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80" r:id="rId1"/>
  </p:sldMasterIdLst>
  <p:notesMasterIdLst>
    <p:notesMasterId r:id="rId26"/>
  </p:notesMasterIdLst>
  <p:handoutMasterIdLst>
    <p:handoutMasterId r:id="rId27"/>
  </p:handoutMasterIdLst>
  <p:sldIdLst>
    <p:sldId id="516" r:id="rId2"/>
    <p:sldId id="680" r:id="rId3"/>
    <p:sldId id="707" r:id="rId4"/>
    <p:sldId id="681" r:id="rId5"/>
    <p:sldId id="693" r:id="rId6"/>
    <p:sldId id="686" r:id="rId7"/>
    <p:sldId id="708" r:id="rId8"/>
    <p:sldId id="659" r:id="rId9"/>
    <p:sldId id="683" r:id="rId10"/>
    <p:sldId id="695" r:id="rId11"/>
    <p:sldId id="696" r:id="rId12"/>
    <p:sldId id="700" r:id="rId13"/>
    <p:sldId id="711" r:id="rId14"/>
    <p:sldId id="712" r:id="rId15"/>
    <p:sldId id="713" r:id="rId16"/>
    <p:sldId id="714" r:id="rId17"/>
    <p:sldId id="697" r:id="rId18"/>
    <p:sldId id="699" r:id="rId19"/>
    <p:sldId id="709" r:id="rId20"/>
    <p:sldId id="691" r:id="rId21"/>
    <p:sldId id="703" r:id="rId22"/>
    <p:sldId id="706" r:id="rId23"/>
    <p:sldId id="690" r:id="rId24"/>
    <p:sldId id="663"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Georgia" pitchFamily="18" charset="0"/>
        <a:ea typeface="Geneva" charset="0"/>
        <a:cs typeface="Geneva" charset="0"/>
      </a:defRPr>
    </a:lvl1pPr>
    <a:lvl2pPr marL="457200" algn="l" defTabSz="457200" rtl="0" fontAlgn="base">
      <a:spcBef>
        <a:spcPct val="0"/>
      </a:spcBef>
      <a:spcAft>
        <a:spcPct val="0"/>
      </a:spcAft>
      <a:defRPr kern="1200">
        <a:solidFill>
          <a:schemeClr val="tx1"/>
        </a:solidFill>
        <a:latin typeface="Georgia" pitchFamily="18" charset="0"/>
        <a:ea typeface="Geneva" charset="0"/>
        <a:cs typeface="Geneva" charset="0"/>
      </a:defRPr>
    </a:lvl2pPr>
    <a:lvl3pPr marL="914400" algn="l" defTabSz="457200" rtl="0" fontAlgn="base">
      <a:spcBef>
        <a:spcPct val="0"/>
      </a:spcBef>
      <a:spcAft>
        <a:spcPct val="0"/>
      </a:spcAft>
      <a:defRPr kern="1200">
        <a:solidFill>
          <a:schemeClr val="tx1"/>
        </a:solidFill>
        <a:latin typeface="Georgia" pitchFamily="18" charset="0"/>
        <a:ea typeface="Geneva" charset="0"/>
        <a:cs typeface="Geneva" charset="0"/>
      </a:defRPr>
    </a:lvl3pPr>
    <a:lvl4pPr marL="1371600" algn="l" defTabSz="457200" rtl="0" fontAlgn="base">
      <a:spcBef>
        <a:spcPct val="0"/>
      </a:spcBef>
      <a:spcAft>
        <a:spcPct val="0"/>
      </a:spcAft>
      <a:defRPr kern="1200">
        <a:solidFill>
          <a:schemeClr val="tx1"/>
        </a:solidFill>
        <a:latin typeface="Georgia" pitchFamily="18" charset="0"/>
        <a:ea typeface="Geneva" charset="0"/>
        <a:cs typeface="Geneva" charset="0"/>
      </a:defRPr>
    </a:lvl4pPr>
    <a:lvl5pPr marL="1828800" algn="l" defTabSz="457200" rtl="0" fontAlgn="base">
      <a:spcBef>
        <a:spcPct val="0"/>
      </a:spcBef>
      <a:spcAft>
        <a:spcPct val="0"/>
      </a:spcAft>
      <a:defRPr kern="1200">
        <a:solidFill>
          <a:schemeClr val="tx1"/>
        </a:solidFill>
        <a:latin typeface="Georgia" pitchFamily="18" charset="0"/>
        <a:ea typeface="Geneva" charset="0"/>
        <a:cs typeface="Geneva" charset="0"/>
      </a:defRPr>
    </a:lvl5pPr>
    <a:lvl6pPr marL="2286000" algn="l" defTabSz="914400" rtl="0" eaLnBrk="1" latinLnBrk="0" hangingPunct="1">
      <a:defRPr kern="1200">
        <a:solidFill>
          <a:schemeClr val="tx1"/>
        </a:solidFill>
        <a:latin typeface="Georgia" pitchFamily="18" charset="0"/>
        <a:ea typeface="Geneva" charset="0"/>
        <a:cs typeface="Geneva" charset="0"/>
      </a:defRPr>
    </a:lvl6pPr>
    <a:lvl7pPr marL="2743200" algn="l" defTabSz="914400" rtl="0" eaLnBrk="1" latinLnBrk="0" hangingPunct="1">
      <a:defRPr kern="1200">
        <a:solidFill>
          <a:schemeClr val="tx1"/>
        </a:solidFill>
        <a:latin typeface="Georgia" pitchFamily="18" charset="0"/>
        <a:ea typeface="Geneva" charset="0"/>
        <a:cs typeface="Geneva" charset="0"/>
      </a:defRPr>
    </a:lvl7pPr>
    <a:lvl8pPr marL="3200400" algn="l" defTabSz="914400" rtl="0" eaLnBrk="1" latinLnBrk="0" hangingPunct="1">
      <a:defRPr kern="1200">
        <a:solidFill>
          <a:schemeClr val="tx1"/>
        </a:solidFill>
        <a:latin typeface="Georgia" pitchFamily="18" charset="0"/>
        <a:ea typeface="Geneva" charset="0"/>
        <a:cs typeface="Geneva" charset="0"/>
      </a:defRPr>
    </a:lvl8pPr>
    <a:lvl9pPr marL="3657600" algn="l" defTabSz="914400" rtl="0" eaLnBrk="1" latinLnBrk="0" hangingPunct="1">
      <a:defRPr kern="1200">
        <a:solidFill>
          <a:schemeClr val="tx1"/>
        </a:solidFill>
        <a:latin typeface="Georgia" pitchFamily="18" charset="0"/>
        <a:ea typeface="Geneva" charset="0"/>
        <a:cs typeface="Geneva" charset="0"/>
      </a:defRPr>
    </a:lvl9pPr>
  </p:defaultTextStyle>
  <p:extLst>
    <p:ext uri="{EFAFB233-063F-42B5-8137-9DF3F51BA10A}">
      <p15:sldGuideLst xmlns:p15="http://schemas.microsoft.com/office/powerpoint/2012/main">
        <p15:guide id="1" orient="horz" pos="2159">
          <p15:clr>
            <a:srgbClr val="A4A3A4"/>
          </p15:clr>
        </p15:guide>
        <p15:guide id="2" pos="28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B2E"/>
    <a:srgbClr val="6D6E70"/>
    <a:srgbClr val="313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71462" autoAdjust="0"/>
  </p:normalViewPr>
  <p:slideViewPr>
    <p:cSldViewPr snapToGrid="0" snapToObjects="1">
      <p:cViewPr varScale="1">
        <p:scale>
          <a:sx n="82" d="100"/>
          <a:sy n="82" d="100"/>
        </p:scale>
        <p:origin x="2382" y="78"/>
      </p:cViewPr>
      <p:guideLst>
        <p:guide orient="horz" pos="2159"/>
        <p:guide pos="2856"/>
      </p:guideLst>
    </p:cSldViewPr>
  </p:slideViewPr>
  <p:notesTextViewPr>
    <p:cViewPr>
      <p:scale>
        <a:sx n="100" d="100"/>
        <a:sy n="100" d="100"/>
      </p:scale>
      <p:origin x="0" y="0"/>
    </p:cViewPr>
  </p:notesTextViewPr>
  <p:sorterViewPr>
    <p:cViewPr varScale="1">
      <p:scale>
        <a:sx n="1" d="1"/>
        <a:sy n="1" d="1"/>
      </p:scale>
      <p:origin x="0" y="-2466"/>
    </p:cViewPr>
  </p:sorterViewPr>
  <p:notesViewPr>
    <p:cSldViewPr snapToGrid="0" snapToObjects="1">
      <p:cViewPr varScale="1">
        <p:scale>
          <a:sx n="87" d="100"/>
          <a:sy n="87" d="100"/>
        </p:scale>
        <p:origin x="3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Geneva" pitchFamily="-127" charset="-128"/>
                <a:cs typeface="+mn-cs"/>
              </a:defRPr>
            </a:lvl1pPr>
          </a:lstStyle>
          <a:p>
            <a:pPr>
              <a:defRPr/>
            </a:pPr>
            <a:fld id="{468DA31C-75A4-4FE0-80BE-32C8A5115E0F}" type="datetimeFigureOut">
              <a:rPr lang="en-US"/>
              <a:pPr>
                <a:defRPr/>
              </a:pPr>
              <a:t>8/2/2018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Geneva" pitchFamily="-127" charset="-128"/>
                <a:cs typeface="+mn-cs"/>
              </a:defRPr>
            </a:lvl1pPr>
          </a:lstStyle>
          <a:p>
            <a:pPr>
              <a:defRPr/>
            </a:pPr>
            <a:fld id="{0874E7D8-7EC2-458D-9D9A-3BD25DA4B8FC}" type="slidenum">
              <a:rPr lang="en-US"/>
              <a:pPr>
                <a:defRPr/>
              </a:pPr>
              <a:t>‹#›</a:t>
            </a:fld>
            <a:endParaRPr lang="en-US" dirty="0"/>
          </a:p>
        </p:txBody>
      </p:sp>
    </p:spTree>
    <p:extLst>
      <p:ext uri="{BB962C8B-B14F-4D97-AF65-F5344CB8AC3E}">
        <p14:creationId xmlns:p14="http://schemas.microsoft.com/office/powerpoint/2010/main" val="970932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Geneva" pitchFamily="-127" charset="-128"/>
                <a:cs typeface="+mn-cs"/>
              </a:defRPr>
            </a:lvl1pPr>
          </a:lstStyle>
          <a:p>
            <a:pPr>
              <a:defRPr/>
            </a:pPr>
            <a:fld id="{939BA067-4638-43C2-B570-FE524C6A87DB}" type="datetimeFigureOut">
              <a:rPr lang="en-US"/>
              <a:pPr>
                <a:defRPr/>
              </a:pPr>
              <a:t>8/2/2018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Geneva" pitchFamily="-127" charset="-128"/>
                <a:cs typeface="+mn-cs"/>
              </a:defRPr>
            </a:lvl1pPr>
          </a:lstStyle>
          <a:p>
            <a:pPr>
              <a:defRPr/>
            </a:pPr>
            <a:fld id="{5FA1920F-C6E1-485E-B65A-A71A5446D4C4}" type="slidenum">
              <a:rPr lang="en-US"/>
              <a:pPr>
                <a:defRPr/>
              </a:pPr>
              <a:t>‹#›</a:t>
            </a:fld>
            <a:endParaRPr lang="en-US" dirty="0"/>
          </a:p>
        </p:txBody>
      </p:sp>
    </p:spTree>
    <p:extLst>
      <p:ext uri="{BB962C8B-B14F-4D97-AF65-F5344CB8AC3E}">
        <p14:creationId xmlns:p14="http://schemas.microsoft.com/office/powerpoint/2010/main" val="401809194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0</a:t>
            </a:fld>
            <a:endParaRPr lang="en-US" dirty="0"/>
          </a:p>
        </p:txBody>
      </p:sp>
    </p:spTree>
    <p:extLst>
      <p:ext uri="{BB962C8B-B14F-4D97-AF65-F5344CB8AC3E}">
        <p14:creationId xmlns:p14="http://schemas.microsoft.com/office/powerpoint/2010/main" val="299313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Geneva" charset="0"/>
                <a:cs typeface="Geneva" charset="0"/>
              </a:rPr>
              <a:t>Designate a water watcher when you are in, on, or around water. That person should be free from distraction. If there are multiple adults and children, everyone should know who the water watcher is. An identifier, such as one of these lanyards with a water watcher card or a bright colored hat, should be worn by the water watcher. It’s a good idea to rotate people in the role of the water watcher – such as every 15 minutes or so. Be sure to pass on the identifier to whomever is in the role at the time.</a:t>
            </a:r>
          </a:p>
          <a:p>
            <a:endParaRPr lang="en-US" sz="1200" b="0" i="0" u="none" strike="noStrike" kern="1200" dirty="0">
              <a:solidFill>
                <a:schemeClr val="tx1"/>
              </a:solidFill>
              <a:effectLst/>
              <a:latin typeface="+mn-lt"/>
              <a:ea typeface="Geneva" charset="0"/>
              <a:cs typeface="Geneva" charset="0"/>
            </a:endParaRPr>
          </a:p>
          <a:p>
            <a:r>
              <a:rPr lang="en-US" sz="1200" b="0" i="0" u="none" strike="noStrike" kern="1200" dirty="0">
                <a:solidFill>
                  <a:schemeClr val="tx1"/>
                </a:solidFill>
                <a:effectLst/>
                <a:latin typeface="+mn-lt"/>
                <a:ea typeface="Geneva" charset="0"/>
                <a:cs typeface="Geneva" charset="0"/>
              </a:rPr>
              <a:t>Even with a water watcher, young children or inexperienced swimmers need to be within arm’s reach of an adult at all times.</a:t>
            </a:r>
          </a:p>
          <a:p>
            <a:endParaRPr lang="en-US" sz="1200" b="0" i="0" u="none" strike="noStrike" kern="1200" dirty="0">
              <a:solidFill>
                <a:schemeClr val="tx1"/>
              </a:solidFill>
              <a:effectLst/>
              <a:latin typeface="+mn-lt"/>
              <a:ea typeface="Geneva" charset="0"/>
              <a:cs typeface="Geneva" charset="0"/>
            </a:endParaRPr>
          </a:p>
          <a:p>
            <a:endParaRPr lang="en-US" sz="1200" b="0" i="0" u="none" strike="noStrike" kern="1200" dirty="0">
              <a:solidFill>
                <a:schemeClr val="tx1"/>
              </a:solidFill>
              <a:effectLst/>
              <a:latin typeface="+mn-lt"/>
              <a:ea typeface="Geneva" charset="0"/>
              <a:cs typeface="Geneva" charset="0"/>
            </a:endParaRPr>
          </a:p>
          <a:p>
            <a:r>
              <a:rPr lang="en-US" sz="1200" b="1" i="0" u="sng" strike="noStrike" kern="1200" dirty="0">
                <a:solidFill>
                  <a:schemeClr val="tx1"/>
                </a:solidFill>
                <a:effectLst/>
                <a:latin typeface="+mn-lt"/>
                <a:ea typeface="Geneva" charset="0"/>
                <a:cs typeface="Geneva" charset="0"/>
              </a:rPr>
              <a:t>An Appropriate Water Watcher</a:t>
            </a:r>
            <a:endParaRPr lang="en-US" sz="1200" b="0" i="0" u="none" strike="noStrike" kern="1200" dirty="0">
              <a:solidFill>
                <a:schemeClr val="tx1"/>
              </a:solidFill>
              <a:effectLst/>
              <a:latin typeface="+mn-lt"/>
              <a:ea typeface="Geneva" charset="0"/>
              <a:cs typeface="Geneva" charset="0"/>
            </a:endParaRPr>
          </a:p>
          <a:p>
            <a:pPr marL="171450" indent="-171450" rtl="0" fontAlgn="t">
              <a:buFont typeface="Arial" panose="020B0604020202020204" pitchFamily="34" charset="0"/>
              <a:buChar char="•"/>
            </a:pPr>
            <a:r>
              <a:rPr lang="en-US" sz="1200" b="0" i="0" u="none" strike="noStrike" kern="1200" dirty="0">
                <a:solidFill>
                  <a:schemeClr val="tx1"/>
                </a:solidFill>
                <a:effectLst/>
                <a:latin typeface="+mn-lt"/>
                <a:ea typeface="Geneva" charset="0"/>
                <a:cs typeface="Geneva" charset="0"/>
              </a:rPr>
              <a:t>Is at least 16 years of age (adults preferred).</a:t>
            </a:r>
          </a:p>
          <a:p>
            <a:pPr marL="171450" indent="-171450" rtl="0" fontAlgn="t">
              <a:buFont typeface="Arial" panose="020B0604020202020204" pitchFamily="34" charset="0"/>
              <a:buChar char="•"/>
            </a:pPr>
            <a:r>
              <a:rPr lang="en-US" sz="1200" b="0" i="0" u="none" strike="noStrike" kern="1200" dirty="0">
                <a:solidFill>
                  <a:schemeClr val="tx1"/>
                </a:solidFill>
                <a:effectLst/>
                <a:latin typeface="+mn-lt"/>
                <a:ea typeface="Geneva" charset="0"/>
                <a:cs typeface="Geneva" charset="0"/>
              </a:rPr>
              <a:t>Has the skills, knowledge, and ability to recognize and rescue someone in distress or can immediately alert someone nearby who has that capability. </a:t>
            </a:r>
          </a:p>
          <a:p>
            <a:pPr marL="171450" indent="-171450" rtl="0" fontAlgn="t">
              <a:buFont typeface="Arial" panose="020B0604020202020204" pitchFamily="34" charset="0"/>
              <a:buChar char="•"/>
            </a:pPr>
            <a:r>
              <a:rPr lang="en-US" sz="1200" b="0" i="0" u="none" strike="noStrike" kern="1200" dirty="0">
                <a:solidFill>
                  <a:schemeClr val="tx1"/>
                </a:solidFill>
                <a:effectLst/>
                <a:latin typeface="+mn-lt"/>
                <a:ea typeface="Geneva" charset="0"/>
                <a:cs typeface="Geneva" charset="0"/>
              </a:rPr>
              <a:t>Knows CPR or can immediately alert someone nearby with that skill.</a:t>
            </a:r>
          </a:p>
          <a:p>
            <a:pPr marL="171450" indent="-171450" rtl="0" fontAlgn="t">
              <a:buFont typeface="Arial" panose="020B0604020202020204" pitchFamily="34" charset="0"/>
              <a:buChar char="•"/>
            </a:pPr>
            <a:r>
              <a:rPr lang="en-US" sz="1200" b="0" i="0" u="none" strike="noStrike" kern="1200" dirty="0">
                <a:solidFill>
                  <a:schemeClr val="tx1"/>
                </a:solidFill>
                <a:effectLst/>
                <a:latin typeface="+mn-lt"/>
                <a:ea typeface="Geneva" charset="0"/>
                <a:cs typeface="Geneva" charset="0"/>
              </a:rPr>
              <a:t>Has a working phone to be able to dial 9-1-1.</a:t>
            </a:r>
          </a:p>
          <a:p>
            <a:pPr marL="171450" indent="-171450" rtl="0" fontAlgn="t">
              <a:buFont typeface="Arial" panose="020B0604020202020204" pitchFamily="34" charset="0"/>
              <a:buChar char="•"/>
            </a:pPr>
            <a:r>
              <a:rPr lang="en-US" sz="1200" b="0" i="0" u="none" strike="noStrike" kern="1200" dirty="0">
                <a:solidFill>
                  <a:schemeClr val="tx1"/>
                </a:solidFill>
                <a:effectLst/>
                <a:latin typeface="+mn-lt"/>
                <a:ea typeface="Geneva" charset="0"/>
                <a:cs typeface="Geneva" charset="0"/>
              </a:rPr>
              <a:t>Has a floating and/or reaching object that can be used in a rescue.</a:t>
            </a:r>
          </a:p>
          <a:p>
            <a:pPr marL="171450" indent="-171450" rtl="0" fontAlgn="t">
              <a:buFont typeface="Arial" panose="020B0604020202020204" pitchFamily="34" charset="0"/>
              <a:buChar char="•"/>
            </a:pPr>
            <a:r>
              <a:rPr lang="en-US" sz="1200" b="0" i="0" u="none" strike="noStrike" kern="1200" dirty="0">
                <a:solidFill>
                  <a:schemeClr val="tx1"/>
                </a:solidFill>
                <a:effectLst/>
                <a:latin typeface="+mn-lt"/>
                <a:ea typeface="Geneva" charset="0"/>
                <a:cs typeface="Geneva" charset="0"/>
              </a:rPr>
              <a:t>Is alert and not under the influence of drugs or alcohol.</a:t>
            </a:r>
          </a:p>
          <a:p>
            <a:endParaRPr lang="en-US" sz="1200" b="0" i="0" u="none" strike="noStrike" kern="1200" dirty="0">
              <a:solidFill>
                <a:schemeClr val="tx1"/>
              </a:solidFill>
              <a:effectLst/>
              <a:latin typeface="+mn-lt"/>
              <a:ea typeface="Geneva" charset="0"/>
              <a:cs typeface="Geneva" charset="0"/>
            </a:endParaRPr>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9</a:t>
            </a:fld>
            <a:endParaRPr lang="en-US" dirty="0"/>
          </a:p>
        </p:txBody>
      </p:sp>
    </p:spTree>
    <p:extLst>
      <p:ext uri="{BB962C8B-B14F-4D97-AF65-F5344CB8AC3E}">
        <p14:creationId xmlns:p14="http://schemas.microsoft.com/office/powerpoint/2010/main" val="269896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cap="none" dirty="0">
                <a:solidFill>
                  <a:schemeClr val="dk1"/>
                </a:solidFill>
                <a:latin typeface="+mn-lt"/>
                <a:ea typeface="Calibri"/>
                <a:cs typeface="Calibri"/>
                <a:sym typeface="Calibri"/>
              </a:rPr>
              <a:t>Everyone – children and adults alike – should learn how to swim through formal swim lessons. Swim lessons teach the water safety, survival and swimming knowledge and skills needed to handle yourself in a water emergency.</a:t>
            </a:r>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10</a:t>
            </a:fld>
            <a:endParaRPr lang="en-US" dirty="0"/>
          </a:p>
        </p:txBody>
      </p:sp>
    </p:spTree>
    <p:extLst>
      <p:ext uri="{BB962C8B-B14F-4D97-AF65-F5344CB8AC3E}">
        <p14:creationId xmlns:p14="http://schemas.microsoft.com/office/powerpoint/2010/main" val="60906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9050" algn="l" rtl="0">
              <a:spcBef>
                <a:spcPts val="36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All parents and caregivers – including babysitters, older siblings, grandparents – need to know water safety and how to tell if someone is in trouble in the water.</a:t>
            </a:r>
          </a:p>
          <a:p>
            <a:pPr marL="0" marR="0" lvl="0" indent="-19050" algn="l" rtl="0">
              <a:spcBef>
                <a:spcPts val="36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They also need to know how to help in an emergency, including how to perform full CPR – again, that combination of chest compressions and breaths.</a:t>
            </a:r>
          </a:p>
          <a:p>
            <a:pPr marL="0" marR="0" lvl="0" indent="-19050" algn="l" rtl="0">
              <a:spcBef>
                <a:spcPts val="36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These are just a sampling of the Red Cross CPR courses that are available in the Des Moines area. To find classes, visit RedCross.org/</a:t>
            </a:r>
            <a:r>
              <a:rPr lang="en-US" sz="1200" b="0" i="0" u="none" strike="noStrike" cap="none" dirty="0" err="1">
                <a:solidFill>
                  <a:schemeClr val="dk1"/>
                </a:solidFill>
                <a:latin typeface="+mn-lt"/>
                <a:ea typeface="Calibri"/>
                <a:cs typeface="Calibri"/>
                <a:sym typeface="Calibri"/>
              </a:rPr>
              <a:t>takeaclass</a:t>
            </a:r>
            <a:r>
              <a:rPr lang="en-US" sz="1200" b="0" i="0" u="none" strike="noStrike" cap="none" dirty="0">
                <a:solidFill>
                  <a:schemeClr val="dk1"/>
                </a:solidFill>
                <a:latin typeface="+mn-lt"/>
                <a:ea typeface="Calibri"/>
                <a:cs typeface="Calibri"/>
                <a:sym typeface="Calibri"/>
              </a:rPr>
              <a:t>.</a:t>
            </a:r>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11</a:t>
            </a:fld>
            <a:endParaRPr lang="en-US" dirty="0"/>
          </a:p>
        </p:txBody>
      </p:sp>
    </p:spTree>
    <p:extLst>
      <p:ext uri="{BB962C8B-B14F-4D97-AF65-F5344CB8AC3E}">
        <p14:creationId xmlns:p14="http://schemas.microsoft.com/office/powerpoint/2010/main" val="425285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 a U.S. Coast Guard-approved life jacket when boating or participating in other recreational activities on the water. Weak and non-swimmers in should wear life jackets – also sometimes referred to as personal floatation devices (PFDs) - when they are around water. </a:t>
            </a:r>
          </a:p>
          <a:p>
            <a:r>
              <a:rPr lang="en-US" dirty="0"/>
              <a:t>Children and adults should wear U.S. Coast Guard-approved life jackets appropriate for their weight and the water activity. </a:t>
            </a:r>
          </a:p>
          <a:p>
            <a:r>
              <a:rPr lang="en-US" dirty="0"/>
              <a:t>For younger children, choose one with both a collar for head support and a strap between the legs.  </a:t>
            </a:r>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12</a:t>
            </a:fld>
            <a:endParaRPr lang="en-US" dirty="0"/>
          </a:p>
        </p:txBody>
      </p:sp>
    </p:spTree>
    <p:extLst>
      <p:ext uri="{BB962C8B-B14F-4D97-AF65-F5344CB8AC3E}">
        <p14:creationId xmlns:p14="http://schemas.microsoft.com/office/powerpoint/2010/main" val="77085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bg2">
                    <a:lumMod val="50000"/>
                  </a:schemeClr>
                </a:solidFill>
              </a:rPr>
              <a:t>Swimming aids and water toys, such as water wings, inflatable water rings and foam noodles </a:t>
            </a:r>
            <a:r>
              <a:rPr lang="en-US" sz="1200" b="1" dirty="0">
                <a:solidFill>
                  <a:schemeClr val="bg2">
                    <a:lumMod val="50000"/>
                  </a:schemeClr>
                </a:solidFill>
              </a:rPr>
              <a:t>do not prevent drowning</a:t>
            </a:r>
            <a:r>
              <a:rPr lang="en-US" sz="1200" dirty="0">
                <a:solidFill>
                  <a:schemeClr val="bg2">
                    <a:lumMod val="50000"/>
                  </a:schemeClr>
                </a:solidFill>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bg2">
                    <a:lumMod val="50000"/>
                  </a:schemeClr>
                </a:solidFill>
              </a:rPr>
              <a:t>While these two items look quite alike – there is a very big difference. </a:t>
            </a:r>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13</a:t>
            </a:fld>
            <a:endParaRPr lang="en-US" dirty="0"/>
          </a:p>
        </p:txBody>
      </p:sp>
    </p:spTree>
    <p:extLst>
      <p:ext uri="{BB962C8B-B14F-4D97-AF65-F5344CB8AC3E}">
        <p14:creationId xmlns:p14="http://schemas.microsoft.com/office/powerpoint/2010/main" val="99141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carefully read the labels to ensure the one you select are actually U.S. Guard approved.</a:t>
            </a:r>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14</a:t>
            </a:fld>
            <a:endParaRPr lang="en-US" dirty="0"/>
          </a:p>
        </p:txBody>
      </p:sp>
    </p:spTree>
    <p:extLst>
      <p:ext uri="{BB962C8B-B14F-4D97-AF65-F5344CB8AC3E}">
        <p14:creationId xmlns:p14="http://schemas.microsoft.com/office/powerpoint/2010/main" val="246029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carefully read the labels to ensure the one you select are actually U.S. Guard approved.</a:t>
            </a:r>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15</a:t>
            </a:fld>
            <a:endParaRPr lang="en-US" dirty="0"/>
          </a:p>
        </p:txBody>
      </p:sp>
    </p:spTree>
    <p:extLst>
      <p:ext uri="{BB962C8B-B14F-4D97-AF65-F5344CB8AC3E}">
        <p14:creationId xmlns:p14="http://schemas.microsoft.com/office/powerpoint/2010/main" val="11280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home pool or spa, you must take steps to help keep it safe. The Home Pool Essentials course is an online course available through the American Red Cross and the National Swimming Pool Foundation. A publication is also available from the Consumer Product Safety Commission.</a:t>
            </a:r>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16</a:t>
            </a:fld>
            <a:endParaRPr lang="en-US" dirty="0"/>
          </a:p>
        </p:txBody>
      </p:sp>
    </p:spTree>
    <p:extLst>
      <p:ext uri="{BB962C8B-B14F-4D97-AF65-F5344CB8AC3E}">
        <p14:creationId xmlns:p14="http://schemas.microsoft.com/office/powerpoint/2010/main" val="3409350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Pool Safely Pledge is a great way to cause children and adults to stop and think about water safety – and pledge to take steps to prevent drowning. I encourage each of you to take the pledge and to have your families do so as well. It’s quick and easy. Go to poolsafely.gov/pledge</a:t>
            </a:r>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17</a:t>
            </a:fld>
            <a:endParaRPr lang="en-US" dirty="0"/>
          </a:p>
        </p:txBody>
      </p:sp>
    </p:spTree>
    <p:extLst>
      <p:ext uri="{BB962C8B-B14F-4D97-AF65-F5344CB8AC3E}">
        <p14:creationId xmlns:p14="http://schemas.microsoft.com/office/powerpoint/2010/main" val="2027336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905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If you want to get involved to help prevent drowning, you can be a water safety ambassador. You can help raise awareness of the risks of drowning and </a:t>
            </a:r>
            <a:r>
              <a:rPr lang="en-US" sz="1200" dirty="0"/>
              <a:t>equip youth</a:t>
            </a:r>
            <a:r>
              <a:rPr lang="en-US" sz="1200" b="0" i="0" u="none" strike="noStrike" cap="none" dirty="0">
                <a:solidFill>
                  <a:schemeClr val="dk1"/>
                </a:solidFill>
                <a:latin typeface="+mn-lt"/>
                <a:ea typeface="Calibri"/>
                <a:cs typeface="Calibri"/>
                <a:sym typeface="Calibri"/>
              </a:rPr>
              <a:t> and adults with the knowledge of how to prevent </a:t>
            </a:r>
            <a:r>
              <a:rPr lang="en-US" sz="1200" dirty="0"/>
              <a:t>drownings. </a:t>
            </a:r>
          </a:p>
          <a:p>
            <a:pPr marL="0" marR="0" lvl="0" indent="-19050" algn="l" rtl="0">
              <a:spcBef>
                <a:spcPts val="36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19050" algn="l" rtl="0">
              <a:spcBef>
                <a:spcPts val="36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For adults, presentations make people safer though general water safety and specific topics, including home pool safety and rip current safety.</a:t>
            </a:r>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19</a:t>
            </a:fld>
            <a:endParaRPr lang="en-US" dirty="0"/>
          </a:p>
        </p:txBody>
      </p:sp>
    </p:spTree>
    <p:extLst>
      <p:ext uri="{BB962C8B-B14F-4D97-AF65-F5344CB8AC3E}">
        <p14:creationId xmlns:p14="http://schemas.microsoft.com/office/powerpoint/2010/main" val="280793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spcAft>
                <a:spcPts val="0"/>
              </a:spcAft>
              <a:buClr>
                <a:srgbClr val="6D6E70"/>
              </a:buClr>
              <a:buSzPts val="350"/>
            </a:pPr>
            <a:r>
              <a:rPr lang="en-US" dirty="0"/>
              <a:t>Drowning is a major global public health issue and</a:t>
            </a:r>
            <a:r>
              <a:rPr lang="en-US" dirty="0">
                <a:solidFill>
                  <a:srgbClr val="000000"/>
                </a:solidFill>
              </a:rPr>
              <a:t> i</a:t>
            </a:r>
            <a:r>
              <a:rPr lang="en-US" dirty="0">
                <a:solidFill>
                  <a:srgbClr val="000000"/>
                </a:solidFill>
                <a:ea typeface="Calibri"/>
                <a:cs typeface="Calibri"/>
                <a:sym typeface="Calibri"/>
              </a:rPr>
              <a:t>t may comes as a surprise to many that drowning is a leading cause of death for children in the United States. </a:t>
            </a:r>
          </a:p>
          <a:p>
            <a:pPr lvl="0">
              <a:spcBef>
                <a:spcPts val="0"/>
              </a:spcBef>
              <a:spcAft>
                <a:spcPts val="0"/>
              </a:spcAft>
              <a:buClr>
                <a:srgbClr val="6D6E70"/>
              </a:buClr>
              <a:buSzPts val="350"/>
            </a:pPr>
            <a:endParaRPr lang="en-US" dirty="0">
              <a:solidFill>
                <a:srgbClr val="000000"/>
              </a:solidFill>
            </a:endParaRPr>
          </a:p>
          <a:p>
            <a:pPr lvl="0">
              <a:spcBef>
                <a:spcPts val="420"/>
              </a:spcBef>
              <a:spcAft>
                <a:spcPts val="0"/>
              </a:spcAft>
              <a:buClr>
                <a:srgbClr val="6D6E70"/>
              </a:buClr>
              <a:buSzPts val="350"/>
            </a:pPr>
            <a:r>
              <a:rPr lang="en-US" dirty="0">
                <a:solidFill>
                  <a:srgbClr val="000000"/>
                </a:solidFill>
                <a:ea typeface="Calibri"/>
                <a:cs typeface="Calibri"/>
                <a:sym typeface="Calibri"/>
              </a:rPr>
              <a:t>Everyday, an average of 10 people die from accidental drowning. Of those, 2 are children under the age of 14. </a:t>
            </a:r>
            <a:endParaRPr lang="en-US" dirty="0"/>
          </a:p>
          <a:p>
            <a:pPr lvl="0">
              <a:spcBef>
                <a:spcPts val="420"/>
              </a:spcBef>
              <a:spcAft>
                <a:spcPts val="0"/>
              </a:spcAft>
              <a:buClr>
                <a:srgbClr val="6D6E70"/>
              </a:buClr>
              <a:buSzPts val="350"/>
            </a:pPr>
            <a:r>
              <a:rPr lang="en-US" dirty="0">
                <a:solidFill>
                  <a:srgbClr val="000000"/>
                </a:solidFill>
                <a:ea typeface="Calibri"/>
                <a:cs typeface="Calibri"/>
                <a:sym typeface="Calibri"/>
              </a:rPr>
              <a:t>For kids between 1 and 4, drowning is responsible for more deaths than any other cause except birth defects. </a:t>
            </a:r>
            <a:endParaRPr lang="en-US" dirty="0"/>
          </a:p>
          <a:p>
            <a:pPr lvl="0">
              <a:spcBef>
                <a:spcPts val="420"/>
              </a:spcBef>
              <a:spcAft>
                <a:spcPts val="0"/>
              </a:spcAft>
              <a:buClr>
                <a:srgbClr val="6D6E70"/>
              </a:buClr>
              <a:buSzPts val="350"/>
            </a:pPr>
            <a:r>
              <a:rPr lang="en-US" dirty="0">
                <a:solidFill>
                  <a:srgbClr val="000000"/>
                </a:solidFill>
                <a:ea typeface="Calibri"/>
                <a:cs typeface="Calibri"/>
                <a:sym typeface="Calibri"/>
              </a:rPr>
              <a:t>For kids from 1 – 14 years old, drowning is the 2</a:t>
            </a:r>
            <a:r>
              <a:rPr lang="en-US" baseline="30000" dirty="0">
                <a:solidFill>
                  <a:srgbClr val="000000"/>
                </a:solidFill>
                <a:ea typeface="Calibri"/>
                <a:cs typeface="Calibri"/>
                <a:sym typeface="Calibri"/>
              </a:rPr>
              <a:t>nd</a:t>
            </a:r>
            <a:r>
              <a:rPr lang="en-US" dirty="0">
                <a:solidFill>
                  <a:srgbClr val="000000"/>
                </a:solidFill>
                <a:ea typeface="Calibri"/>
                <a:cs typeface="Calibri"/>
                <a:sym typeface="Calibri"/>
              </a:rPr>
              <a:t> leading cause of unintentional injury-related death, just after motor vehicle crashes.  </a:t>
            </a:r>
            <a:endParaRPr lang="en-US" dirty="0"/>
          </a:p>
          <a:p>
            <a:pPr lvl="0">
              <a:spcBef>
                <a:spcPts val="420"/>
              </a:spcBef>
              <a:spcAft>
                <a:spcPts val="0"/>
              </a:spcAft>
              <a:buClr>
                <a:srgbClr val="6D6E70"/>
              </a:buClr>
              <a:buSzPts val="350"/>
            </a:pPr>
            <a:r>
              <a:rPr lang="en-US" dirty="0">
                <a:solidFill>
                  <a:srgbClr val="000000"/>
                </a:solidFill>
                <a:ea typeface="Calibri"/>
                <a:cs typeface="Calibri"/>
                <a:sym typeface="Calibri"/>
              </a:rPr>
              <a:t>And for every child who dies from drowning, another 5 receive emergency care for nonfatal submersion injuries.</a:t>
            </a:r>
            <a:endParaRPr lang="en-US" dirty="0"/>
          </a:p>
          <a:p>
            <a:pPr lvl="0">
              <a:spcBef>
                <a:spcPts val="420"/>
              </a:spcBef>
              <a:spcAft>
                <a:spcPts val="0"/>
              </a:spcAft>
              <a:buClr>
                <a:srgbClr val="6D6E70"/>
              </a:buClr>
              <a:buSzPts val="350"/>
            </a:pPr>
            <a:endParaRPr lang="en-US" dirty="0">
              <a:solidFill>
                <a:srgbClr val="000000"/>
              </a:solidFill>
              <a:ea typeface="Calibri"/>
              <a:cs typeface="Calibri"/>
              <a:sym typeface="Calibri"/>
            </a:endParaRPr>
          </a:p>
          <a:p>
            <a:pPr marL="0" marR="0" lvl="0" indent="0" algn="l" defTabSz="457200" rtl="0" eaLnBrk="0" fontAlgn="base" latinLnBrk="0" hangingPunct="0">
              <a:lnSpc>
                <a:spcPct val="100000"/>
              </a:lnSpc>
              <a:spcBef>
                <a:spcPts val="0"/>
              </a:spcBef>
              <a:spcAft>
                <a:spcPts val="0"/>
              </a:spcAft>
              <a:buClr>
                <a:schemeClr val="dk1"/>
              </a:buClr>
              <a:buSzPts val="350"/>
              <a:buFontTx/>
              <a:buNone/>
              <a:tabLst/>
              <a:defRPr/>
            </a:pPr>
            <a:r>
              <a:rPr lang="en-US" sz="1200" kern="1200" dirty="0">
                <a:solidFill>
                  <a:srgbClr val="6D6E70"/>
                </a:solidFill>
                <a:latin typeface="+mn-lt"/>
                <a:ea typeface="Geneva" charset="0"/>
                <a:cs typeface="Geneva" charset="0"/>
              </a:rPr>
              <a:t>Drowning is silent. Most young children who died in pools: </a:t>
            </a:r>
          </a:p>
          <a:p>
            <a:pPr marL="171450" marR="0" lvl="0" indent="-171450" algn="l" defTabSz="457200" rtl="0" eaLnBrk="0" fontAlgn="base" latinLnBrk="0" hangingPunct="0">
              <a:lnSpc>
                <a:spcPct val="100000"/>
              </a:lnSpc>
              <a:spcBef>
                <a:spcPts val="0"/>
              </a:spcBef>
              <a:spcAft>
                <a:spcPts val="0"/>
              </a:spcAft>
              <a:buClr>
                <a:schemeClr val="dk1"/>
              </a:buClr>
              <a:buSzPts val="350"/>
              <a:buFont typeface="Arial" panose="020B0604020202020204" pitchFamily="34" charset="0"/>
              <a:buChar char="•"/>
              <a:tabLst/>
              <a:defRPr/>
            </a:pPr>
            <a:r>
              <a:rPr lang="en-US" sz="1200" kern="1200" dirty="0">
                <a:solidFill>
                  <a:srgbClr val="6D6E70"/>
                </a:solidFill>
                <a:latin typeface="+mn-lt"/>
                <a:ea typeface="Geneva" charset="0"/>
                <a:cs typeface="Geneva" charset="0"/>
              </a:rPr>
              <a:t>Were last seen in the home. </a:t>
            </a:r>
          </a:p>
          <a:p>
            <a:pPr marL="171450" marR="0" lvl="0" indent="-171450" algn="l" defTabSz="457200" rtl="0" eaLnBrk="0" fontAlgn="base" latinLnBrk="0" hangingPunct="0">
              <a:lnSpc>
                <a:spcPct val="100000"/>
              </a:lnSpc>
              <a:spcBef>
                <a:spcPts val="0"/>
              </a:spcBef>
              <a:spcAft>
                <a:spcPts val="0"/>
              </a:spcAft>
              <a:buClr>
                <a:schemeClr val="dk1"/>
              </a:buClr>
              <a:buSzPts val="350"/>
              <a:buFont typeface="Arial" panose="020B0604020202020204" pitchFamily="34" charset="0"/>
              <a:buChar char="•"/>
              <a:tabLst/>
              <a:defRPr/>
            </a:pPr>
            <a:r>
              <a:rPr lang="en-US" sz="1200" b="0" kern="1200" dirty="0">
                <a:solidFill>
                  <a:srgbClr val="6D6E70"/>
                </a:solidFill>
                <a:latin typeface="+mn-lt"/>
                <a:ea typeface="Geneva" charset="0"/>
                <a:cs typeface="Geneva" charset="0"/>
              </a:rPr>
              <a:t>Had been out of sight less than five minutes</a:t>
            </a:r>
          </a:p>
          <a:p>
            <a:pPr marL="171450" marR="0" lvl="0" indent="-171450" algn="l" defTabSz="457200" rtl="0" eaLnBrk="0" fontAlgn="base" latinLnBrk="0" hangingPunct="0">
              <a:lnSpc>
                <a:spcPct val="100000"/>
              </a:lnSpc>
              <a:spcBef>
                <a:spcPts val="0"/>
              </a:spcBef>
              <a:spcAft>
                <a:spcPts val="0"/>
              </a:spcAft>
              <a:buClr>
                <a:schemeClr val="dk1"/>
              </a:buClr>
              <a:buSzPts val="350"/>
              <a:buFont typeface="Arial" panose="020B0604020202020204" pitchFamily="34" charset="0"/>
              <a:buChar char="•"/>
              <a:tabLst/>
              <a:defRPr/>
            </a:pPr>
            <a:r>
              <a:rPr lang="en-US" sz="1200" b="0" kern="1200" dirty="0">
                <a:solidFill>
                  <a:srgbClr val="6D6E70"/>
                </a:solidFill>
                <a:latin typeface="+mn-lt"/>
                <a:ea typeface="Geneva" charset="0"/>
                <a:cs typeface="Geneva" charset="0"/>
              </a:rPr>
              <a:t>And were in the care of one or both parents at the time.</a:t>
            </a:r>
            <a:endParaRPr lang="en-US" sz="1200" b="0" kern="1200" baseline="30000" dirty="0">
              <a:solidFill>
                <a:srgbClr val="6D6E70"/>
              </a:solidFill>
              <a:latin typeface="+mn-lt"/>
              <a:ea typeface="Geneva" charset="0"/>
              <a:cs typeface="Geneva" charset="0"/>
            </a:endParaRPr>
          </a:p>
          <a:p>
            <a:pPr marL="171450" lvl="0" indent="-171450">
              <a:spcBef>
                <a:spcPts val="0"/>
              </a:spcBef>
              <a:spcAft>
                <a:spcPts val="0"/>
              </a:spcAft>
              <a:buClr>
                <a:schemeClr val="dk1"/>
              </a:buClr>
              <a:buSzPts val="350"/>
              <a:buFont typeface="Arial" panose="020B0604020202020204" pitchFamily="34" charset="0"/>
              <a:buChar char="•"/>
            </a:pPr>
            <a:endParaRPr lang="en-US" b="0" dirty="0">
              <a:solidFill>
                <a:srgbClr val="000000"/>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1</a:t>
            </a:fld>
            <a:endParaRPr lang="en-US" dirty="0"/>
          </a:p>
        </p:txBody>
      </p:sp>
    </p:spTree>
    <p:extLst>
      <p:ext uri="{BB962C8B-B14F-4D97-AF65-F5344CB8AC3E}">
        <p14:creationId xmlns:p14="http://schemas.microsoft.com/office/powerpoint/2010/main" val="2406529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cap="none" dirty="0">
                <a:solidFill>
                  <a:schemeClr val="dk1"/>
                </a:solidFill>
                <a:latin typeface="+mn-lt"/>
                <a:ea typeface="Calibri"/>
                <a:cs typeface="Calibri"/>
                <a:sym typeface="Calibri"/>
              </a:rPr>
              <a:t>For children, Longfellow’s WHALE Tales teach water safety with 11 specific messages, such as “Swim as a Pair Near a Lifeguards Chair” and “Don’t Just Pack It, Wear Your Jacket.” </a:t>
            </a:r>
          </a:p>
          <a:p>
            <a:endParaRPr lang="en-US" dirty="0"/>
          </a:p>
          <a:p>
            <a:pPr marL="0" marR="0" lvl="0" indent="-1905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WHALE Tales – an acronym for Water Habits Are Learned Early – is designed for children in grades K – 6, although the “sweet spot” tends to be about the 1</a:t>
            </a:r>
            <a:r>
              <a:rPr lang="en-US" sz="1200" b="0" i="0" u="none" strike="noStrike" cap="none" baseline="30000" dirty="0">
                <a:solidFill>
                  <a:schemeClr val="dk1"/>
                </a:solidFill>
                <a:latin typeface="+mn-lt"/>
                <a:ea typeface="Calibri"/>
                <a:cs typeface="Calibri"/>
                <a:sym typeface="Calibri"/>
              </a:rPr>
              <a:t>st</a:t>
            </a:r>
            <a:r>
              <a:rPr lang="en-US" sz="1200" b="0" i="0" u="none" strike="noStrike" cap="none" dirty="0">
                <a:solidFill>
                  <a:schemeClr val="dk1"/>
                </a:solidFill>
                <a:latin typeface="+mn-lt"/>
                <a:ea typeface="Calibri"/>
                <a:cs typeface="Calibri"/>
                <a:sym typeface="Calibri"/>
              </a:rPr>
              <a:t> through 3</a:t>
            </a:r>
            <a:r>
              <a:rPr lang="en-US" sz="1200" b="0" i="0" u="none" strike="noStrike" cap="none" baseline="30000" dirty="0">
                <a:solidFill>
                  <a:schemeClr val="dk1"/>
                </a:solidFill>
                <a:latin typeface="+mn-lt"/>
                <a:ea typeface="Calibri"/>
                <a:cs typeface="Calibri"/>
                <a:sym typeface="Calibri"/>
              </a:rPr>
              <a:t>rd</a:t>
            </a:r>
            <a:r>
              <a:rPr lang="en-US" sz="1200" b="0" i="0" u="none" strike="noStrike" cap="none" dirty="0">
                <a:solidFill>
                  <a:schemeClr val="dk1"/>
                </a:solidFill>
                <a:latin typeface="+mn-lt"/>
                <a:ea typeface="Calibri"/>
                <a:cs typeface="Calibri"/>
                <a:sym typeface="Calibri"/>
              </a:rPr>
              <a:t> grades. </a:t>
            </a:r>
          </a:p>
          <a:p>
            <a:pPr marL="0" marR="0" lvl="0" indent="-19050" algn="l" rtl="0">
              <a:spcBef>
                <a:spcPts val="36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The resources include digital materials with administrative information about setting up your sessions along with a variety of certificates that you may award at the end of your session. </a:t>
            </a:r>
          </a:p>
          <a:p>
            <a:pPr marL="0" marR="0" lvl="0" indent="-19050" algn="l" rtl="0">
              <a:spcBef>
                <a:spcPts val="36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There are also digital posters for all 11 topics to help you lead children through the lesson and spur discussion and decision making related to dilemmas about water safety.</a:t>
            </a:r>
          </a:p>
          <a:p>
            <a:pPr marL="0" marR="0" lvl="0" indent="-19050" algn="l" rtl="0">
              <a:spcBef>
                <a:spcPts val="36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 </a:t>
            </a:r>
          </a:p>
          <a:p>
            <a:r>
              <a:rPr lang="en-US" dirty="0"/>
              <a:t>This is ideal for your children’s classrooms, scout troops and such.</a:t>
            </a:r>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20</a:t>
            </a:fld>
            <a:endParaRPr lang="en-US" dirty="0"/>
          </a:p>
        </p:txBody>
      </p:sp>
    </p:spTree>
    <p:extLst>
      <p:ext uri="{BB962C8B-B14F-4D97-AF65-F5344CB8AC3E}">
        <p14:creationId xmlns:p14="http://schemas.microsoft.com/office/powerpoint/2010/main" val="553252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203325" y="703263"/>
            <a:ext cx="4695825"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710891" y="4460169"/>
            <a:ext cx="5680693" cy="4224494"/>
          </a:xfrm>
          <a:prstGeom prst="rect">
            <a:avLst/>
          </a:prstGeom>
          <a:noFill/>
          <a:ln>
            <a:noFill/>
          </a:ln>
        </p:spPr>
        <p:txBody>
          <a:bodyPr wrap="square" lIns="94200" tIns="47100" rIns="94200" bIns="47100" anchor="t" anchorCtr="0">
            <a:noAutofit/>
          </a:bodyPr>
          <a:lstStyle/>
          <a:p>
            <a:pPr marL="0" marR="0" lvl="0" indent="-19050" algn="l" rtl="0">
              <a:spcBef>
                <a:spcPts val="0"/>
              </a:spcBef>
              <a:spcAft>
                <a:spcPts val="0"/>
              </a:spcAft>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You can also help teach your children about water safety with the different children’s books that are available on the topic. These stories help bring the concepts to life. Here are just a few.</a:t>
            </a:r>
          </a:p>
          <a:p>
            <a:pPr marL="0" marR="0" lvl="0" indent="-19050" algn="l" rtl="0">
              <a:spcBef>
                <a:spcPts val="360"/>
              </a:spcBef>
              <a:spcAft>
                <a:spcPts val="0"/>
              </a:spcAft>
              <a:buClr>
                <a:schemeClr val="dk1"/>
              </a:buClr>
              <a:buSzPct val="25000"/>
              <a:buFont typeface="Calibri"/>
              <a:buNone/>
            </a:pPr>
            <a:endParaRPr sz="1400" b="0" i="0" u="none" strike="noStrike" cap="none" dirty="0">
              <a:solidFill>
                <a:schemeClr val="dk1"/>
              </a:solidFill>
              <a:latin typeface="Calibri"/>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Each of these books has a different focus and story line – and you don’t know which one might resonate with a child to encourage them to be ready for their swim lessons or behave more safely around the water. </a:t>
            </a:r>
          </a:p>
          <a:p>
            <a:pPr marL="0" marR="0" lvl="0" indent="-19050" algn="l" rtl="0">
              <a:spcBef>
                <a:spcPts val="360"/>
              </a:spcBef>
              <a:spcAft>
                <a:spcPts val="0"/>
              </a:spcAft>
              <a:buClr>
                <a:schemeClr val="dk1"/>
              </a:buClr>
              <a:buSzPct val="25000"/>
              <a:buFont typeface="Calibri"/>
              <a:buNone/>
            </a:pPr>
            <a:endParaRPr sz="1400" b="0" i="0" u="none" strike="noStrike" cap="none" dirty="0">
              <a:solidFill>
                <a:schemeClr val="dk1"/>
              </a:solidFill>
              <a:latin typeface="Calibri"/>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We hope that each of you will download the Red Cross Swim app. It’s loaded with water safety information including how to prevent and respond to emergencies in different aquatic environments. </a:t>
            </a:r>
          </a:p>
          <a:p>
            <a:pPr marL="0" marR="0" lvl="0" indent="-19050" algn="l" rtl="0">
              <a:spcBef>
                <a:spcPts val="360"/>
              </a:spcBef>
              <a:spcAft>
                <a:spcPts val="0"/>
              </a:spcAft>
              <a:buClr>
                <a:schemeClr val="dk1"/>
              </a:buClr>
              <a:buSzPct val="25000"/>
              <a:buFont typeface="Calibri"/>
              <a:buNone/>
            </a:pPr>
            <a:endParaRPr sz="1400" b="0" i="0" u="none" strike="noStrike" cap="none" dirty="0">
              <a:solidFill>
                <a:schemeClr val="dk1"/>
              </a:solidFill>
              <a:latin typeface="Calibri"/>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There is a kids section with Longfellow’s WHALE Tales video segments with follow up quizzes to test their knowledge.</a:t>
            </a:r>
          </a:p>
          <a:p>
            <a:pPr marL="0" marR="0" lvl="0" indent="-19050" algn="l" rtl="0">
              <a:spcBef>
                <a:spcPts val="360"/>
              </a:spcBef>
              <a:spcAft>
                <a:spcPts val="0"/>
              </a:spcAft>
              <a:buClr>
                <a:schemeClr val="dk1"/>
              </a:buClr>
              <a:buSzPct val="25000"/>
              <a:buFont typeface="Calibri"/>
              <a:buNone/>
            </a:pPr>
            <a:endParaRPr sz="1400" b="0" i="0" u="none" strike="noStrike" cap="none" dirty="0">
              <a:solidFill>
                <a:schemeClr val="dk1"/>
              </a:solidFill>
              <a:latin typeface="Calibri"/>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It also includes a tracker to follow your children’s progress through Red Cross swim lessons.</a:t>
            </a:r>
          </a:p>
          <a:p>
            <a:pPr marL="0" marR="0" lvl="0" indent="-19050" algn="l" rtl="0">
              <a:spcBef>
                <a:spcPts val="360"/>
              </a:spcBef>
              <a:spcAft>
                <a:spcPts val="0"/>
              </a:spcAft>
              <a:buClr>
                <a:schemeClr val="dk1"/>
              </a:buClr>
              <a:buSzPct val="25000"/>
              <a:buFont typeface="Calibri"/>
              <a:buNone/>
            </a:pPr>
            <a:endParaRPr sz="1400" b="0" i="0" u="none" strike="noStrike" cap="none" dirty="0">
              <a:solidFill>
                <a:schemeClr val="dk1"/>
              </a:solidFill>
              <a:latin typeface="Calibri"/>
              <a:ea typeface="Calibri"/>
              <a:cs typeface="Calibri"/>
              <a:sym typeface="Calibri"/>
            </a:endParaRPr>
          </a:p>
          <a:p>
            <a:pPr marL="0" marR="0" lvl="0" indent="-19050" algn="l" rtl="0">
              <a:spcBef>
                <a:spcPts val="360"/>
              </a:spcBef>
              <a:spcAft>
                <a:spcPts val="0"/>
              </a:spcAft>
              <a:buClr>
                <a:schemeClr val="dk1"/>
              </a:buClr>
              <a:buSzPct val="25000"/>
              <a:buFont typeface="Calibri"/>
              <a:buNone/>
            </a:pPr>
            <a:r>
              <a:rPr lang="en-US" sz="1400" b="0" i="0" u="none" strike="noStrike" cap="none" dirty="0">
                <a:solidFill>
                  <a:schemeClr val="dk1"/>
                </a:solidFill>
                <a:latin typeface="Calibri"/>
                <a:ea typeface="Calibri"/>
                <a:cs typeface="Calibri"/>
                <a:sym typeface="Calibri"/>
              </a:rPr>
              <a:t>To download the Red Cross Swim app, go to the Apple Store or Goggle Play and search Red Cross.</a:t>
            </a:r>
          </a:p>
          <a:p>
            <a:pPr marL="0" marR="0" lvl="0" indent="-19050" algn="l" rtl="0">
              <a:spcBef>
                <a:spcPts val="360"/>
              </a:spcBef>
              <a:spcAft>
                <a:spcPts val="0"/>
              </a:spcAft>
              <a:buClr>
                <a:schemeClr val="dk1"/>
              </a:buClr>
              <a:buSzPct val="25000"/>
              <a:buFont typeface="Calibri"/>
              <a:buNone/>
            </a:pPr>
            <a:endParaRPr sz="1400" b="0" i="0" u="none" strike="noStrike" cap="none" dirty="0">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4022486" y="8917127"/>
            <a:ext cx="3078383" cy="469745"/>
          </a:xfrm>
          <a:prstGeom prst="rect">
            <a:avLst/>
          </a:prstGeom>
          <a:noFill/>
          <a:ln>
            <a:noFill/>
          </a:ln>
        </p:spPr>
        <p:txBody>
          <a:bodyPr wrap="square" lIns="94200" tIns="47100" rIns="94200" bIns="471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838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close, this recaps what we talked about today – and these are proven strategies outlined by the World Health Organization to prevent drowning. These are actually simple steps that can save lives. We urge you to apply each and every one of these steps every time you are around water so that you are water smart.</a:t>
            </a:r>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22</a:t>
            </a:fld>
            <a:endParaRPr lang="en-US" dirty="0"/>
          </a:p>
        </p:txBody>
      </p:sp>
    </p:spTree>
    <p:extLst>
      <p:ext uri="{BB962C8B-B14F-4D97-AF65-F5344CB8AC3E}">
        <p14:creationId xmlns:p14="http://schemas.microsoft.com/office/powerpoint/2010/main" val="186944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4895D5D2-3D4B-40D3-8785-8072A72848A2}" type="slidenum">
              <a:rPr lang="en-US" altLang="en-US" smtClean="0"/>
              <a:pPr/>
              <a:t>23</a:t>
            </a:fld>
            <a:endParaRPr lang="en-US" altLang="en-US" dirty="0"/>
          </a:p>
        </p:txBody>
      </p:sp>
    </p:spTree>
    <p:extLst>
      <p:ext uri="{BB962C8B-B14F-4D97-AF65-F5344CB8AC3E}">
        <p14:creationId xmlns:p14="http://schemas.microsoft.com/office/powerpoint/2010/main" val="21003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spcAft>
                <a:spcPts val="0"/>
              </a:spcAft>
              <a:buClr>
                <a:srgbClr val="6D6E70"/>
              </a:buClr>
              <a:buSzPts val="350"/>
            </a:pPr>
            <a:r>
              <a:rPr lang="en-US" dirty="0">
                <a:solidFill>
                  <a:srgbClr val="000000"/>
                </a:solidFill>
                <a:ea typeface="Calibri"/>
                <a:cs typeface="Calibri"/>
                <a:sym typeface="Calibri"/>
              </a:rPr>
              <a:t>Drowning is a leading cause of unintentional injury death across all age groups in the United States. Overall, it’s the 6</a:t>
            </a:r>
            <a:r>
              <a:rPr lang="en-US" baseline="30000" dirty="0">
                <a:solidFill>
                  <a:srgbClr val="000000"/>
                </a:solidFill>
                <a:ea typeface="Calibri"/>
                <a:cs typeface="Calibri"/>
                <a:sym typeface="Calibri"/>
              </a:rPr>
              <a:t>th</a:t>
            </a:r>
            <a:r>
              <a:rPr lang="en-US" dirty="0">
                <a:solidFill>
                  <a:srgbClr val="000000"/>
                </a:solidFill>
                <a:ea typeface="Calibri"/>
                <a:cs typeface="Calibri"/>
                <a:sym typeface="Calibri"/>
              </a:rPr>
              <a:t> leading cause for people of all ages.</a:t>
            </a:r>
            <a:r>
              <a:rPr lang="en-US" dirty="0"/>
              <a:t> </a:t>
            </a:r>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2</a:t>
            </a:fld>
            <a:endParaRPr lang="en-US" dirty="0"/>
          </a:p>
        </p:txBody>
      </p:sp>
    </p:spTree>
    <p:extLst>
      <p:ext uri="{BB962C8B-B14F-4D97-AF65-F5344CB8AC3E}">
        <p14:creationId xmlns:p14="http://schemas.microsoft.com/office/powerpoint/2010/main" val="28773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spcAft>
                <a:spcPts val="0"/>
              </a:spcAft>
              <a:buClr>
                <a:schemeClr val="dk1"/>
              </a:buClr>
              <a:buSzPts val="1400"/>
            </a:pPr>
            <a:r>
              <a:rPr lang="en-US" dirty="0">
                <a:solidFill>
                  <a:srgbClr val="000000"/>
                </a:solidFill>
                <a:latin typeface="Arial"/>
                <a:ea typeface="Arial"/>
                <a:cs typeface="Arial"/>
                <a:sym typeface="Arial"/>
              </a:rPr>
              <a:t>Diving in a little bit deeper into the national picture. Statistics show that there is a disparity in swimming ability among African American and Hispanic/Latino children and that the fatal drowning rate is higher amongst African American children. </a:t>
            </a:r>
            <a:endParaRPr lang="en-US" dirty="0"/>
          </a:p>
          <a:p>
            <a:pPr lvl="0">
              <a:spcBef>
                <a:spcPts val="0"/>
              </a:spcBef>
              <a:spcAft>
                <a:spcPts val="0"/>
              </a:spcAft>
              <a:buClr>
                <a:schemeClr val="dk1"/>
              </a:buClr>
              <a:buSzPts val="1400"/>
            </a:pPr>
            <a:endParaRPr lang="en-US" dirty="0">
              <a:solidFill>
                <a:srgbClr val="000000"/>
              </a:solidFill>
              <a:latin typeface="Arial"/>
              <a:ea typeface="Arial"/>
              <a:cs typeface="Arial"/>
              <a:sym typeface="Arial"/>
            </a:endParaRPr>
          </a:p>
          <a:p>
            <a:pPr marL="342900" lvl="0" indent="-317500">
              <a:spcBef>
                <a:spcPts val="0"/>
              </a:spcBef>
              <a:spcAft>
                <a:spcPts val="0"/>
              </a:spcAft>
              <a:buClr>
                <a:srgbClr val="000000"/>
              </a:buClr>
              <a:buSzPts val="1400"/>
              <a:buFont typeface="Noto Sans Symbols"/>
              <a:buChar char="●"/>
            </a:pPr>
            <a:r>
              <a:rPr lang="en-US" dirty="0">
                <a:solidFill>
                  <a:srgbClr val="000000"/>
                </a:solidFill>
                <a:latin typeface="Arial"/>
                <a:ea typeface="Arial"/>
                <a:cs typeface="Arial"/>
                <a:sym typeface="Arial"/>
              </a:rPr>
              <a:t>Research shows </a:t>
            </a:r>
            <a:r>
              <a:rPr lang="en-US" b="1" dirty="0">
                <a:solidFill>
                  <a:srgbClr val="000000"/>
                </a:solidFill>
                <a:latin typeface="Arial"/>
                <a:ea typeface="Arial"/>
                <a:cs typeface="Arial"/>
                <a:sym typeface="Arial"/>
              </a:rPr>
              <a:t>64% of African-American, 45% of Hispanic/Latino, and 40% of Caucasian </a:t>
            </a:r>
            <a:r>
              <a:rPr lang="en-US" dirty="0">
                <a:solidFill>
                  <a:srgbClr val="000000"/>
                </a:solidFill>
                <a:latin typeface="Arial"/>
                <a:ea typeface="Arial"/>
                <a:cs typeface="Arial"/>
                <a:sym typeface="Arial"/>
              </a:rPr>
              <a:t>children have little to no swimming ability.</a:t>
            </a:r>
            <a:endParaRPr lang="en-US" dirty="0"/>
          </a:p>
          <a:p>
            <a:pPr marL="342900" lvl="0" indent="-317500">
              <a:spcBef>
                <a:spcPts val="1000"/>
              </a:spcBef>
              <a:spcAft>
                <a:spcPts val="0"/>
              </a:spcAft>
              <a:buClr>
                <a:srgbClr val="000000"/>
              </a:buClr>
              <a:buSzPts val="1400"/>
              <a:buFont typeface="Noto Sans Symbols"/>
              <a:buChar char="●"/>
            </a:pPr>
            <a:r>
              <a:rPr lang="en-US" dirty="0">
                <a:solidFill>
                  <a:srgbClr val="000000"/>
                </a:solidFill>
                <a:latin typeface="Arial"/>
                <a:ea typeface="Arial"/>
                <a:cs typeface="Arial"/>
                <a:sym typeface="Arial"/>
              </a:rPr>
              <a:t>If </a:t>
            </a:r>
            <a:r>
              <a:rPr lang="en-US" b="1" dirty="0">
                <a:solidFill>
                  <a:srgbClr val="000000"/>
                </a:solidFill>
                <a:latin typeface="Arial"/>
                <a:ea typeface="Arial"/>
                <a:cs typeface="Arial"/>
                <a:sym typeface="Arial"/>
              </a:rPr>
              <a:t>parents cannot swim there is a  </a:t>
            </a:r>
            <a:r>
              <a:rPr lang="en-US" dirty="0">
                <a:solidFill>
                  <a:srgbClr val="000000"/>
                </a:solidFill>
                <a:latin typeface="Arial"/>
                <a:ea typeface="Arial"/>
                <a:cs typeface="Arial"/>
                <a:sym typeface="Arial"/>
              </a:rPr>
              <a:t>high likelihood their </a:t>
            </a:r>
            <a:r>
              <a:rPr lang="en-US" b="1" dirty="0">
                <a:solidFill>
                  <a:srgbClr val="000000"/>
                </a:solidFill>
                <a:latin typeface="Arial"/>
                <a:ea typeface="Arial"/>
                <a:cs typeface="Arial"/>
                <a:sym typeface="Arial"/>
              </a:rPr>
              <a:t>children are unable to swim</a:t>
            </a:r>
            <a:endParaRPr lang="en-US" dirty="0"/>
          </a:p>
          <a:p>
            <a:pPr marL="342900" lvl="0" indent="-317500">
              <a:spcBef>
                <a:spcPts val="1000"/>
              </a:spcBef>
              <a:spcAft>
                <a:spcPts val="0"/>
              </a:spcAft>
              <a:buClr>
                <a:srgbClr val="000000"/>
              </a:buClr>
              <a:buSzPts val="1400"/>
              <a:buFont typeface="Noto Sans Symbols"/>
              <a:buChar char="●"/>
            </a:pPr>
            <a:r>
              <a:rPr lang="en-US" b="1" dirty="0">
                <a:solidFill>
                  <a:srgbClr val="000000"/>
                </a:solidFill>
                <a:latin typeface="Arial"/>
                <a:ea typeface="Arial"/>
                <a:cs typeface="Arial"/>
                <a:sym typeface="Arial"/>
              </a:rPr>
              <a:t>African-American children ages 5 to 19 drown </a:t>
            </a:r>
            <a:r>
              <a:rPr lang="en-US" dirty="0">
                <a:solidFill>
                  <a:srgbClr val="000000"/>
                </a:solidFill>
                <a:latin typeface="Arial"/>
                <a:ea typeface="Arial"/>
                <a:cs typeface="Arial"/>
                <a:sym typeface="Arial"/>
              </a:rPr>
              <a:t>in swimming pools at rates 5 and 1/2 times </a:t>
            </a:r>
            <a:r>
              <a:rPr lang="en-US" b="1" dirty="0">
                <a:solidFill>
                  <a:srgbClr val="000000"/>
                </a:solidFill>
                <a:latin typeface="Arial"/>
                <a:ea typeface="Arial"/>
                <a:cs typeface="Arial"/>
                <a:sym typeface="Arial"/>
              </a:rPr>
              <a:t>higher </a:t>
            </a:r>
            <a:r>
              <a:rPr lang="en-US" dirty="0">
                <a:solidFill>
                  <a:srgbClr val="000000"/>
                </a:solidFill>
                <a:latin typeface="Arial"/>
                <a:ea typeface="Arial"/>
                <a:cs typeface="Arial"/>
                <a:sym typeface="Arial"/>
              </a:rPr>
              <a:t>when compared to Caucasian children. </a:t>
            </a:r>
            <a:endParaRPr lang="en-US" dirty="0"/>
          </a:p>
          <a:p>
            <a:pPr marL="342900" lvl="0" indent="-317500">
              <a:spcBef>
                <a:spcPts val="1000"/>
              </a:spcBef>
              <a:spcAft>
                <a:spcPts val="0"/>
              </a:spcAft>
              <a:buClr>
                <a:srgbClr val="000000"/>
              </a:buClr>
              <a:buSzPts val="1400"/>
              <a:buFont typeface="Noto Sans Symbols"/>
              <a:buChar char="●"/>
            </a:pPr>
            <a:r>
              <a:rPr lang="en-US" b="1" dirty="0">
                <a:solidFill>
                  <a:srgbClr val="000000"/>
                </a:solidFill>
                <a:latin typeface="Arial"/>
                <a:ea typeface="Arial"/>
                <a:cs typeface="Arial"/>
                <a:sym typeface="Arial"/>
              </a:rPr>
              <a:t>79% of children</a:t>
            </a:r>
            <a:r>
              <a:rPr lang="en-US" dirty="0">
                <a:solidFill>
                  <a:srgbClr val="000000"/>
                </a:solidFill>
                <a:latin typeface="Arial"/>
                <a:ea typeface="Arial"/>
                <a:cs typeface="Arial"/>
                <a:sym typeface="Arial"/>
              </a:rPr>
              <a:t> in households with incomes less than $50,000 have little-to-no swimming ability.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3</a:t>
            </a:fld>
            <a:endParaRPr lang="en-US" dirty="0"/>
          </a:p>
        </p:txBody>
      </p:sp>
    </p:spTree>
    <p:extLst>
      <p:ext uri="{BB962C8B-B14F-4D97-AF65-F5344CB8AC3E}">
        <p14:creationId xmlns:p14="http://schemas.microsoft.com/office/powerpoint/2010/main" val="44853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any further, let me ask you with a show of hands. Can you swim?   Next, can you child swim?</a:t>
            </a:r>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4</a:t>
            </a:fld>
            <a:endParaRPr lang="en-US" dirty="0"/>
          </a:p>
        </p:txBody>
      </p:sp>
    </p:spTree>
    <p:extLst>
      <p:ext uri="{BB962C8B-B14F-4D97-AF65-F5344CB8AC3E}">
        <p14:creationId xmlns:p14="http://schemas.microsoft.com/office/powerpoint/2010/main" val="33415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2225">
              <a:spcBef>
                <a:spcPts val="0"/>
              </a:spcBef>
              <a:spcAft>
                <a:spcPts val="0"/>
              </a:spcAft>
              <a:buClr>
                <a:schemeClr val="dk1"/>
              </a:buClr>
              <a:buSzPct val="25000"/>
            </a:pPr>
            <a:r>
              <a:rPr lang="en-US" dirty="0">
                <a:solidFill>
                  <a:schemeClr val="dk1"/>
                </a:solidFill>
                <a:ea typeface="Calibri"/>
                <a:cs typeface="Calibri"/>
                <a:sym typeface="Calibri"/>
              </a:rPr>
              <a:t>The Red Cross conducted a survey, asking people if they knew how to swim. Seems like a simple question.  80% of the respondents said they could, but when we listed the skills that we believe are the basics of “knowing how to swim”, that number dropped to only 46%.</a:t>
            </a:r>
          </a:p>
          <a:p>
            <a:pPr lvl="0" indent="-22225">
              <a:spcBef>
                <a:spcPts val="420"/>
              </a:spcBef>
              <a:spcAft>
                <a:spcPts val="0"/>
              </a:spcAft>
              <a:buClr>
                <a:schemeClr val="dk1"/>
              </a:buClr>
              <a:buSzPct val="25000"/>
            </a:pPr>
            <a:r>
              <a:rPr lang="en-US" dirty="0">
                <a:solidFill>
                  <a:schemeClr val="dk1"/>
                </a:solidFill>
                <a:ea typeface="Calibri"/>
                <a:cs typeface="Calibri"/>
                <a:sym typeface="Calibri"/>
              </a:rPr>
              <a:t>For African Americans, that number dropped to 33%, yet 69% said they could swim.</a:t>
            </a:r>
          </a:p>
          <a:p>
            <a:pPr lvl="0" indent="-22225">
              <a:spcBef>
                <a:spcPts val="420"/>
              </a:spcBef>
              <a:spcAft>
                <a:spcPts val="0"/>
              </a:spcAft>
              <a:buClr>
                <a:schemeClr val="dk1"/>
              </a:buClr>
              <a:buSzPct val="25000"/>
            </a:pPr>
            <a:r>
              <a:rPr lang="en-US" dirty="0">
                <a:solidFill>
                  <a:schemeClr val="dk1"/>
                </a:solidFill>
                <a:ea typeface="Calibri"/>
                <a:cs typeface="Calibri"/>
                <a:sym typeface="Calibri"/>
              </a:rPr>
              <a:t>Knowing how to swim is a life skill that everyone should have. The Red Cross has defined water competency – the minimum skills everyone should have – as these skills, in a sequence:</a:t>
            </a:r>
          </a:p>
          <a:p>
            <a:pPr marL="342900" lvl="0" indent="-342900">
              <a:spcBef>
                <a:spcPts val="420"/>
              </a:spcBef>
              <a:spcAft>
                <a:spcPts val="0"/>
              </a:spcAft>
              <a:buClr>
                <a:schemeClr val="dk1"/>
              </a:buClr>
              <a:buSzPct val="100000"/>
              <a:buFont typeface="Calibri"/>
              <a:buAutoNum type="arabicPeriod"/>
            </a:pPr>
            <a:r>
              <a:rPr lang="en-US" dirty="0">
                <a:solidFill>
                  <a:schemeClr val="dk1"/>
                </a:solidFill>
                <a:ea typeface="Calibri"/>
                <a:cs typeface="Calibri"/>
                <a:sym typeface="Calibri"/>
              </a:rPr>
              <a:t>Stepping into water over your head and returning to the surface.</a:t>
            </a:r>
          </a:p>
          <a:p>
            <a:pPr marL="342900" lvl="0" indent="-342900">
              <a:spcBef>
                <a:spcPts val="420"/>
              </a:spcBef>
              <a:spcAft>
                <a:spcPts val="0"/>
              </a:spcAft>
              <a:buClr>
                <a:schemeClr val="dk1"/>
              </a:buClr>
              <a:buSzPct val="100000"/>
              <a:buFont typeface="Calibri"/>
              <a:buAutoNum type="arabicPeriod"/>
            </a:pPr>
            <a:r>
              <a:rPr lang="en-US" dirty="0">
                <a:solidFill>
                  <a:schemeClr val="dk1"/>
                </a:solidFill>
                <a:ea typeface="Calibri"/>
                <a:cs typeface="Calibri"/>
                <a:sym typeface="Calibri"/>
              </a:rPr>
              <a:t>Treading water or floating for a minute </a:t>
            </a:r>
            <a:r>
              <a:rPr lang="en-US" i="1" dirty="0">
                <a:solidFill>
                  <a:schemeClr val="dk1"/>
                </a:solidFill>
                <a:ea typeface="Calibri"/>
                <a:cs typeface="Calibri"/>
                <a:sym typeface="Calibri"/>
              </a:rPr>
              <a:t>to gather your bearings</a:t>
            </a:r>
            <a:r>
              <a:rPr lang="en-US" dirty="0">
                <a:solidFill>
                  <a:schemeClr val="dk1"/>
                </a:solidFill>
                <a:ea typeface="Calibri"/>
                <a:cs typeface="Calibri"/>
                <a:sym typeface="Calibri"/>
              </a:rPr>
              <a:t>.</a:t>
            </a:r>
          </a:p>
          <a:p>
            <a:pPr marL="342900" lvl="0" indent="-342900">
              <a:spcBef>
                <a:spcPts val="420"/>
              </a:spcBef>
              <a:spcAft>
                <a:spcPts val="0"/>
              </a:spcAft>
              <a:buClr>
                <a:schemeClr val="dk1"/>
              </a:buClr>
              <a:buSzPct val="100000"/>
              <a:buFont typeface="Calibri"/>
              <a:buAutoNum type="arabicPeriod"/>
            </a:pPr>
            <a:r>
              <a:rPr lang="en-US" dirty="0">
                <a:solidFill>
                  <a:schemeClr val="dk1"/>
                </a:solidFill>
                <a:ea typeface="Calibri"/>
                <a:cs typeface="Calibri"/>
                <a:sym typeface="Calibri"/>
              </a:rPr>
              <a:t>Rotate in full circle </a:t>
            </a:r>
            <a:r>
              <a:rPr lang="en-US" i="1" dirty="0">
                <a:solidFill>
                  <a:schemeClr val="dk1"/>
                </a:solidFill>
                <a:ea typeface="Calibri"/>
                <a:cs typeface="Calibri"/>
                <a:sym typeface="Calibri"/>
              </a:rPr>
              <a:t>to find an exit</a:t>
            </a:r>
            <a:r>
              <a:rPr lang="en-US" dirty="0">
                <a:solidFill>
                  <a:schemeClr val="dk1"/>
                </a:solidFill>
                <a:ea typeface="Calibri"/>
                <a:cs typeface="Calibri"/>
                <a:sym typeface="Calibri"/>
              </a:rPr>
              <a:t>.</a:t>
            </a:r>
          </a:p>
          <a:p>
            <a:pPr marL="342900" lvl="0" indent="-342900">
              <a:spcBef>
                <a:spcPts val="420"/>
              </a:spcBef>
              <a:spcAft>
                <a:spcPts val="0"/>
              </a:spcAft>
              <a:buClr>
                <a:schemeClr val="dk1"/>
              </a:buClr>
              <a:buSzPct val="100000"/>
              <a:buFont typeface="Calibri"/>
              <a:buAutoNum type="arabicPeriod"/>
            </a:pPr>
            <a:r>
              <a:rPr lang="en-US" dirty="0">
                <a:solidFill>
                  <a:schemeClr val="dk1"/>
                </a:solidFill>
                <a:ea typeface="Calibri"/>
                <a:cs typeface="Calibri"/>
                <a:sym typeface="Calibri"/>
              </a:rPr>
              <a:t>Swim at least 25 yards </a:t>
            </a:r>
            <a:r>
              <a:rPr lang="en-US" i="1" dirty="0">
                <a:solidFill>
                  <a:schemeClr val="dk1"/>
                </a:solidFill>
                <a:ea typeface="Calibri"/>
                <a:cs typeface="Calibri"/>
                <a:sym typeface="Calibri"/>
              </a:rPr>
              <a:t>to get to a safe exit</a:t>
            </a:r>
            <a:r>
              <a:rPr lang="en-US" dirty="0">
                <a:solidFill>
                  <a:schemeClr val="dk1"/>
                </a:solidFill>
                <a:ea typeface="Calibri"/>
                <a:cs typeface="Calibri"/>
                <a:sym typeface="Calibri"/>
              </a:rPr>
              <a:t>.</a:t>
            </a:r>
          </a:p>
          <a:p>
            <a:pPr marL="342900" lvl="0" indent="-342900">
              <a:spcBef>
                <a:spcPts val="420"/>
              </a:spcBef>
              <a:spcAft>
                <a:spcPts val="0"/>
              </a:spcAft>
              <a:buClr>
                <a:schemeClr val="dk1"/>
              </a:buClr>
              <a:buSzPct val="100000"/>
              <a:buFont typeface="Calibri"/>
              <a:buAutoNum type="arabicPeriod"/>
            </a:pPr>
            <a:r>
              <a:rPr lang="en-US" dirty="0">
                <a:solidFill>
                  <a:schemeClr val="dk1"/>
                </a:solidFill>
                <a:ea typeface="Calibri"/>
                <a:cs typeface="Calibri"/>
                <a:sym typeface="Calibri"/>
              </a:rPr>
              <a:t>And get out of the water. If in a pool, exit without using the ladder.</a:t>
            </a:r>
          </a:p>
          <a:p>
            <a:pPr>
              <a:spcBef>
                <a:spcPts val="420"/>
              </a:spcBef>
              <a:spcAft>
                <a:spcPts val="0"/>
              </a:spcAft>
              <a:buClr>
                <a:schemeClr val="dk1"/>
              </a:buClr>
              <a:buSzPct val="100000"/>
            </a:pPr>
            <a:r>
              <a:rPr lang="en-US" dirty="0"/>
              <a:t>Now think about your answers regarding your ability or your child’s ability to swim. Based  on this definition – do your answers change?</a:t>
            </a:r>
          </a:p>
          <a:p>
            <a:pPr lvl="0">
              <a:spcBef>
                <a:spcPts val="420"/>
              </a:spcBef>
              <a:spcAft>
                <a:spcPts val="0"/>
              </a:spcAft>
              <a:buClr>
                <a:schemeClr val="dk1"/>
              </a:buClr>
              <a:buSzPct val="100000"/>
            </a:pPr>
            <a:r>
              <a:rPr lang="en-US" dirty="0">
                <a:solidFill>
                  <a:schemeClr val="dk1"/>
                </a:solidFill>
                <a:ea typeface="Calibri"/>
                <a:cs typeface="Calibri"/>
                <a:sym typeface="Calibri"/>
              </a:rPr>
              <a:t>It’s very important to understand that different conditions can affect your ability. Being able to perform these skills in a pool won’t necessarily translate to a river, due to things like currents, water temperature.</a:t>
            </a:r>
          </a:p>
          <a:p>
            <a:pPr lvl="0">
              <a:spcBef>
                <a:spcPts val="420"/>
              </a:spcBef>
              <a:spcAft>
                <a:spcPts val="0"/>
              </a:spcAft>
              <a:buClr>
                <a:schemeClr val="dk1"/>
              </a:buClr>
              <a:buSzPct val="100000"/>
            </a:pPr>
            <a:r>
              <a:rPr lang="en-US" dirty="0">
                <a:solidFill>
                  <a:schemeClr val="dk1"/>
                </a:solidFill>
                <a:ea typeface="Calibri"/>
                <a:cs typeface="Calibri"/>
                <a:sym typeface="Calibri"/>
              </a:rPr>
              <a:t>Children and adults should participate in swim lessons at least until they can achieve water competency in whatever environment they are swimming in.</a:t>
            </a:r>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5</a:t>
            </a:fld>
            <a:endParaRPr lang="en-US" dirty="0"/>
          </a:p>
        </p:txBody>
      </p:sp>
    </p:spTree>
    <p:extLst>
      <p:ext uri="{BB962C8B-B14F-4D97-AF65-F5344CB8AC3E}">
        <p14:creationId xmlns:p14="http://schemas.microsoft.com/office/powerpoint/2010/main" val="148022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study was published by Safe Kids Worldwide, with support from Nationwide’s Make Safe Happen initiative. This study </a:t>
            </a:r>
            <a:r>
              <a:rPr lang="en-US" sz="1200" b="0" i="0" kern="1200" dirty="0">
                <a:solidFill>
                  <a:schemeClr val="tx1"/>
                </a:solidFill>
                <a:effectLst/>
                <a:latin typeface="+mn-lt"/>
                <a:ea typeface="Geneva" charset="0"/>
                <a:cs typeface="Geneva" charset="0"/>
              </a:rPr>
              <a:t>revealed that, while the number of fatal drownings among children and teens declined over the past several decades, the downward trend stopped between 2015 and 2016, when there was a  </a:t>
            </a:r>
            <a:r>
              <a:rPr lang="en-US" sz="1200" b="1" i="0" kern="1200" dirty="0">
                <a:solidFill>
                  <a:schemeClr val="tx1"/>
                </a:solidFill>
                <a:effectLst/>
                <a:latin typeface="+mn-lt"/>
                <a:ea typeface="Geneva" charset="0"/>
                <a:cs typeface="Geneva" charset="0"/>
              </a:rPr>
              <a:t>14 percent increase in fatal drownings</a:t>
            </a:r>
            <a:r>
              <a:rPr lang="en-US" sz="1200" b="0" i="0" kern="1200" dirty="0">
                <a:solidFill>
                  <a:schemeClr val="tx1"/>
                </a:solidFill>
                <a:effectLst/>
                <a:latin typeface="+mn-lt"/>
                <a:ea typeface="Geneva" charset="0"/>
                <a:cs typeface="Geneva" charset="0"/>
              </a:rPr>
              <a:t>. The 1,002 drownings in 2016 (which is the latest data available) was the highest number in five years.</a:t>
            </a:r>
          </a:p>
          <a:p>
            <a:endParaRPr lang="en-US" sz="1200" b="0" i="0" kern="1200" dirty="0">
              <a:solidFill>
                <a:schemeClr val="tx1"/>
              </a:solidFill>
              <a:effectLst/>
              <a:latin typeface="+mn-lt"/>
              <a:ea typeface="Geneva" charset="0"/>
            </a:endParaRPr>
          </a:p>
          <a:p>
            <a:r>
              <a:rPr lang="en-US" sz="1200" b="0" i="0" kern="1200" dirty="0">
                <a:solidFill>
                  <a:schemeClr val="tx1"/>
                </a:solidFill>
                <a:effectLst/>
                <a:latin typeface="+mn-lt"/>
                <a:ea typeface="Geneva" charset="0"/>
              </a:rPr>
              <a:t>The statistics are alarming. According to Safe Kids Worldwide: </a:t>
            </a:r>
          </a:p>
          <a:p>
            <a:endParaRPr lang="en-US" sz="1400" dirty="0"/>
          </a:p>
          <a:p>
            <a:pPr marL="285750" indent="-285750">
              <a:buFont typeface="Arial" panose="020B0604020202020204" pitchFamily="34" charset="0"/>
              <a:buChar char="•"/>
            </a:pPr>
            <a:r>
              <a:rPr lang="en-US" sz="1400" dirty="0"/>
              <a:t>As children get older, they are more at risk of fatally drowning in open water. </a:t>
            </a:r>
          </a:p>
          <a:p>
            <a:pPr marL="285750" indent="-285750">
              <a:buFont typeface="Arial" panose="020B0604020202020204" pitchFamily="34" charset="0"/>
              <a:buChar char="•"/>
            </a:pPr>
            <a:r>
              <a:rPr lang="en-US" sz="1400" dirty="0"/>
              <a:t>Between ages 1 and 4, 57% of drownings occur in pools and 22% in open water. </a:t>
            </a:r>
          </a:p>
          <a:p>
            <a:pPr marL="285750" indent="-285750">
              <a:buFont typeface="Arial" panose="020B0604020202020204" pitchFamily="34" charset="0"/>
              <a:buChar char="•"/>
            </a:pPr>
            <a:r>
              <a:rPr lang="en-US" sz="1400" dirty="0"/>
              <a:t>More than half of open water drownings occur in children under 15. </a:t>
            </a:r>
          </a:p>
          <a:p>
            <a:pPr marL="285750" indent="-285750">
              <a:buFont typeface="Arial" panose="020B0604020202020204" pitchFamily="34" charset="0"/>
              <a:buChar char="•"/>
            </a:pPr>
            <a:r>
              <a:rPr lang="en-US" sz="1400" dirty="0"/>
              <a:t>By the time children are older than 15, the risk of open water compared to pools is far greater: only 9% of children 15-19 years of age drown in pools, compared to 73% who drown in open water. </a:t>
            </a:r>
          </a:p>
          <a:p>
            <a:pPr marL="285750" indent="-285750">
              <a:buFont typeface="Arial" panose="020B0604020202020204" pitchFamily="34" charset="0"/>
              <a:buChar char="•"/>
            </a:pPr>
            <a:r>
              <a:rPr lang="en-US" sz="1400" dirty="0"/>
              <a:t>Boys are at a much greater risk of a fatal open water drowning than girls, with 84 percent of open water drownings in children ages 0-19 occurring in males. This difference is greater than fatal pool drownings, where 68 percent are male. </a:t>
            </a:r>
          </a:p>
          <a:p>
            <a:pPr marL="285750" indent="-285750">
              <a:buFont typeface="Arial" panose="020B0604020202020204" pitchFamily="34" charset="0"/>
              <a:buChar char="•"/>
            </a:pPr>
            <a:r>
              <a:rPr lang="en-US" sz="1400" dirty="0"/>
              <a:t>Black/African American children are twice as likely as White children to fatally drown in open water. The risk for Native American children is even greater, at 2.4 times the rate of their White counterparts. For males, the highest drowning rates were found among Black/African American males ages 15-19 </a:t>
            </a:r>
          </a:p>
          <a:p>
            <a:pPr marL="285750" indent="-285750">
              <a:buFont typeface="Arial" panose="020B0604020202020204" pitchFamily="34" charset="0"/>
              <a:buChar char="•"/>
            </a:pPr>
            <a:endParaRPr lang="en-US" sz="1400" dirty="0"/>
          </a:p>
          <a:p>
            <a:pPr marL="0" indent="0">
              <a:buFont typeface="Arial" panose="020B0604020202020204" pitchFamily="34" charset="0"/>
              <a:buNone/>
            </a:pPr>
            <a:r>
              <a:rPr lang="en-US" sz="1400" dirty="0"/>
              <a:t>I encourage you to download the infographic and to learn more at safekids.org.</a:t>
            </a:r>
          </a:p>
          <a:p>
            <a:endParaRPr lang="en-US" dirty="0"/>
          </a:p>
        </p:txBody>
      </p:sp>
      <p:sp>
        <p:nvSpPr>
          <p:cNvPr id="4" name="Slide Number Placeholder 3"/>
          <p:cNvSpPr>
            <a:spLocks noGrp="1"/>
          </p:cNvSpPr>
          <p:nvPr>
            <p:ph type="sldNum" sz="quarter" idx="10"/>
          </p:nvPr>
        </p:nvSpPr>
        <p:spPr/>
        <p:txBody>
          <a:bodyPr/>
          <a:lstStyle/>
          <a:p>
            <a:pPr>
              <a:defRPr/>
            </a:pPr>
            <a:fld id="{5FA1920F-C6E1-485E-B65A-A71A5446D4C4}" type="slidenum">
              <a:rPr lang="en-US" smtClean="0"/>
              <a:pPr>
                <a:defRPr/>
              </a:pPr>
              <a:t>6</a:t>
            </a:fld>
            <a:endParaRPr lang="en-US" dirty="0"/>
          </a:p>
        </p:txBody>
      </p:sp>
    </p:spTree>
    <p:extLst>
      <p:ext uri="{BB962C8B-B14F-4D97-AF65-F5344CB8AC3E}">
        <p14:creationId xmlns:p14="http://schemas.microsoft.com/office/powerpoint/2010/main" val="72104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rtl="0">
              <a:spcBef>
                <a:spcPts val="0"/>
              </a:spcBef>
              <a:spcAft>
                <a:spcPts val="0"/>
              </a:spcAft>
              <a:buClr>
                <a:schemeClr val="dk1"/>
              </a:buClr>
              <a:buSzPts val="350"/>
              <a:buFont typeface="Calibri"/>
              <a:buNone/>
            </a:pPr>
            <a:r>
              <a:rPr lang="en-US" sz="1200" b="0" i="0" u="none" strike="noStrike" cap="none" dirty="0">
                <a:solidFill>
                  <a:schemeClr val="dk1"/>
                </a:solidFill>
                <a:latin typeface="+mn-lt"/>
                <a:ea typeface="Calibri"/>
                <a:cs typeface="Calibri"/>
                <a:sym typeface="Calibri"/>
              </a:rPr>
              <a:t>I have shared many </a:t>
            </a:r>
            <a:r>
              <a:rPr lang="en-US" sz="1200" dirty="0"/>
              <a:t>statistics </a:t>
            </a:r>
            <a:r>
              <a:rPr lang="en-US" sz="1200" b="0" i="0" u="none" strike="noStrike" cap="none" dirty="0">
                <a:solidFill>
                  <a:schemeClr val="dk1"/>
                </a:solidFill>
                <a:latin typeface="+mn-lt"/>
                <a:ea typeface="Calibri"/>
                <a:cs typeface="Calibri"/>
                <a:sym typeface="Calibri"/>
              </a:rPr>
              <a:t>with you. So what can we do to change those?</a:t>
            </a:r>
            <a:endParaRPr lang="en-US" dirty="0"/>
          </a:p>
          <a:p>
            <a:pPr marL="0" marR="0" lvl="0" indent="0" algn="l" rtl="0">
              <a:spcBef>
                <a:spcPts val="420"/>
              </a:spcBef>
              <a:spcAft>
                <a:spcPts val="0"/>
              </a:spcAft>
              <a:buClr>
                <a:schemeClr val="dk1"/>
              </a:buClr>
              <a:buSzPts val="350"/>
              <a:buFont typeface="Calibri"/>
              <a:buNone/>
            </a:pPr>
            <a:r>
              <a:rPr lang="en-US" sz="1200" b="0" i="0" u="none" strike="noStrike" cap="none" dirty="0">
                <a:solidFill>
                  <a:schemeClr val="dk1"/>
                </a:solidFill>
                <a:latin typeface="+mn-lt"/>
                <a:ea typeface="Calibri"/>
                <a:cs typeface="Calibri"/>
                <a:sym typeface="Calibri"/>
              </a:rPr>
              <a:t>First, everyone needs to know how to prevent drowning from happening in the first place – even when you are not swimming, but around bodies of water. Prevention starts with knowing – and applying - the layers of protection that make up the Circle of Drowning Prevention. These are:</a:t>
            </a:r>
            <a:endParaRPr lang="en-US" dirty="0"/>
          </a:p>
          <a:p>
            <a:pPr marL="171450" marR="0" lvl="0" indent="-171450" algn="l" rtl="0">
              <a:spcBef>
                <a:spcPts val="420"/>
              </a:spcBef>
              <a:spcAft>
                <a:spcPts val="0"/>
              </a:spcAft>
              <a:buClr>
                <a:schemeClr val="dk1"/>
              </a:buClr>
              <a:buSzPts val="1400"/>
              <a:buFont typeface="Arial"/>
              <a:buChar char="•"/>
            </a:pPr>
            <a:r>
              <a:rPr lang="en-US" sz="1200" b="0" i="0" u="none" strike="noStrike" cap="none" dirty="0">
                <a:solidFill>
                  <a:schemeClr val="dk1"/>
                </a:solidFill>
                <a:latin typeface="+mn-lt"/>
                <a:ea typeface="Calibri"/>
                <a:cs typeface="Calibri"/>
                <a:sym typeface="Calibri"/>
              </a:rPr>
              <a:t>Providing close and constant supervision to children you are supervising in or near the water.</a:t>
            </a:r>
            <a:endParaRPr lang="en-US" dirty="0"/>
          </a:p>
          <a:p>
            <a:pPr marL="171450" marR="0" lvl="0" indent="-171450" algn="l" rtl="0">
              <a:spcBef>
                <a:spcPts val="420"/>
              </a:spcBef>
              <a:spcAft>
                <a:spcPts val="0"/>
              </a:spcAft>
              <a:buClr>
                <a:schemeClr val="dk1"/>
              </a:buClr>
              <a:buSzPts val="1400"/>
              <a:buFont typeface="Arial"/>
              <a:buChar char="•"/>
            </a:pPr>
            <a:r>
              <a:rPr lang="en-US" sz="1200" b="0" i="0" u="none" strike="noStrike" cap="none" dirty="0">
                <a:solidFill>
                  <a:schemeClr val="dk1"/>
                </a:solidFill>
                <a:latin typeface="+mn-lt"/>
                <a:ea typeface="Calibri"/>
                <a:cs typeface="Calibri"/>
                <a:sym typeface="Calibri"/>
              </a:rPr>
              <a:t>Fencing pools and spas with adequate barriers, including 4-sided fencing.</a:t>
            </a:r>
            <a:endParaRPr lang="en-US" dirty="0"/>
          </a:p>
          <a:p>
            <a:pPr marL="171450" marR="0" lvl="0" indent="-171450" algn="l" rtl="0">
              <a:spcBef>
                <a:spcPts val="420"/>
              </a:spcBef>
              <a:spcAft>
                <a:spcPts val="0"/>
              </a:spcAft>
              <a:buClr>
                <a:schemeClr val="dk1"/>
              </a:buClr>
              <a:buSzPts val="1400"/>
              <a:buFont typeface="Arial"/>
              <a:buChar char="•"/>
            </a:pPr>
            <a:r>
              <a:rPr lang="en-US" sz="1200" b="0" i="0" u="none" strike="noStrike" cap="none" dirty="0">
                <a:solidFill>
                  <a:schemeClr val="dk1"/>
                </a:solidFill>
                <a:latin typeface="+mn-lt"/>
                <a:ea typeface="Calibri"/>
                <a:cs typeface="Calibri"/>
                <a:sym typeface="Calibri"/>
              </a:rPr>
              <a:t>Learning to swim and learning water safety survival skills.</a:t>
            </a:r>
            <a:endParaRPr lang="en-US" dirty="0"/>
          </a:p>
          <a:p>
            <a:pPr marL="171450" marR="0" lvl="0" indent="-171450" algn="l" rtl="0">
              <a:spcBef>
                <a:spcPts val="420"/>
              </a:spcBef>
              <a:spcAft>
                <a:spcPts val="0"/>
              </a:spcAft>
              <a:buClr>
                <a:schemeClr val="dk1"/>
              </a:buClr>
              <a:buSzPts val="1400"/>
              <a:buFont typeface="Arial"/>
              <a:buChar char="•"/>
            </a:pPr>
            <a:r>
              <a:rPr lang="en-US" sz="1200" b="0" i="0" u="none" strike="noStrike" cap="none" dirty="0">
                <a:solidFill>
                  <a:schemeClr val="dk1"/>
                </a:solidFill>
                <a:latin typeface="+mn-lt"/>
                <a:ea typeface="Calibri"/>
                <a:cs typeface="Calibri"/>
                <a:sym typeface="Calibri"/>
              </a:rPr>
              <a:t>Ensuring that children, inexperienced swimmers and boaters wear U.S. Coast Guard-approved life jackets.</a:t>
            </a:r>
            <a:endParaRPr lang="en-US" dirty="0"/>
          </a:p>
          <a:p>
            <a:pPr marL="0" marR="0" lvl="0" indent="0" algn="l" rtl="0">
              <a:spcBef>
                <a:spcPts val="420"/>
              </a:spcBef>
              <a:spcAft>
                <a:spcPts val="0"/>
              </a:spcAft>
              <a:buClr>
                <a:schemeClr val="dk1"/>
              </a:buClr>
              <a:buSzPts val="1400"/>
              <a:buFont typeface="Arial"/>
              <a:buNone/>
            </a:pPr>
            <a:r>
              <a:rPr lang="en-US" sz="1200" b="0" i="0" u="none" strike="noStrike" cap="none" dirty="0">
                <a:solidFill>
                  <a:schemeClr val="dk1"/>
                </a:solidFill>
                <a:latin typeface="+mn-lt"/>
                <a:ea typeface="Calibri"/>
                <a:cs typeface="Calibri"/>
                <a:sym typeface="Calibri"/>
              </a:rPr>
              <a:t>And</a:t>
            </a:r>
            <a:endParaRPr lang="en-US" dirty="0"/>
          </a:p>
          <a:p>
            <a:pPr marL="171450" marR="0" lvl="0" indent="-171450" algn="l" rtl="0">
              <a:spcBef>
                <a:spcPts val="420"/>
              </a:spcBef>
              <a:spcAft>
                <a:spcPts val="0"/>
              </a:spcAft>
              <a:buClr>
                <a:schemeClr val="dk1"/>
              </a:buClr>
              <a:buSzPts val="1400"/>
              <a:buFont typeface="Arial"/>
              <a:buChar char="•"/>
            </a:pPr>
            <a:r>
              <a:rPr lang="en-US" sz="1200" b="0" i="0" u="none" strike="noStrike" cap="none" dirty="0">
                <a:solidFill>
                  <a:schemeClr val="dk1"/>
                </a:solidFill>
                <a:latin typeface="+mn-lt"/>
                <a:ea typeface="Calibri"/>
                <a:cs typeface="Calibri"/>
                <a:sym typeface="Calibri"/>
              </a:rPr>
              <a:t>Swimming in areas that are protected by lifeguards.</a:t>
            </a:r>
          </a:p>
          <a:p>
            <a:pPr marL="171450" marR="0" lvl="0" indent="-171450" algn="l" rtl="0">
              <a:spcBef>
                <a:spcPts val="420"/>
              </a:spcBef>
              <a:spcAft>
                <a:spcPts val="0"/>
              </a:spcAft>
              <a:buClr>
                <a:schemeClr val="dk1"/>
              </a:buClr>
              <a:buSzPts val="1400"/>
              <a:buFont typeface="Arial"/>
              <a:buChar char="•"/>
            </a:pPr>
            <a:endParaRPr lang="en-US" sz="1200" b="0" i="0" u="none" strike="noStrike" cap="none" dirty="0">
              <a:solidFill>
                <a:schemeClr val="dk1"/>
              </a:solidFill>
              <a:latin typeface="+mn-lt"/>
              <a:cs typeface="Calibri"/>
              <a:sym typeface="Calibri"/>
            </a:endParaRPr>
          </a:p>
          <a:p>
            <a:pPr marL="0" marR="0" lvl="0" indent="0" algn="l" rtl="0">
              <a:spcBef>
                <a:spcPts val="420"/>
              </a:spcBef>
              <a:spcAft>
                <a:spcPts val="0"/>
              </a:spcAft>
              <a:buClr>
                <a:schemeClr val="dk1"/>
              </a:buClr>
              <a:buSzPts val="1400"/>
              <a:buFont typeface="Arial"/>
              <a:buNone/>
            </a:pPr>
            <a:endParaRPr lang="en-US" dirty="0"/>
          </a:p>
        </p:txBody>
      </p:sp>
      <p:sp>
        <p:nvSpPr>
          <p:cNvPr id="4" name="Slide Number Placeholder 3"/>
          <p:cNvSpPr>
            <a:spLocks noGrp="1"/>
          </p:cNvSpPr>
          <p:nvPr>
            <p:ph type="sldNum" sz="quarter" idx="5"/>
          </p:nvPr>
        </p:nvSpPr>
        <p:spPr/>
        <p:txBody>
          <a:bodyPr/>
          <a:lstStyle/>
          <a:p>
            <a:pPr>
              <a:defRPr/>
            </a:pPr>
            <a:fld id="{FCB3BFB3-268D-415C-BDCF-81AC52F6D566}" type="slidenum">
              <a:rPr lang="en-US" smtClean="0"/>
              <a:pPr>
                <a:defRPr/>
              </a:pPr>
              <a:t>7</a:t>
            </a:fld>
            <a:endParaRPr lang="en-US"/>
          </a:p>
        </p:txBody>
      </p:sp>
    </p:spTree>
    <p:extLst>
      <p:ext uri="{BB962C8B-B14F-4D97-AF65-F5344CB8AC3E}">
        <p14:creationId xmlns:p14="http://schemas.microsoft.com/office/powerpoint/2010/main" val="266480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mn-lt"/>
                <a:ea typeface="Calibri"/>
                <a:cs typeface="Calibri"/>
                <a:sym typeface="Calibri"/>
              </a:rPr>
              <a:t>It also takes knowing how to respond in an emergency. A person who is drowning has the greatest chance of survival if these steps are followed:</a:t>
            </a:r>
            <a:endParaRPr lang="en-US" dirty="0"/>
          </a:p>
          <a:p>
            <a:pPr marL="171450" marR="0" lvl="0" indent="-17145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Recognizing the signs of someone who is in trouble in water, and calling for help.</a:t>
            </a:r>
            <a:endParaRPr lang="en-US" dirty="0"/>
          </a:p>
          <a:p>
            <a:pPr marL="171450" marR="0" lvl="0" indent="-17145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Rescuing and removing that person from the water – without putting yourself in danger.</a:t>
            </a:r>
            <a:endParaRPr lang="en-US" dirty="0"/>
          </a:p>
          <a:p>
            <a:pPr marL="171450" marR="0" lvl="0" indent="-17145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Calling emergency medical services to get help on the way – and at the same time – </a:t>
            </a:r>
            <a:endParaRPr lang="en-US" dirty="0"/>
          </a:p>
          <a:p>
            <a:pPr marL="171450" marR="0" lvl="0" indent="-17145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Starting full CPR – that is a combination of chest compressions and rescue breaths </a:t>
            </a:r>
          </a:p>
          <a:p>
            <a:pPr marL="171450" marR="0" lvl="0" indent="-171450" algn="l" rtl="0">
              <a:spcBef>
                <a:spcPts val="36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And using an AED if its available then transferring care to advanced life support.</a:t>
            </a:r>
            <a:endParaRPr lang="en-US" dirty="0"/>
          </a:p>
          <a:p>
            <a:pPr marL="0" marR="0" lvl="0" indent="0" algn="l" rtl="0">
              <a:spcBef>
                <a:spcPts val="360"/>
              </a:spcBef>
              <a:spcAft>
                <a:spcPts val="0"/>
              </a:spcAft>
              <a:buClr>
                <a:schemeClr val="dk1"/>
              </a:buClr>
              <a:buSzPts val="300"/>
              <a:buFont typeface="Calibri"/>
              <a:buNone/>
            </a:pPr>
            <a:r>
              <a:rPr lang="en-US" sz="1200" b="0" i="0" u="none" strike="noStrike" cap="none" dirty="0">
                <a:solidFill>
                  <a:schemeClr val="dk1"/>
                </a:solidFill>
                <a:latin typeface="+mn-lt"/>
                <a:ea typeface="Calibri"/>
                <a:cs typeface="Calibri"/>
                <a:sym typeface="Calibri"/>
              </a:rPr>
              <a:t>These links are known as the Chain of Drowning Survival.</a:t>
            </a: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FCB3BFB3-268D-415C-BDCF-81AC52F6D566}" type="slidenum">
              <a:rPr lang="en-US" smtClean="0"/>
              <a:pPr>
                <a:defRPr/>
              </a:pPr>
              <a:t>8</a:t>
            </a:fld>
            <a:endParaRPr lang="en-US"/>
          </a:p>
        </p:txBody>
      </p:sp>
    </p:spTree>
    <p:extLst>
      <p:ext uri="{BB962C8B-B14F-4D97-AF65-F5344CB8AC3E}">
        <p14:creationId xmlns:p14="http://schemas.microsoft.com/office/powerpoint/2010/main" val="2990246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9" descr="Note_card_dark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65266" y="1320805"/>
            <a:ext cx="6137275" cy="3725863"/>
          </a:xfrm>
          <a:prstGeom prst="rect">
            <a:avLst/>
          </a:prstGeom>
          <a:noFill/>
          <a:ln w="9525">
            <a:noFill/>
            <a:miter lim="800000"/>
            <a:headEnd/>
            <a:tailEnd/>
          </a:ln>
        </p:spPr>
      </p:pic>
      <p:pic>
        <p:nvPicPr>
          <p:cNvPr id="4" name="Picture 10" descr="ARC_Logo_WrdMrk_Horiz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63850" y="5484817"/>
            <a:ext cx="3308350" cy="903287"/>
          </a:xfrm>
          <a:prstGeom prst="rect">
            <a:avLst/>
          </a:prstGeom>
          <a:noFill/>
          <a:ln w="9525">
            <a:noFill/>
            <a:miter lim="800000"/>
            <a:headEnd/>
            <a:tailEnd/>
          </a:ln>
        </p:spPr>
      </p:pic>
      <p:pic>
        <p:nvPicPr>
          <p:cNvPr id="5" name="Picture 11" descr="ARC_Logo_Bttn.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663950" y="428628"/>
            <a:ext cx="1733550" cy="1736725"/>
          </a:xfrm>
          <a:prstGeom prst="rect">
            <a:avLst/>
          </a:prstGeom>
          <a:noFill/>
          <a:ln w="9525">
            <a:noFill/>
            <a:miter lim="800000"/>
            <a:headEnd/>
            <a:tailEnd/>
          </a:ln>
        </p:spPr>
      </p:pic>
      <p:sp>
        <p:nvSpPr>
          <p:cNvPr id="9" name="Text Placeholder 3"/>
          <p:cNvSpPr>
            <a:spLocks noGrp="1"/>
          </p:cNvSpPr>
          <p:nvPr>
            <p:ph type="body" sz="quarter" idx="10"/>
          </p:nvPr>
        </p:nvSpPr>
        <p:spPr>
          <a:xfrm>
            <a:off x="1880223" y="2135097"/>
            <a:ext cx="5317042" cy="2143363"/>
          </a:xfrm>
        </p:spPr>
        <p:txBody>
          <a:bodyPr anchor="ctr">
            <a:noAutofit/>
          </a:bodyPr>
          <a:lstStyle>
            <a:lvl1pPr marL="0" indent="0" algn="ctr">
              <a:lnSpc>
                <a:spcPct val="80000"/>
              </a:lnSpc>
              <a:spcAft>
                <a:spcPts val="600"/>
              </a:spcAft>
              <a:buNone/>
              <a:defRPr sz="3200"/>
            </a:lvl1pPr>
          </a:lstStyle>
          <a:p>
            <a:pPr lvl="0"/>
            <a:r>
              <a:rPr lang="en-US" dirty="0"/>
              <a:t>Click to edit Master text</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z Image">
    <p:spTree>
      <p:nvGrpSpPr>
        <p:cNvPr id="1" name=""/>
        <p:cNvGrpSpPr/>
        <p:nvPr/>
      </p:nvGrpSpPr>
      <p:grpSpPr>
        <a:xfrm>
          <a:off x="0" y="0"/>
          <a:ext cx="0" cy="0"/>
          <a:chOff x="0" y="0"/>
          <a:chExt cx="0" cy="0"/>
        </a:xfrm>
      </p:grpSpPr>
      <p:pic>
        <p:nvPicPr>
          <p:cNvPr id="4" name="Picture 9" descr="background-border2.png"/>
          <p:cNvPicPr>
            <a:picLocks noChangeAspect="1"/>
          </p:cNvPicPr>
          <p:nvPr userDrawn="1"/>
        </p:nvPicPr>
        <p:blipFill>
          <a:blip r:embed="rId2" cstate="email">
            <a:lum contrast="-6000"/>
            <a:extLst>
              <a:ext uri="{28A0092B-C50C-407E-A947-70E740481C1C}">
                <a14:useLocalDpi xmlns:a14="http://schemas.microsoft.com/office/drawing/2010/main"/>
              </a:ext>
            </a:extLst>
          </a:blip>
          <a:srcRect/>
          <a:stretch>
            <a:fillRect/>
          </a:stretch>
        </p:blipFill>
        <p:spPr bwMode="auto">
          <a:xfrm rot="281056" flipH="1">
            <a:off x="1423988" y="1192217"/>
            <a:ext cx="6153150" cy="48799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a:t>
            </a:r>
          </a:p>
        </p:txBody>
      </p:sp>
      <p:sp>
        <p:nvSpPr>
          <p:cNvPr id="6" name="Picture Placeholder 14"/>
          <p:cNvSpPr>
            <a:spLocks noGrp="1"/>
          </p:cNvSpPr>
          <p:nvPr>
            <p:ph type="pic" sz="quarter" idx="12"/>
          </p:nvPr>
        </p:nvSpPr>
        <p:spPr>
          <a:xfrm>
            <a:off x="2256373" y="1881275"/>
            <a:ext cx="4566426" cy="3456028"/>
          </a:xfrm>
        </p:spPr>
        <p:txBody>
          <a:bodyPr rtlCol="0">
            <a:normAutofit/>
          </a:bodyPr>
          <a:lstStyle>
            <a:lvl1pPr marL="0" indent="0">
              <a:buNone/>
              <a:defRPr/>
            </a:lvl1pPr>
          </a:lstStyle>
          <a:p>
            <a:pPr lvl="0"/>
            <a:r>
              <a:rPr lang="en-US" noProof="0" dirty="0"/>
              <a:t>Drag picture to placeholder or click icon to add</a:t>
            </a:r>
          </a:p>
        </p:txBody>
      </p:sp>
      <p:sp>
        <p:nvSpPr>
          <p:cNvPr id="5" name="Slide Number Placeholder 3"/>
          <p:cNvSpPr>
            <a:spLocks noGrp="1"/>
          </p:cNvSpPr>
          <p:nvPr>
            <p:ph type="sldNum" sz="quarter" idx="13"/>
          </p:nvPr>
        </p:nvSpPr>
        <p:spPr/>
        <p:txBody>
          <a:bodyPr/>
          <a:lstStyle>
            <a:lvl1pPr>
              <a:defRPr/>
            </a:lvl1pPr>
          </a:lstStyle>
          <a:p>
            <a:pPr>
              <a:defRPr/>
            </a:pPr>
            <a:fld id="{A7E7784D-3111-40B6-9B57-56CACCDBD9E2}"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pic>
        <p:nvPicPr>
          <p:cNvPr id="4" name="Picture 9" descr="Photo_border_sq.psd"/>
          <p:cNvPicPr>
            <a:picLocks noChangeAspect="1"/>
          </p:cNvPicPr>
          <p:nvPr userDrawn="1"/>
        </p:nvPicPr>
        <p:blipFill>
          <a:blip r:embed="rId2" cstate="email">
            <a:lum contrast="-6000"/>
            <a:extLst>
              <a:ext uri="{28A0092B-C50C-407E-A947-70E740481C1C}">
                <a14:useLocalDpi xmlns:a14="http://schemas.microsoft.com/office/drawing/2010/main"/>
              </a:ext>
            </a:extLst>
          </a:blip>
          <a:srcRect/>
          <a:stretch>
            <a:fillRect/>
          </a:stretch>
        </p:blipFill>
        <p:spPr bwMode="auto">
          <a:xfrm>
            <a:off x="2405063" y="1352551"/>
            <a:ext cx="4740275" cy="45481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a:t>
            </a:r>
          </a:p>
        </p:txBody>
      </p:sp>
      <p:sp>
        <p:nvSpPr>
          <p:cNvPr id="6" name="Picture Placeholder 14"/>
          <p:cNvSpPr>
            <a:spLocks noGrp="1"/>
          </p:cNvSpPr>
          <p:nvPr>
            <p:ph type="pic" sz="quarter" idx="12"/>
          </p:nvPr>
        </p:nvSpPr>
        <p:spPr>
          <a:xfrm rot="21575839">
            <a:off x="2892842" y="1824092"/>
            <a:ext cx="3474426" cy="3489183"/>
          </a:xfrm>
          <a:ln>
            <a:noFill/>
          </a:ln>
        </p:spPr>
        <p:txBody>
          <a:bodyPr rtlCol="0">
            <a:normAutofit/>
          </a:bodyPr>
          <a:lstStyle>
            <a:lvl1pPr marL="0">
              <a:buNone/>
              <a:defRPr/>
            </a:lvl1pPr>
          </a:lstStyle>
          <a:p>
            <a:pPr lvl="0"/>
            <a:r>
              <a:rPr lang="en-US" noProof="0" dirty="0"/>
              <a:t>Drag picture to placeholder or click icon to add</a:t>
            </a:r>
          </a:p>
        </p:txBody>
      </p:sp>
      <p:sp>
        <p:nvSpPr>
          <p:cNvPr id="5" name="Slide Number Placeholder 3"/>
          <p:cNvSpPr>
            <a:spLocks noGrp="1"/>
          </p:cNvSpPr>
          <p:nvPr>
            <p:ph type="sldNum" sz="quarter" idx="13"/>
          </p:nvPr>
        </p:nvSpPr>
        <p:spPr/>
        <p:txBody>
          <a:bodyPr/>
          <a:lstStyle>
            <a:lvl1pPr>
              <a:defRPr/>
            </a:lvl1pPr>
          </a:lstStyle>
          <a:p>
            <a:pPr>
              <a:defRPr/>
            </a:pPr>
            <a:fld id="{EC031B8B-07EF-40F3-BF93-B08CB3AB1FE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te Card">
    <p:spTree>
      <p:nvGrpSpPr>
        <p:cNvPr id="1" name=""/>
        <p:cNvGrpSpPr/>
        <p:nvPr/>
      </p:nvGrpSpPr>
      <p:grpSpPr>
        <a:xfrm>
          <a:off x="0" y="0"/>
          <a:ext cx="0" cy="0"/>
          <a:chOff x="0" y="0"/>
          <a:chExt cx="0" cy="0"/>
        </a:xfrm>
      </p:grpSpPr>
      <p:pic>
        <p:nvPicPr>
          <p:cNvPr id="4" name="Picture 9" descr="note_card_2.png"/>
          <p:cNvPicPr>
            <a:picLocks noChangeAspect="1"/>
          </p:cNvPicPr>
          <p:nvPr userDrawn="1"/>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2032000" y="1938340"/>
            <a:ext cx="5137150" cy="2981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a:t>
            </a:r>
          </a:p>
        </p:txBody>
      </p:sp>
      <p:sp>
        <p:nvSpPr>
          <p:cNvPr id="6" name="Text Placeholder 11"/>
          <p:cNvSpPr>
            <a:spLocks noGrp="1"/>
          </p:cNvSpPr>
          <p:nvPr>
            <p:ph type="body" sz="quarter" idx="12"/>
          </p:nvPr>
        </p:nvSpPr>
        <p:spPr>
          <a:xfrm>
            <a:off x="2250469" y="2567960"/>
            <a:ext cx="4669476" cy="1722087"/>
          </a:xfrm>
        </p:spPr>
        <p:txBody>
          <a:bodyPr anchor="ctr"/>
          <a:lstStyle>
            <a:lvl1pPr marL="0" indent="0" algn="ctr">
              <a:buNone/>
              <a:defRPr/>
            </a:lvl1pPr>
          </a:lstStyle>
          <a:p>
            <a:pPr lvl="0"/>
            <a:r>
              <a:rPr lang="en-US" dirty="0"/>
              <a:t>Click to edit Master text</a:t>
            </a:r>
          </a:p>
        </p:txBody>
      </p:sp>
      <p:sp>
        <p:nvSpPr>
          <p:cNvPr id="5" name="Footer Placeholder 2"/>
          <p:cNvSpPr>
            <a:spLocks noGrp="1"/>
          </p:cNvSpPr>
          <p:nvPr>
            <p:ph type="ftr" sz="quarter" idx="13"/>
          </p:nvPr>
        </p:nvSpPr>
        <p:spPr>
          <a:xfrm>
            <a:off x="3124200" y="6223000"/>
            <a:ext cx="2895600" cy="365125"/>
          </a:xfrm>
          <a:prstGeom prst="rect">
            <a:avLst/>
          </a:prstGeom>
        </p:spPr>
        <p:txBody>
          <a:bodyPr/>
          <a:lstStyle>
            <a:lvl1pPr>
              <a:defRPr>
                <a:ea typeface="Geneva" pitchFamily="-127" charset="-128"/>
                <a:cs typeface="+mn-cs"/>
              </a:defRPr>
            </a:lvl1pPr>
          </a:lstStyle>
          <a:p>
            <a:pPr>
              <a:defRPr/>
            </a:pPr>
            <a:endParaRPr lang="en-US" dirty="0"/>
          </a:p>
        </p:txBody>
      </p:sp>
      <p:sp>
        <p:nvSpPr>
          <p:cNvPr id="7" name="Slide Number Placeholder 3"/>
          <p:cNvSpPr>
            <a:spLocks noGrp="1"/>
          </p:cNvSpPr>
          <p:nvPr>
            <p:ph type="sldNum" sz="quarter" idx="14"/>
          </p:nvPr>
        </p:nvSpPr>
        <p:spPr/>
        <p:txBody>
          <a:bodyPr/>
          <a:lstStyle>
            <a:lvl1pPr>
              <a:defRPr/>
            </a:lvl1pPr>
          </a:lstStyle>
          <a:p>
            <a:pPr>
              <a:defRPr/>
            </a:pPr>
            <a:fld id="{AD65EFED-C426-4861-83A9-1AC9AB549160}"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376238" y="2044704"/>
            <a:ext cx="4149725" cy="3146425"/>
          </a:xfrm>
          <a:prstGeom prst="rect">
            <a:avLst/>
          </a:prstGeom>
          <a:noFill/>
          <a:ln w="9525">
            <a:noFill/>
            <a:miter lim="800000"/>
            <a:headEnd/>
            <a:tailEnd/>
          </a:ln>
        </p:spPr>
      </p:pic>
      <p:pic>
        <p:nvPicPr>
          <p:cNvPr id="7" name="Picture 10" descr="note_card_2.png"/>
          <p:cNvPicPr>
            <a:picLocks noChangeAspect="1"/>
          </p:cNvPicPr>
          <p:nvPr userDrawn="1"/>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4756156" y="2044704"/>
            <a:ext cx="4149725" cy="31464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a:t>
            </a:r>
          </a:p>
        </p:txBody>
      </p:sp>
      <p:sp>
        <p:nvSpPr>
          <p:cNvPr id="6" name="Text Placeholder 11"/>
          <p:cNvSpPr>
            <a:spLocks noGrp="1"/>
          </p:cNvSpPr>
          <p:nvPr>
            <p:ph type="body" sz="quarter" idx="12"/>
          </p:nvPr>
        </p:nvSpPr>
        <p:spPr>
          <a:xfrm>
            <a:off x="646550" y="2397160"/>
            <a:ext cx="3579090" cy="2176136"/>
          </a:xfrm>
        </p:spPr>
        <p:txBody>
          <a:bodyPr/>
          <a:lstStyle>
            <a:lvl1pPr marL="0" indent="0">
              <a:buNone/>
              <a:defRPr/>
            </a:lvl1pPr>
          </a:lstStyle>
          <a:p>
            <a:pPr lvl="0"/>
            <a:r>
              <a:rPr lang="en-US" dirty="0"/>
              <a:t>Click to edit Master text</a:t>
            </a:r>
          </a:p>
        </p:txBody>
      </p:sp>
      <p:sp>
        <p:nvSpPr>
          <p:cNvPr id="8"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dirty="0"/>
              <a:t>Click to edit Master text</a:t>
            </a:r>
          </a:p>
        </p:txBody>
      </p:sp>
      <p:sp>
        <p:nvSpPr>
          <p:cNvPr id="9" name="Footer Placeholder 2"/>
          <p:cNvSpPr>
            <a:spLocks noGrp="1"/>
          </p:cNvSpPr>
          <p:nvPr>
            <p:ph type="ftr" sz="quarter" idx="14"/>
          </p:nvPr>
        </p:nvSpPr>
        <p:spPr>
          <a:xfrm>
            <a:off x="3124200" y="6223000"/>
            <a:ext cx="2895600" cy="365125"/>
          </a:xfrm>
          <a:prstGeom prst="rect">
            <a:avLst/>
          </a:prstGeom>
        </p:spPr>
        <p:txBody>
          <a:bodyPr/>
          <a:lstStyle>
            <a:lvl1pPr>
              <a:defRPr>
                <a:ea typeface="Geneva" pitchFamily="-127" charset="-128"/>
                <a:cs typeface="+mn-cs"/>
              </a:defRPr>
            </a:lvl1pPr>
          </a:lstStyle>
          <a:p>
            <a:pPr>
              <a:defRPr/>
            </a:pPr>
            <a:endParaRPr lang="en-US" dirty="0"/>
          </a:p>
        </p:txBody>
      </p:sp>
      <p:sp>
        <p:nvSpPr>
          <p:cNvPr id="10" name="Slide Number Placeholder 3"/>
          <p:cNvSpPr>
            <a:spLocks noGrp="1"/>
          </p:cNvSpPr>
          <p:nvPr>
            <p:ph type="sldNum" sz="quarter" idx="15"/>
          </p:nvPr>
        </p:nvSpPr>
        <p:spPr/>
        <p:txBody>
          <a:bodyPr/>
          <a:lstStyle>
            <a:lvl1pPr>
              <a:defRPr/>
            </a:lvl1pPr>
          </a:lstStyle>
          <a:p>
            <a:pPr>
              <a:defRPr/>
            </a:pPr>
            <a:fld id="{170A66D8-FF12-4E59-AC0D-5A182F8960FC}"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5" name="Chart Placeholder 3"/>
          <p:cNvSpPr>
            <a:spLocks noGrp="1"/>
          </p:cNvSpPr>
          <p:nvPr>
            <p:ph type="chart" sz="quarter" idx="12"/>
          </p:nvPr>
        </p:nvSpPr>
        <p:spPr>
          <a:xfrm>
            <a:off x="1214495" y="1743429"/>
            <a:ext cx="6718391" cy="3780248"/>
          </a:xfrm>
        </p:spPr>
        <p:txBody>
          <a:bodyPr rtlCol="0">
            <a:normAutofit/>
          </a:bodyPr>
          <a:lstStyle/>
          <a:p>
            <a:pPr lvl="0"/>
            <a:endParaRPr lang="en-US" noProof="0" dirty="0"/>
          </a:p>
        </p:txBody>
      </p:sp>
      <p:sp>
        <p:nvSpPr>
          <p:cNvPr id="4" name="Slide Number Placeholder 8"/>
          <p:cNvSpPr>
            <a:spLocks noGrp="1"/>
          </p:cNvSpPr>
          <p:nvPr>
            <p:ph type="sldNum" sz="quarter" idx="13"/>
          </p:nvPr>
        </p:nvSpPr>
        <p:spPr/>
        <p:txBody>
          <a:bodyPr/>
          <a:lstStyle>
            <a:lvl1pPr>
              <a:defRPr/>
            </a:lvl1pPr>
          </a:lstStyle>
          <a:p>
            <a:pPr>
              <a:defRPr/>
            </a:pPr>
            <a:fld id="{00D67218-14F4-40A2-8D66-ED3B0015BACE}"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Slide Number Placeholder 8"/>
          <p:cNvSpPr>
            <a:spLocks noGrp="1"/>
          </p:cNvSpPr>
          <p:nvPr>
            <p:ph type="sldNum" sz="quarter" idx="10"/>
          </p:nvPr>
        </p:nvSpPr>
        <p:spPr/>
        <p:txBody>
          <a:bodyPr/>
          <a:lstStyle>
            <a:lvl1pPr>
              <a:defRPr/>
            </a:lvl1pPr>
          </a:lstStyle>
          <a:p>
            <a:pPr>
              <a:defRPr/>
            </a:pPr>
            <a:fld id="{4C8FCB1E-33FE-4407-85A5-17DFAFBFAA3E}"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ubsection">
    <p:spTree>
      <p:nvGrpSpPr>
        <p:cNvPr id="1" name=""/>
        <p:cNvGrpSpPr/>
        <p:nvPr/>
      </p:nvGrpSpPr>
      <p:grpSpPr>
        <a:xfrm>
          <a:off x="0" y="0"/>
          <a:ext cx="0" cy="0"/>
          <a:chOff x="0" y="0"/>
          <a:chExt cx="0" cy="0"/>
        </a:xfrm>
      </p:grpSpPr>
      <p:sp>
        <p:nvSpPr>
          <p:cNvPr id="7" name="Title 1"/>
          <p:cNvSpPr>
            <a:spLocks noGrp="1"/>
          </p:cNvSpPr>
          <p:nvPr>
            <p:ph type="title"/>
          </p:nvPr>
        </p:nvSpPr>
        <p:spPr>
          <a:xfrm>
            <a:off x="457200" y="2808901"/>
            <a:ext cx="8229600" cy="543579"/>
          </a:xfrm>
        </p:spPr>
        <p:txBody>
          <a:bodyPr anchor="t"/>
          <a:lstStyle/>
          <a:p>
            <a:r>
              <a:rPr lang="en-US" dirty="0"/>
              <a:t>Click to edit Master title</a:t>
            </a:r>
          </a:p>
        </p:txBody>
      </p:sp>
      <p:sp>
        <p:nvSpPr>
          <p:cNvPr id="8" name="Content Placeholder 7"/>
          <p:cNvSpPr>
            <a:spLocks noGrp="1"/>
          </p:cNvSpPr>
          <p:nvPr>
            <p:ph sz="quarter" idx="12"/>
          </p:nvPr>
        </p:nvSpPr>
        <p:spPr>
          <a:xfrm>
            <a:off x="652957" y="2204141"/>
            <a:ext cx="7872413" cy="581025"/>
          </a:xfrm>
        </p:spPr>
        <p:txBody>
          <a:bodyPr anchor="b"/>
          <a:lstStyle>
            <a:lvl1pPr marL="0" indent="0" algn="ctr">
              <a:buNone/>
              <a:defRPr/>
            </a:lvl1pPr>
          </a:lstStyle>
          <a:p>
            <a:pPr lvl="0"/>
            <a:r>
              <a:rPr lang="en-US" dirty="0"/>
              <a:t>Click to edit Master text</a:t>
            </a:r>
          </a:p>
        </p:txBody>
      </p:sp>
      <p:sp>
        <p:nvSpPr>
          <p:cNvPr id="4" name="Footer Placeholder 4"/>
          <p:cNvSpPr>
            <a:spLocks noGrp="1"/>
          </p:cNvSpPr>
          <p:nvPr>
            <p:ph type="ftr" sz="quarter" idx="13"/>
          </p:nvPr>
        </p:nvSpPr>
        <p:spPr>
          <a:xfrm>
            <a:off x="3124200" y="6356355"/>
            <a:ext cx="2895600" cy="366183"/>
          </a:xfrm>
          <a:prstGeom prst="rect">
            <a:avLst/>
          </a:prstGeom>
        </p:spPr>
        <p:txBody>
          <a:bodyPr/>
          <a:lstStyle>
            <a:lvl1pPr>
              <a:defRPr>
                <a:latin typeface="Arial" pitchFamily="34" charset="0"/>
                <a:ea typeface="ＭＳ Ｐゴシック" pitchFamily="34" charset="-128"/>
                <a:cs typeface="+mn-cs"/>
              </a:defRPr>
            </a:lvl1pPr>
          </a:lstStyle>
          <a:p>
            <a:pPr>
              <a:defRPr/>
            </a:pP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5" name="Picture 5" descr="note_card_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55775" y="1693333"/>
            <a:ext cx="5703888" cy="3285067"/>
          </a:xfrm>
          <a:prstGeom prst="rect">
            <a:avLst/>
          </a:prstGeom>
          <a:noFill/>
          <a:ln w="9525">
            <a:noFill/>
            <a:miter lim="800000"/>
            <a:headEnd/>
            <a:tailEnd/>
          </a:ln>
        </p:spPr>
      </p:pic>
      <p:pic>
        <p:nvPicPr>
          <p:cNvPr id="6" name="Picture 6" descr="ARC_Logo_Bttn.png"/>
          <p:cNvPicPr>
            <a:picLocks noChangeAspect="1"/>
          </p:cNvPicPr>
          <p:nvPr userDrawn="1"/>
        </p:nvPicPr>
        <p:blipFill>
          <a:blip r:embed="rId3" cstate="screen"/>
          <a:srcRect/>
          <a:stretch>
            <a:fillRect/>
          </a:stretch>
        </p:blipFill>
        <p:spPr bwMode="auto">
          <a:xfrm>
            <a:off x="3802067" y="694272"/>
            <a:ext cx="1474787" cy="1970617"/>
          </a:xfrm>
          <a:prstGeom prst="rect">
            <a:avLst/>
          </a:prstGeom>
          <a:noFill/>
          <a:ln w="9525">
            <a:noFill/>
            <a:miter lim="800000"/>
            <a:headEnd/>
            <a:tailEnd/>
          </a:ln>
        </p:spPr>
      </p:pic>
      <p:pic>
        <p:nvPicPr>
          <p:cNvPr id="7" name="Picture 8" descr="ARC_Logo_WrdMrk_Horiz_RGB.png"/>
          <p:cNvPicPr>
            <a:picLocks noChangeAspect="1"/>
          </p:cNvPicPr>
          <p:nvPr userDrawn="1"/>
        </p:nvPicPr>
        <p:blipFill>
          <a:blip r:embed="rId4" cstate="screen"/>
          <a:srcRect/>
          <a:stretch>
            <a:fillRect/>
          </a:stretch>
        </p:blipFill>
        <p:spPr bwMode="auto">
          <a:xfrm>
            <a:off x="3132144" y="5154084"/>
            <a:ext cx="3011487" cy="1098549"/>
          </a:xfrm>
          <a:prstGeom prst="rect">
            <a:avLst/>
          </a:prstGeom>
          <a:noFill/>
          <a:ln w="9525">
            <a:noFill/>
            <a:miter lim="800000"/>
            <a:headEnd/>
            <a:tailEnd/>
          </a:ln>
        </p:spPr>
      </p:pic>
      <p:sp>
        <p:nvSpPr>
          <p:cNvPr id="8" name="Text Placeholder 2"/>
          <p:cNvSpPr>
            <a:spLocks noGrp="1"/>
          </p:cNvSpPr>
          <p:nvPr>
            <p:ph type="body" sz="quarter" idx="11"/>
          </p:nvPr>
        </p:nvSpPr>
        <p:spPr>
          <a:xfrm>
            <a:off x="2502267" y="6202342"/>
            <a:ext cx="4231508" cy="326407"/>
          </a:xfrm>
        </p:spPr>
        <p:txBody>
          <a:bodyPr>
            <a:normAutofit/>
          </a:bodyPr>
          <a:lstStyle>
            <a:lvl1pPr marL="0" marR="0" indent="0" algn="ctr" defTabSz="457200" rtl="0" eaLnBrk="0" fontAlgn="base" latinLnBrk="0" hangingPunct="0">
              <a:lnSpc>
                <a:spcPct val="100000"/>
              </a:lnSpc>
              <a:spcBef>
                <a:spcPct val="20000"/>
              </a:spcBef>
              <a:spcAft>
                <a:spcPct val="0"/>
              </a:spcAft>
              <a:buClr>
                <a:schemeClr val="accent1"/>
              </a:buClr>
              <a:buSzPct val="75000"/>
              <a:buFont typeface="Wingdings" pitchFamily="2" charset="2"/>
              <a:buNone/>
              <a:tabLst/>
              <a:defRPr sz="1100"/>
            </a:lvl1pPr>
          </a:lstStyle>
          <a:p>
            <a:pPr lvl="0"/>
            <a:r>
              <a:rPr lang="en-US"/>
              <a:t>Click to edit Master text styles</a:t>
            </a:r>
          </a:p>
          <a:p>
            <a:pPr lvl="1"/>
            <a:r>
              <a:rPr lang="en-US"/>
              <a:t>Second level</a:t>
            </a:r>
          </a:p>
        </p:txBody>
      </p:sp>
      <p:sp>
        <p:nvSpPr>
          <p:cNvPr id="16" name="Text Placeholder 3"/>
          <p:cNvSpPr>
            <a:spLocks noGrp="1"/>
          </p:cNvSpPr>
          <p:nvPr>
            <p:ph type="body" sz="quarter" idx="10"/>
          </p:nvPr>
        </p:nvSpPr>
        <p:spPr>
          <a:xfrm>
            <a:off x="2425303" y="2528128"/>
            <a:ext cx="4308475" cy="415925"/>
          </a:xfrm>
        </p:spPr>
        <p:txBody>
          <a:bodyPr>
            <a:noAutofit/>
          </a:bodyPr>
          <a:lstStyle>
            <a:lvl1pPr marL="0" indent="0" algn="ctr">
              <a:buNone/>
              <a:defRPr sz="2500" baseline="0"/>
            </a:lvl1pPr>
          </a:lstStyle>
          <a:p>
            <a:pPr lvl="0"/>
            <a:r>
              <a:rPr lang="en-US" dirty="0"/>
              <a:t>Click to edit Master text style</a:t>
            </a:r>
          </a:p>
        </p:txBody>
      </p:sp>
      <p:sp>
        <p:nvSpPr>
          <p:cNvPr id="19" name="Text Placeholder 8"/>
          <p:cNvSpPr>
            <a:spLocks noGrp="1"/>
          </p:cNvSpPr>
          <p:nvPr>
            <p:ph type="body" sz="quarter" idx="13"/>
          </p:nvPr>
        </p:nvSpPr>
        <p:spPr>
          <a:xfrm>
            <a:off x="2425303" y="3074465"/>
            <a:ext cx="4308475" cy="1334559"/>
          </a:xfrm>
        </p:spPr>
        <p:txBody>
          <a:bodyPr/>
          <a:lstStyle>
            <a:lvl1pPr marL="0" indent="0" algn="ctr">
              <a:buNone/>
              <a:defRPr/>
            </a:lvl1pPr>
          </a:lstStyle>
          <a:p>
            <a:pPr lvl="0"/>
            <a:r>
              <a:rPr lang="en-US" dirty="0"/>
              <a:t>Click to edit Master text style</a:t>
            </a:r>
          </a:p>
        </p:txBody>
      </p:sp>
      <p:sp>
        <p:nvSpPr>
          <p:cNvPr id="9" name="Slide Number Placeholder 5"/>
          <p:cNvSpPr>
            <a:spLocks noGrp="1"/>
          </p:cNvSpPr>
          <p:nvPr>
            <p:ph type="sldNum" sz="quarter" idx="14"/>
          </p:nvPr>
        </p:nvSpPr>
        <p:spPr>
          <a:xfrm>
            <a:off x="8056563" y="7586133"/>
            <a:ext cx="614362" cy="186267"/>
          </a:xfrm>
          <a:prstGeom prst="rect">
            <a:avLst/>
          </a:prstGeom>
        </p:spPr>
        <p:txBody>
          <a:bodyPr vert="horz" wrap="square" lIns="91440" tIns="45720" rIns="91440" bIns="45720" numCol="1" anchor="t" anchorCtr="0" compatLnSpc="1">
            <a:prstTxWarp prst="textNoShape">
              <a:avLst/>
            </a:prstTxWarp>
          </a:bodyPr>
          <a:lstStyle>
            <a:lvl1pPr algn="r">
              <a:defRPr sz="1000"/>
            </a:lvl1pPr>
          </a:lstStyle>
          <a:p>
            <a:pPr>
              <a:defRPr/>
            </a:pPr>
            <a:fld id="{B6F68A4F-678F-44D6-B0ED-9E6B8C22E2F9}" type="slidenum">
              <a:rPr lang="en-US" altLang="en-US"/>
              <a:pPr>
                <a:defRPr/>
              </a:pPr>
              <a:t>‹#›</a:t>
            </a:fld>
            <a:endParaRPr lang="en-US" altLang="en-US" dirty="0"/>
          </a:p>
        </p:txBody>
      </p:sp>
    </p:spTree>
    <p:extLst>
      <p:ext uri="{BB962C8B-B14F-4D97-AF65-F5344CB8AC3E}">
        <p14:creationId xmlns:p14="http://schemas.microsoft.com/office/powerpoint/2010/main" val="33351710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genda">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1pPr>
            <a:lvl2pPr marL="0" marR="0" lvl="1" indent="0" algn="ctr" rtl="0">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2pPr>
            <a:lvl3pPr marL="0" marR="0" lvl="2" indent="0" algn="ctr" rtl="0">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3pPr>
            <a:lvl4pPr marL="0" marR="0" lvl="3" indent="0" algn="ctr" rtl="0">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4pPr>
            <a:lvl5pPr marL="0" marR="0" lvl="4" indent="0" algn="ctr" rtl="0">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5pPr>
            <a:lvl6pPr marL="342900" marR="0" lvl="5" indent="0" algn="ctr" rtl="0">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6pPr>
            <a:lvl7pPr marL="685800" marR="0" lvl="6" indent="0" algn="ctr" rtl="0">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7pPr>
            <a:lvl8pPr marL="1028700" marR="0" lvl="7" indent="0" algn="ctr" rtl="0">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8pPr>
            <a:lvl9pPr marL="1371600" marR="0" lvl="8" indent="0" algn="ctr" rtl="0">
              <a:spcBef>
                <a:spcPts val="0"/>
              </a:spcBef>
              <a:spcAft>
                <a:spcPts val="0"/>
              </a:spcAft>
              <a:buClr>
                <a:srgbClr val="ED1B2E"/>
              </a:buClr>
              <a:buSzPct val="100000"/>
              <a:buFont typeface="Arial"/>
              <a:buNone/>
              <a:defRPr sz="2400" b="1" i="0" u="none" strike="noStrike" cap="none">
                <a:solidFill>
                  <a:srgbClr val="ED1B2E"/>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1" y="1600206"/>
            <a:ext cx="3412270" cy="4061879"/>
          </a:xfrm>
          <a:prstGeom prst="rect">
            <a:avLst/>
          </a:prstGeom>
          <a:noFill/>
          <a:ln>
            <a:noFill/>
          </a:ln>
        </p:spPr>
        <p:txBody>
          <a:bodyPr wrap="square" lIns="91425" tIns="91425" rIns="91425" bIns="91425" anchor="t" anchorCtr="0"/>
          <a:lstStyle>
            <a:lvl1pPr marL="0" marR="0" lvl="0" indent="0" algn="r" rtl="0">
              <a:lnSpc>
                <a:spcPct val="100000"/>
              </a:lnSpc>
              <a:spcBef>
                <a:spcPts val="330"/>
              </a:spcBef>
              <a:spcAft>
                <a:spcPts val="0"/>
              </a:spcAft>
              <a:buClr>
                <a:srgbClr val="000000"/>
              </a:buClr>
              <a:buSzPct val="100000"/>
              <a:buFont typeface="Arial"/>
              <a:buNone/>
              <a:defRPr sz="1650" b="0" i="0" u="none" strike="noStrike" cap="none">
                <a:solidFill>
                  <a:srgbClr val="000000"/>
                </a:solidFill>
                <a:latin typeface="Arial"/>
                <a:ea typeface="Arial"/>
                <a:cs typeface="Arial"/>
                <a:sym typeface="Arial"/>
              </a:defRPr>
            </a:lvl1pPr>
            <a:lvl2pPr marL="342900" marR="0" lvl="1" indent="0" algn="r" rtl="0">
              <a:lnSpc>
                <a:spcPct val="100000"/>
              </a:lnSpc>
              <a:spcBef>
                <a:spcPts val="360"/>
              </a:spcBef>
              <a:spcAft>
                <a:spcPts val="0"/>
              </a:spcAft>
              <a:buClr>
                <a:srgbClr val="ED1B2E"/>
              </a:buClr>
              <a:buSzPct val="75000"/>
              <a:buFont typeface="Noto Sans Symbols"/>
              <a:buNone/>
              <a:defRPr sz="1800" b="0" i="0" u="none" strike="noStrike" cap="none">
                <a:solidFill>
                  <a:srgbClr val="000000"/>
                </a:solidFill>
                <a:latin typeface="Arial"/>
                <a:ea typeface="Arial"/>
                <a:cs typeface="Arial"/>
                <a:sym typeface="Arial"/>
              </a:defRPr>
            </a:lvl2pPr>
            <a:lvl3pPr marL="685800" marR="0" lvl="2" indent="0" algn="r" rtl="0">
              <a:lnSpc>
                <a:spcPct val="100000"/>
              </a:lnSpc>
              <a:spcBef>
                <a:spcPts val="300"/>
              </a:spcBef>
              <a:spcAft>
                <a:spcPts val="0"/>
              </a:spcAft>
              <a:buClr>
                <a:srgbClr val="ED1B2E"/>
              </a:buClr>
              <a:buSzPct val="75000"/>
              <a:buFont typeface="Noto Sans Symbols"/>
              <a:buNone/>
              <a:defRPr sz="1500" b="0" i="0" u="none" strike="noStrike" cap="none">
                <a:solidFill>
                  <a:srgbClr val="000000"/>
                </a:solidFill>
                <a:latin typeface="Arial"/>
                <a:ea typeface="Arial"/>
                <a:cs typeface="Arial"/>
                <a:sym typeface="Arial"/>
              </a:defRPr>
            </a:lvl3pPr>
            <a:lvl4pPr marL="1028700" marR="0" lvl="3" indent="0" algn="r" rtl="0">
              <a:lnSpc>
                <a:spcPct val="100000"/>
              </a:lnSpc>
              <a:spcBef>
                <a:spcPts val="270"/>
              </a:spcBef>
              <a:spcAft>
                <a:spcPts val="0"/>
              </a:spcAft>
              <a:buClr>
                <a:srgbClr val="ED1B2E"/>
              </a:buClr>
              <a:buSzPct val="75000"/>
              <a:buFont typeface="Noto Sans Symbols"/>
              <a:buNone/>
              <a:defRPr sz="1350" b="0" i="0" u="none" strike="noStrike" cap="none">
                <a:solidFill>
                  <a:srgbClr val="000000"/>
                </a:solidFill>
                <a:latin typeface="Arial"/>
                <a:ea typeface="Arial"/>
                <a:cs typeface="Arial"/>
                <a:sym typeface="Arial"/>
              </a:defRPr>
            </a:lvl4pPr>
            <a:lvl5pPr marL="1371600" marR="0" lvl="4" indent="0" algn="r" rtl="0">
              <a:lnSpc>
                <a:spcPct val="100000"/>
              </a:lnSpc>
              <a:spcBef>
                <a:spcPts val="270"/>
              </a:spcBef>
              <a:spcAft>
                <a:spcPts val="0"/>
              </a:spcAft>
              <a:buClr>
                <a:srgbClr val="ED1B2E"/>
              </a:buClr>
              <a:buSzPct val="75000"/>
              <a:buFont typeface="Noto Sans Symbols"/>
              <a:buNone/>
              <a:defRPr sz="1350" b="0" i="0" u="none" strike="noStrike" cap="none">
                <a:solidFill>
                  <a:srgbClr val="000000"/>
                </a:solidFill>
                <a:latin typeface="Arial"/>
                <a:ea typeface="Arial"/>
                <a:cs typeface="Arial"/>
                <a:sym typeface="Arial"/>
              </a:defRPr>
            </a:lvl5pPr>
            <a:lvl6pPr marL="1885950" marR="0" lvl="5" indent="85725" algn="l" rtl="0">
              <a:lnSpc>
                <a:spcPct val="100000"/>
              </a:lnSpc>
              <a:spcBef>
                <a:spcPts val="270"/>
              </a:spcBef>
              <a:spcAft>
                <a:spcPts val="0"/>
              </a:spcAft>
              <a:buClr>
                <a:schemeClr val="dk1"/>
              </a:buClr>
              <a:buSzPct val="100000"/>
              <a:buFont typeface="Arial"/>
              <a:buChar char="•"/>
              <a:defRPr sz="1350" b="0" i="0" u="none" strike="noStrike" cap="none">
                <a:solidFill>
                  <a:schemeClr val="dk1"/>
                </a:solidFill>
                <a:latin typeface="Georgia"/>
                <a:ea typeface="Georgia"/>
                <a:cs typeface="Georgia"/>
                <a:sym typeface="Georgia"/>
              </a:defRPr>
            </a:lvl6pPr>
            <a:lvl7pPr marL="2228850" marR="0" lvl="6" indent="85725" algn="l" rtl="0">
              <a:lnSpc>
                <a:spcPct val="100000"/>
              </a:lnSpc>
              <a:spcBef>
                <a:spcPts val="270"/>
              </a:spcBef>
              <a:spcAft>
                <a:spcPts val="0"/>
              </a:spcAft>
              <a:buClr>
                <a:schemeClr val="dk1"/>
              </a:buClr>
              <a:buSzPct val="100000"/>
              <a:buFont typeface="Arial"/>
              <a:buChar char="•"/>
              <a:defRPr sz="1350" b="0" i="0" u="none" strike="noStrike" cap="none">
                <a:solidFill>
                  <a:schemeClr val="dk1"/>
                </a:solidFill>
                <a:latin typeface="Georgia"/>
                <a:ea typeface="Georgia"/>
                <a:cs typeface="Georgia"/>
                <a:sym typeface="Georgia"/>
              </a:defRPr>
            </a:lvl7pPr>
            <a:lvl8pPr marL="2571750" marR="0" lvl="7" indent="85725" algn="l" rtl="0">
              <a:lnSpc>
                <a:spcPct val="100000"/>
              </a:lnSpc>
              <a:spcBef>
                <a:spcPts val="270"/>
              </a:spcBef>
              <a:spcAft>
                <a:spcPts val="0"/>
              </a:spcAft>
              <a:buClr>
                <a:schemeClr val="dk1"/>
              </a:buClr>
              <a:buSzPct val="100000"/>
              <a:buFont typeface="Arial"/>
              <a:buChar char="•"/>
              <a:defRPr sz="1350" b="0" i="0" u="none" strike="noStrike" cap="none">
                <a:solidFill>
                  <a:schemeClr val="dk1"/>
                </a:solidFill>
                <a:latin typeface="Georgia"/>
                <a:ea typeface="Georgia"/>
                <a:cs typeface="Georgia"/>
                <a:sym typeface="Georgia"/>
              </a:defRPr>
            </a:lvl8pPr>
            <a:lvl9pPr marL="2914650" marR="0" lvl="8" indent="85725" algn="l" rtl="0">
              <a:lnSpc>
                <a:spcPct val="100000"/>
              </a:lnSpc>
              <a:spcBef>
                <a:spcPts val="270"/>
              </a:spcBef>
              <a:spcAft>
                <a:spcPts val="0"/>
              </a:spcAft>
              <a:buClr>
                <a:schemeClr val="dk1"/>
              </a:buClr>
              <a:buSzPct val="100000"/>
              <a:buFont typeface="Arial"/>
              <a:buChar char="•"/>
              <a:defRPr sz="1350" b="0" i="0" u="none" strike="noStrike" cap="none">
                <a:solidFill>
                  <a:schemeClr val="dk1"/>
                </a:solidFill>
                <a:latin typeface="Georgia"/>
                <a:ea typeface="Georgia"/>
                <a:cs typeface="Georgia"/>
                <a:sym typeface="Georgia"/>
              </a:defRPr>
            </a:lvl9pPr>
          </a:lstStyle>
          <a:p>
            <a:endParaRPr/>
          </a:p>
        </p:txBody>
      </p:sp>
      <p:sp>
        <p:nvSpPr>
          <p:cNvPr id="55" name="Shape 55"/>
          <p:cNvSpPr txBox="1">
            <a:spLocks noGrp="1"/>
          </p:cNvSpPr>
          <p:nvPr>
            <p:ph type="body" idx="2"/>
          </p:nvPr>
        </p:nvSpPr>
        <p:spPr>
          <a:xfrm>
            <a:off x="3988171" y="1600206"/>
            <a:ext cx="4698633" cy="4061879"/>
          </a:xfrm>
          <a:prstGeom prst="rect">
            <a:avLst/>
          </a:prstGeom>
          <a:noFill/>
          <a:ln>
            <a:noFill/>
          </a:ln>
        </p:spPr>
        <p:txBody>
          <a:bodyPr wrap="square" lIns="91425" tIns="91425" rIns="91425" bIns="91425" anchor="t" anchorCtr="0"/>
          <a:lstStyle>
            <a:lvl1pPr marL="0" marR="0" lvl="0" indent="0" algn="l" rtl="0">
              <a:lnSpc>
                <a:spcPct val="100000"/>
              </a:lnSpc>
              <a:spcBef>
                <a:spcPts val="330"/>
              </a:spcBef>
              <a:spcAft>
                <a:spcPts val="0"/>
              </a:spcAft>
              <a:buClr>
                <a:srgbClr val="ED1B2E"/>
              </a:buClr>
              <a:buSzPct val="75000"/>
              <a:buFont typeface="Noto Sans Symbols"/>
              <a:buNone/>
              <a:defRPr sz="1650" b="0" i="0" u="none" strike="noStrike" cap="none">
                <a:solidFill>
                  <a:srgbClr val="000000"/>
                </a:solidFill>
                <a:latin typeface="Arial"/>
                <a:ea typeface="Arial"/>
                <a:cs typeface="Arial"/>
                <a:sym typeface="Arial"/>
              </a:defRPr>
            </a:lvl1pPr>
            <a:lvl2pPr marL="342900" marR="0" lvl="1" indent="0" algn="l" rtl="0">
              <a:lnSpc>
                <a:spcPct val="100000"/>
              </a:lnSpc>
              <a:spcBef>
                <a:spcPts val="360"/>
              </a:spcBef>
              <a:spcAft>
                <a:spcPts val="0"/>
              </a:spcAft>
              <a:buClr>
                <a:srgbClr val="ED1B2E"/>
              </a:buClr>
              <a:buSzPct val="75000"/>
              <a:buFont typeface="Noto Sans Symbols"/>
              <a:buNone/>
              <a:defRPr sz="1800" b="0" i="0" u="none" strike="noStrike" cap="none">
                <a:solidFill>
                  <a:srgbClr val="000000"/>
                </a:solidFill>
                <a:latin typeface="Arial"/>
                <a:ea typeface="Arial"/>
                <a:cs typeface="Arial"/>
                <a:sym typeface="Arial"/>
              </a:defRPr>
            </a:lvl2pPr>
            <a:lvl3pPr marL="685800" marR="0" lvl="2" indent="0" algn="l" rtl="0">
              <a:lnSpc>
                <a:spcPct val="100000"/>
              </a:lnSpc>
              <a:spcBef>
                <a:spcPts val="300"/>
              </a:spcBef>
              <a:spcAft>
                <a:spcPts val="0"/>
              </a:spcAft>
              <a:buClr>
                <a:srgbClr val="ED1B2E"/>
              </a:buClr>
              <a:buSzPct val="75000"/>
              <a:buFont typeface="Noto Sans Symbols"/>
              <a:buNone/>
              <a:defRPr sz="1500" b="0" i="0" u="none" strike="noStrike" cap="none">
                <a:solidFill>
                  <a:srgbClr val="000000"/>
                </a:solidFill>
                <a:latin typeface="Arial"/>
                <a:ea typeface="Arial"/>
                <a:cs typeface="Arial"/>
                <a:sym typeface="Arial"/>
              </a:defRPr>
            </a:lvl3pPr>
            <a:lvl4pPr marL="1028700" marR="0" lvl="3" indent="0" algn="l" rtl="0">
              <a:lnSpc>
                <a:spcPct val="100000"/>
              </a:lnSpc>
              <a:spcBef>
                <a:spcPts val="270"/>
              </a:spcBef>
              <a:spcAft>
                <a:spcPts val="0"/>
              </a:spcAft>
              <a:buClr>
                <a:srgbClr val="ED1B2E"/>
              </a:buClr>
              <a:buSzPct val="75000"/>
              <a:buFont typeface="Noto Sans Symbols"/>
              <a:buNone/>
              <a:defRPr sz="1350" b="0" i="0" u="none" strike="noStrike" cap="none">
                <a:solidFill>
                  <a:srgbClr val="000000"/>
                </a:solidFill>
                <a:latin typeface="Arial"/>
                <a:ea typeface="Arial"/>
                <a:cs typeface="Arial"/>
                <a:sym typeface="Arial"/>
              </a:defRPr>
            </a:lvl4pPr>
            <a:lvl5pPr marL="1371600" marR="0" lvl="4" indent="0" algn="l" rtl="0">
              <a:lnSpc>
                <a:spcPct val="100000"/>
              </a:lnSpc>
              <a:spcBef>
                <a:spcPts val="270"/>
              </a:spcBef>
              <a:spcAft>
                <a:spcPts val="0"/>
              </a:spcAft>
              <a:buClr>
                <a:srgbClr val="ED1B2E"/>
              </a:buClr>
              <a:buSzPct val="75000"/>
              <a:buFont typeface="Noto Sans Symbols"/>
              <a:buNone/>
              <a:defRPr sz="1350" b="0" i="0" u="none" strike="noStrike" cap="none">
                <a:solidFill>
                  <a:srgbClr val="000000"/>
                </a:solidFill>
                <a:latin typeface="Arial"/>
                <a:ea typeface="Arial"/>
                <a:cs typeface="Arial"/>
                <a:sym typeface="Arial"/>
              </a:defRPr>
            </a:lvl5pPr>
            <a:lvl6pPr marL="1885950" marR="0" lvl="5" indent="85725" algn="l" rtl="0">
              <a:lnSpc>
                <a:spcPct val="100000"/>
              </a:lnSpc>
              <a:spcBef>
                <a:spcPts val="270"/>
              </a:spcBef>
              <a:spcAft>
                <a:spcPts val="0"/>
              </a:spcAft>
              <a:buClr>
                <a:schemeClr val="dk1"/>
              </a:buClr>
              <a:buSzPct val="100000"/>
              <a:buFont typeface="Arial"/>
              <a:buChar char="•"/>
              <a:defRPr sz="1350" b="0" i="0" u="none" strike="noStrike" cap="none">
                <a:solidFill>
                  <a:schemeClr val="dk1"/>
                </a:solidFill>
                <a:latin typeface="Georgia"/>
                <a:ea typeface="Georgia"/>
                <a:cs typeface="Georgia"/>
                <a:sym typeface="Georgia"/>
              </a:defRPr>
            </a:lvl6pPr>
            <a:lvl7pPr marL="2228850" marR="0" lvl="6" indent="85725" algn="l" rtl="0">
              <a:lnSpc>
                <a:spcPct val="100000"/>
              </a:lnSpc>
              <a:spcBef>
                <a:spcPts val="270"/>
              </a:spcBef>
              <a:spcAft>
                <a:spcPts val="0"/>
              </a:spcAft>
              <a:buClr>
                <a:schemeClr val="dk1"/>
              </a:buClr>
              <a:buSzPct val="100000"/>
              <a:buFont typeface="Arial"/>
              <a:buChar char="•"/>
              <a:defRPr sz="1350" b="0" i="0" u="none" strike="noStrike" cap="none">
                <a:solidFill>
                  <a:schemeClr val="dk1"/>
                </a:solidFill>
                <a:latin typeface="Georgia"/>
                <a:ea typeface="Georgia"/>
                <a:cs typeface="Georgia"/>
                <a:sym typeface="Georgia"/>
              </a:defRPr>
            </a:lvl7pPr>
            <a:lvl8pPr marL="2571750" marR="0" lvl="7" indent="85725" algn="l" rtl="0">
              <a:lnSpc>
                <a:spcPct val="100000"/>
              </a:lnSpc>
              <a:spcBef>
                <a:spcPts val="270"/>
              </a:spcBef>
              <a:spcAft>
                <a:spcPts val="0"/>
              </a:spcAft>
              <a:buClr>
                <a:schemeClr val="dk1"/>
              </a:buClr>
              <a:buSzPct val="100000"/>
              <a:buFont typeface="Arial"/>
              <a:buChar char="•"/>
              <a:defRPr sz="1350" b="0" i="0" u="none" strike="noStrike" cap="none">
                <a:solidFill>
                  <a:schemeClr val="dk1"/>
                </a:solidFill>
                <a:latin typeface="Georgia"/>
                <a:ea typeface="Georgia"/>
                <a:cs typeface="Georgia"/>
                <a:sym typeface="Georgia"/>
              </a:defRPr>
            </a:lvl8pPr>
            <a:lvl9pPr marL="2914650" marR="0" lvl="8" indent="85725" algn="l" rtl="0">
              <a:lnSpc>
                <a:spcPct val="100000"/>
              </a:lnSpc>
              <a:spcBef>
                <a:spcPts val="270"/>
              </a:spcBef>
              <a:spcAft>
                <a:spcPts val="0"/>
              </a:spcAft>
              <a:buClr>
                <a:schemeClr val="dk1"/>
              </a:buClr>
              <a:buSzPct val="100000"/>
              <a:buFont typeface="Arial"/>
              <a:buChar char="•"/>
              <a:defRPr sz="1350" b="0" i="0" u="none" strike="noStrike" cap="none">
                <a:solidFill>
                  <a:schemeClr val="dk1"/>
                </a:solidFill>
                <a:latin typeface="Georgia"/>
                <a:ea typeface="Georgia"/>
                <a:cs typeface="Georgia"/>
                <a:sym typeface="Georgia"/>
              </a:defRPr>
            </a:lvl9pPr>
          </a:lstStyle>
          <a:p>
            <a:endParaRPr/>
          </a:p>
        </p:txBody>
      </p:sp>
      <p:sp>
        <p:nvSpPr>
          <p:cNvPr id="56" name="Shape 56"/>
          <p:cNvSpPr txBox="1">
            <a:spLocks noGrp="1"/>
          </p:cNvSpPr>
          <p:nvPr>
            <p:ph type="ftr" idx="11"/>
          </p:nvPr>
        </p:nvSpPr>
        <p:spPr>
          <a:xfrm>
            <a:off x="3124200" y="622300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1pPr>
            <a:lvl2pPr marL="342900" marR="0" lvl="1"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2pPr>
            <a:lvl3pPr marL="685800" marR="0" lvl="2"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3pPr>
            <a:lvl4pPr marL="1028700" marR="0" lvl="3"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4pPr>
            <a:lvl5pPr marL="1371600" marR="0" lvl="4"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5pPr>
            <a:lvl6pPr marL="1714500" marR="0" lvl="5"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6pPr>
            <a:lvl7pPr marL="2057400" marR="0" lvl="6"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7pPr>
            <a:lvl8pPr marL="2400300" marR="0" lvl="7"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8pPr>
            <a:lvl9pPr marL="2743200" marR="0" lvl="8" indent="0" algn="l" rtl="0">
              <a:lnSpc>
                <a:spcPct val="100000"/>
              </a:lnSpc>
              <a:spcBef>
                <a:spcPts val="0"/>
              </a:spcBef>
              <a:spcAft>
                <a:spcPts val="0"/>
              </a:spcAft>
              <a:buClr>
                <a:schemeClr val="dk1"/>
              </a:buClr>
              <a:buSzPct val="100000"/>
              <a:buFont typeface="Georgia"/>
              <a:buNone/>
              <a:defRPr sz="1350" b="0" i="0" u="none" strike="noStrike" cap="none">
                <a:solidFill>
                  <a:schemeClr val="dk1"/>
                </a:solidFill>
                <a:latin typeface="Georgia"/>
                <a:ea typeface="Georgia"/>
                <a:cs typeface="Georgia"/>
                <a:sym typeface="Georgia"/>
              </a:defRPr>
            </a:lvl9pPr>
          </a:lstStyle>
          <a:p>
            <a:endParaRPr/>
          </a:p>
        </p:txBody>
      </p:sp>
      <p:sp>
        <p:nvSpPr>
          <p:cNvPr id="57" name="Shape 57"/>
          <p:cNvSpPr txBox="1">
            <a:spLocks noGrp="1"/>
          </p:cNvSpPr>
          <p:nvPr>
            <p:ph type="sldNum" idx="12"/>
          </p:nvPr>
        </p:nvSpPr>
        <p:spPr>
          <a:xfrm>
            <a:off x="8795530" y="6573045"/>
            <a:ext cx="354012" cy="274639"/>
          </a:xfrm>
          <a:prstGeom prst="rect">
            <a:avLst/>
          </a:prstGeom>
          <a:noFill/>
          <a:ln>
            <a:noFill/>
          </a:ln>
        </p:spPr>
        <p:txBody>
          <a:bodyPr wrap="square" lIns="91425" tIns="45700" rIns="91425" bIns="45700" anchor="ctr" anchorCtr="0">
            <a:noAutofit/>
          </a:bodyPr>
          <a:lstStyle/>
          <a:p>
            <a:pPr indent="-13097">
              <a:spcBef>
                <a:spcPts val="0"/>
              </a:spcBef>
              <a:spcAft>
                <a:spcPts val="0"/>
              </a:spcAft>
              <a:buClr>
                <a:schemeClr val="dk1"/>
              </a:buClr>
              <a:buSzPct val="25000"/>
            </a:pPr>
            <a:fld id="{00000000-1234-1234-1234-123412341234}" type="slidenum">
              <a:rPr lang="en-US" sz="825" smtClean="0">
                <a:solidFill>
                  <a:schemeClr val="dk1"/>
                </a:solidFill>
                <a:latin typeface="Arial"/>
                <a:ea typeface="Arial"/>
                <a:cs typeface="Arial"/>
                <a:sym typeface="Arial"/>
              </a:rPr>
              <a:pPr indent="-13097">
                <a:spcBef>
                  <a:spcPts val="0"/>
                </a:spcBef>
                <a:spcAft>
                  <a:spcPts val="0"/>
                </a:spcAft>
                <a:buClr>
                  <a:schemeClr val="dk1"/>
                </a:buClr>
                <a:buSzPct val="25000"/>
              </a:pPr>
              <a:t>‹#›</a:t>
            </a:fld>
            <a:endParaRPr lang="en-US" sz="825">
              <a:solidFill>
                <a:schemeClr val="dk1"/>
              </a:solidFill>
              <a:latin typeface="Arial"/>
              <a:ea typeface="Arial"/>
              <a:cs typeface="Arial"/>
              <a:sym typeface="Arial"/>
            </a:endParaRPr>
          </a:p>
        </p:txBody>
      </p:sp>
    </p:spTree>
    <p:extLst>
      <p:ext uri="{BB962C8B-B14F-4D97-AF65-F5344CB8AC3E}">
        <p14:creationId xmlns:p14="http://schemas.microsoft.com/office/powerpoint/2010/main" val="63954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7"/>
            <a:ext cx="8229600" cy="1143000"/>
          </a:xfrm>
        </p:spPr>
        <p:txBody>
          <a:bodyPr/>
          <a:lstStyle/>
          <a:p>
            <a:r>
              <a:rPr lang="en-US" dirty="0"/>
              <a:t>Click to edit Master title</a:t>
            </a:r>
          </a:p>
        </p:txBody>
      </p:sp>
      <p:sp>
        <p:nvSpPr>
          <p:cNvPr id="9" name="Content Placeholder 2"/>
          <p:cNvSpPr>
            <a:spLocks noGrp="1"/>
          </p:cNvSpPr>
          <p:nvPr>
            <p:ph sz="half" idx="1"/>
          </p:nvPr>
        </p:nvSpPr>
        <p:spPr>
          <a:xfrm>
            <a:off x="457201" y="1600204"/>
            <a:ext cx="3412270" cy="4061879"/>
          </a:xfrm>
        </p:spPr>
        <p:txBody>
          <a:bodyPr>
            <a:normAutofit/>
          </a:bodyPr>
          <a:lstStyle>
            <a:lvl1pPr marL="0" marR="0" indent="0" algn="r" defTabSz="457200" rtl="0" eaLnBrk="1" fontAlgn="base" latinLnBrk="0" hangingPunct="1">
              <a:lnSpc>
                <a:spcPct val="100000"/>
              </a:lnSpc>
              <a:spcBef>
                <a:spcPct val="20000"/>
              </a:spcBef>
              <a:spcAft>
                <a:spcPct val="0"/>
              </a:spcAft>
              <a:buClrTx/>
              <a:buSzTx/>
              <a:buFont typeface="Arial" charset="0"/>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dirty="0"/>
              <a:t>Click to edit Master text</a:t>
            </a:r>
          </a:p>
        </p:txBody>
      </p:sp>
      <p:sp>
        <p:nvSpPr>
          <p:cNvPr id="10" name="Content Placeholder 3"/>
          <p:cNvSpPr>
            <a:spLocks noGrp="1"/>
          </p:cNvSpPr>
          <p:nvPr>
            <p:ph sz="half" idx="2"/>
          </p:nvPr>
        </p:nvSpPr>
        <p:spPr>
          <a:xfrm>
            <a:off x="3988169" y="1600204"/>
            <a:ext cx="4698633" cy="4061879"/>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dirty="0"/>
              <a:t>Click to edit Master text</a:t>
            </a:r>
          </a:p>
        </p:txBody>
      </p:sp>
      <p:sp>
        <p:nvSpPr>
          <p:cNvPr id="5" name="Footer Placeholder 4"/>
          <p:cNvSpPr>
            <a:spLocks noGrp="1"/>
          </p:cNvSpPr>
          <p:nvPr>
            <p:ph type="ftr" sz="quarter" idx="10"/>
          </p:nvPr>
        </p:nvSpPr>
        <p:spPr>
          <a:xfrm>
            <a:off x="3124200" y="6223000"/>
            <a:ext cx="2895600" cy="365125"/>
          </a:xfrm>
          <a:prstGeom prst="rect">
            <a:avLst/>
          </a:prstGeom>
        </p:spPr>
        <p:txBody>
          <a:bodyPr/>
          <a:lstStyle>
            <a:lvl1pPr>
              <a:defRPr>
                <a:ea typeface="Geneva" pitchFamily="-127" charset="-128"/>
                <a:cs typeface="+mn-cs"/>
              </a:defRPr>
            </a:lvl1pPr>
          </a:lstStyle>
          <a:p>
            <a:pPr>
              <a:defRPr/>
            </a:pP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section">
    <p:spTree>
      <p:nvGrpSpPr>
        <p:cNvPr id="1" name=""/>
        <p:cNvGrpSpPr/>
        <p:nvPr/>
      </p:nvGrpSpPr>
      <p:grpSpPr>
        <a:xfrm>
          <a:off x="0" y="0"/>
          <a:ext cx="0" cy="0"/>
          <a:chOff x="0" y="0"/>
          <a:chExt cx="0" cy="0"/>
        </a:xfrm>
      </p:grpSpPr>
      <p:pic>
        <p:nvPicPr>
          <p:cNvPr id="4" name="Picture 9" descr="Note_card_dark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65266" y="1320805"/>
            <a:ext cx="6137275" cy="3725863"/>
          </a:xfrm>
          <a:prstGeom prst="rect">
            <a:avLst/>
          </a:prstGeom>
          <a:noFill/>
          <a:ln w="9525">
            <a:noFill/>
            <a:miter lim="800000"/>
            <a:headEnd/>
            <a:tailEnd/>
          </a:ln>
        </p:spPr>
      </p:pic>
      <p:pic>
        <p:nvPicPr>
          <p:cNvPr id="5" name="Picture 11" descr="ARC_Logo_Bttn.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63950" y="428628"/>
            <a:ext cx="1733550" cy="1736725"/>
          </a:xfrm>
          <a:prstGeom prst="rect">
            <a:avLst/>
          </a:prstGeom>
          <a:noFill/>
          <a:ln w="9525">
            <a:noFill/>
            <a:miter lim="800000"/>
            <a:headEnd/>
            <a:tailEnd/>
          </a:ln>
        </p:spPr>
      </p:pic>
      <p:pic>
        <p:nvPicPr>
          <p:cNvPr id="6" name="Picture 10" descr="ARC_Logo_WrdMrk_Horiz_RGB.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863850" y="5484817"/>
            <a:ext cx="3308350" cy="903287"/>
          </a:xfrm>
          <a:prstGeom prst="rect">
            <a:avLst/>
          </a:prstGeom>
          <a:noFill/>
          <a:ln w="9525">
            <a:noFill/>
            <a:miter lim="800000"/>
            <a:headEnd/>
            <a:tailEnd/>
          </a:ln>
        </p:spPr>
      </p:pic>
      <p:sp>
        <p:nvSpPr>
          <p:cNvPr id="9" name="Text Placeholder 3"/>
          <p:cNvSpPr>
            <a:spLocks noGrp="1"/>
          </p:cNvSpPr>
          <p:nvPr>
            <p:ph type="body" sz="quarter" idx="11"/>
          </p:nvPr>
        </p:nvSpPr>
        <p:spPr>
          <a:xfrm>
            <a:off x="2081681" y="2262948"/>
            <a:ext cx="5008098" cy="415925"/>
          </a:xfrm>
        </p:spPr>
        <p:txBody>
          <a:bodyPr>
            <a:noAutofit/>
          </a:bodyPr>
          <a:lstStyle>
            <a:lvl1pPr marL="0" indent="0" algn="ctr">
              <a:buNone/>
              <a:defRPr sz="2800" baseline="0"/>
            </a:lvl1pPr>
          </a:lstStyle>
          <a:p>
            <a:pPr lvl="0"/>
            <a:r>
              <a:rPr lang="en-US" dirty="0"/>
              <a:t>Click to edit Master text</a:t>
            </a:r>
          </a:p>
        </p:txBody>
      </p:sp>
      <p:sp>
        <p:nvSpPr>
          <p:cNvPr id="10" name="Text Placeholder 8"/>
          <p:cNvSpPr>
            <a:spLocks noGrp="1"/>
          </p:cNvSpPr>
          <p:nvPr>
            <p:ph type="body" sz="quarter" idx="13"/>
          </p:nvPr>
        </p:nvSpPr>
        <p:spPr>
          <a:xfrm>
            <a:off x="2081681" y="2809281"/>
            <a:ext cx="5008098" cy="1334559"/>
          </a:xfrm>
        </p:spPr>
        <p:txBody>
          <a:bodyPr>
            <a:normAutofit/>
          </a:bodyPr>
          <a:lstStyle>
            <a:lvl1pPr marL="0" indent="0" algn="ctr">
              <a:buNone/>
              <a:defRPr sz="3200"/>
            </a:lvl1pPr>
          </a:lstStyle>
          <a:p>
            <a:pPr lvl="0"/>
            <a:r>
              <a:rPr lang="en-US" dirty="0"/>
              <a:t>Click to edit Master text</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9" name="Text Placeholder 8"/>
          <p:cNvSpPr>
            <a:spLocks noGrp="1"/>
          </p:cNvSpPr>
          <p:nvPr>
            <p:ph type="body" sz="quarter" idx="12"/>
          </p:nvPr>
        </p:nvSpPr>
        <p:spPr>
          <a:xfrm>
            <a:off x="457200" y="1592263"/>
            <a:ext cx="8229600" cy="4089400"/>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8"/>
          <p:cNvSpPr>
            <a:spLocks noGrp="1"/>
          </p:cNvSpPr>
          <p:nvPr>
            <p:ph type="sldNum" sz="quarter" idx="13"/>
          </p:nvPr>
        </p:nvSpPr>
        <p:spPr/>
        <p:txBody>
          <a:bodyPr/>
          <a:lstStyle>
            <a:lvl1pPr>
              <a:defRPr/>
            </a:lvl1pPr>
          </a:lstStyle>
          <a:p>
            <a:pPr>
              <a:defRPr/>
            </a:pPr>
            <a:fld id="{AB5B6DAF-06CC-4A6A-A326-475887AB58FD}"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5" name="Content Placeholder 2"/>
          <p:cNvSpPr>
            <a:spLocks noGrp="1"/>
          </p:cNvSpPr>
          <p:nvPr>
            <p:ph sz="half" idx="1"/>
          </p:nvPr>
        </p:nvSpPr>
        <p:spPr>
          <a:xfrm>
            <a:off x="457200" y="1600201"/>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Content Placeholder 3"/>
          <p:cNvSpPr>
            <a:spLocks noGrp="1"/>
          </p:cNvSpPr>
          <p:nvPr>
            <p:ph sz="half" idx="2"/>
          </p:nvPr>
        </p:nvSpPr>
        <p:spPr>
          <a:xfrm>
            <a:off x="4648200" y="1600202"/>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7" name="Slide Number Placeholder 8"/>
          <p:cNvSpPr>
            <a:spLocks noGrp="1"/>
          </p:cNvSpPr>
          <p:nvPr>
            <p:ph type="sldNum" sz="quarter" idx="10"/>
          </p:nvPr>
        </p:nvSpPr>
        <p:spPr/>
        <p:txBody>
          <a:bodyPr/>
          <a:lstStyle>
            <a:lvl1pPr>
              <a:defRPr/>
            </a:lvl1pPr>
          </a:lstStyle>
          <a:p>
            <a:pPr>
              <a:defRPr/>
            </a:pPr>
            <a:fld id="{3CB78844-15E5-49EA-BCFF-24CB7023DD8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5" name="Text Placeholder 2"/>
          <p:cNvSpPr>
            <a:spLocks noGrp="1"/>
          </p:cNvSpPr>
          <p:nvPr>
            <p:ph type="body" idx="1"/>
          </p:nvPr>
        </p:nvSpPr>
        <p:spPr>
          <a:xfrm>
            <a:off x="457200" y="1535113"/>
            <a:ext cx="4040188" cy="639763"/>
          </a:xfrm>
        </p:spPr>
        <p:txBody>
          <a:bodyPr anchor="b">
            <a:noAutofit/>
          </a:bodyPr>
          <a:lstStyle>
            <a:lvl1pPr marL="0" indent="0">
              <a:buNone/>
              <a:defRPr sz="2000" b="1">
                <a:solidFill>
                  <a:srgbClr val="3132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3"/>
          <p:cNvSpPr>
            <a:spLocks noGrp="1"/>
          </p:cNvSpPr>
          <p:nvPr>
            <p:ph sz="half" idx="2"/>
          </p:nvPr>
        </p:nvSpPr>
        <p:spPr>
          <a:xfrm>
            <a:off x="457200" y="2174880"/>
            <a:ext cx="4040188"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3"/>
          </p:nvPr>
        </p:nvSpPr>
        <p:spPr>
          <a:xfrm>
            <a:off x="4645031" y="1535113"/>
            <a:ext cx="4041775" cy="639763"/>
          </a:xfrm>
        </p:spPr>
        <p:txBody>
          <a:bodyPr anchor="b">
            <a:normAutofit/>
          </a:bodyPr>
          <a:lstStyle>
            <a:lvl1pPr marL="0" indent="0">
              <a:buNone/>
              <a:defRPr sz="2000" b="1">
                <a:solidFill>
                  <a:srgbClr val="3132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8" name="Content Placeholder 5"/>
          <p:cNvSpPr>
            <a:spLocks noGrp="1"/>
          </p:cNvSpPr>
          <p:nvPr>
            <p:ph sz="quarter" idx="4"/>
          </p:nvPr>
        </p:nvSpPr>
        <p:spPr>
          <a:xfrm>
            <a:off x="4645031" y="2174880"/>
            <a:ext cx="4041775"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0"/>
          </p:nvPr>
        </p:nvSpPr>
        <p:spPr/>
        <p:txBody>
          <a:bodyPr/>
          <a:lstStyle>
            <a:lvl1pPr>
              <a:defRPr/>
            </a:lvl1pPr>
          </a:lstStyle>
          <a:p>
            <a:pPr>
              <a:defRPr/>
            </a:pPr>
            <a:fld id="{D63FFD54-6CC3-4FE0-9EE0-49E5206F13D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5" name="Picture 9" descr="background-border2.png"/>
          <p:cNvPicPr>
            <a:picLocks noChangeAspect="1"/>
          </p:cNvPicPr>
          <p:nvPr userDrawn="1"/>
        </p:nvPicPr>
        <p:blipFill>
          <a:blip r:embed="rId2" cstate="email">
            <a:lum contrast="-6000"/>
            <a:extLst>
              <a:ext uri="{28A0092B-C50C-407E-A947-70E740481C1C}">
                <a14:useLocalDpi xmlns:a14="http://schemas.microsoft.com/office/drawing/2010/main"/>
              </a:ext>
            </a:extLst>
          </a:blip>
          <a:srcRect/>
          <a:stretch>
            <a:fillRect/>
          </a:stretch>
        </p:blipFill>
        <p:spPr bwMode="auto">
          <a:xfrm rot="282271" flipH="1">
            <a:off x="3219451" y="1238253"/>
            <a:ext cx="5724525" cy="454183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a:t>
            </a:r>
          </a:p>
        </p:txBody>
      </p:sp>
      <p:sp>
        <p:nvSpPr>
          <p:cNvPr id="6" name="Picture Placeholder 14"/>
          <p:cNvSpPr>
            <a:spLocks noGrp="1"/>
          </p:cNvSpPr>
          <p:nvPr>
            <p:ph type="pic" sz="quarter" idx="12"/>
          </p:nvPr>
        </p:nvSpPr>
        <p:spPr>
          <a:xfrm rot="21575839">
            <a:off x="3973179" y="1857075"/>
            <a:ext cx="4301362" cy="3258324"/>
          </a:xfrm>
        </p:spPr>
        <p:txBody>
          <a:bodyPr rtlCol="0">
            <a:normAutofit/>
          </a:bodyPr>
          <a:lstStyle>
            <a:lvl1pPr marL="0" indent="0">
              <a:buNone/>
              <a:defRPr/>
            </a:lvl1pPr>
          </a:lstStyle>
          <a:p>
            <a:pPr lvl="0"/>
            <a:r>
              <a:rPr lang="en-US" noProof="0" dirty="0"/>
              <a:t>Drag picture to placeholder or click icon to add</a:t>
            </a:r>
          </a:p>
        </p:txBody>
      </p:sp>
      <p:sp>
        <p:nvSpPr>
          <p:cNvPr id="7" name="Content Placeholder 2"/>
          <p:cNvSpPr>
            <a:spLocks noGrp="1"/>
          </p:cNvSpPr>
          <p:nvPr>
            <p:ph sz="half" idx="1"/>
          </p:nvPr>
        </p:nvSpPr>
        <p:spPr>
          <a:xfrm>
            <a:off x="457201" y="1766029"/>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13"/>
          </p:nvPr>
        </p:nvSpPr>
        <p:spPr/>
        <p:txBody>
          <a:bodyPr/>
          <a:lstStyle>
            <a:lvl1pPr>
              <a:defRPr/>
            </a:lvl1pPr>
          </a:lstStyle>
          <a:p>
            <a:pPr>
              <a:defRPr/>
            </a:pPr>
            <a:fld id="{950DC8DC-7B5A-4EEF-ACD5-0476745D87FA}"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cstate="email">
            <a:lum contrast="-10000"/>
            <a:extLst>
              <a:ext uri="{28A0092B-C50C-407E-A947-70E740481C1C}">
                <a14:useLocalDpi xmlns:a14="http://schemas.microsoft.com/office/drawing/2010/main"/>
              </a:ext>
            </a:extLst>
          </a:blip>
          <a:srcRect/>
          <a:stretch>
            <a:fillRect/>
          </a:stretch>
        </p:blipFill>
        <p:spPr bwMode="auto">
          <a:xfrm rot="153078">
            <a:off x="4705350" y="2141540"/>
            <a:ext cx="3576638" cy="2709863"/>
          </a:xfrm>
          <a:prstGeom prst="rect">
            <a:avLst/>
          </a:prstGeom>
          <a:noFill/>
          <a:ln w="9525">
            <a:noFill/>
            <a:miter lim="800000"/>
            <a:headEnd/>
            <a:tailEnd/>
          </a:ln>
        </p:spPr>
      </p:pic>
      <p:pic>
        <p:nvPicPr>
          <p:cNvPr id="7" name="Picture 10" descr="background-border2.png"/>
          <p:cNvPicPr>
            <a:picLocks noChangeAspect="1"/>
          </p:cNvPicPr>
          <p:nvPr userDrawn="1"/>
        </p:nvPicPr>
        <p:blipFill>
          <a:blip r:embed="rId3" cstate="email">
            <a:lum contrast="-6000"/>
            <a:extLst>
              <a:ext uri="{28A0092B-C50C-407E-A947-70E740481C1C}">
                <a14:useLocalDpi xmlns:a14="http://schemas.microsoft.com/office/drawing/2010/main"/>
              </a:ext>
            </a:extLst>
          </a:blip>
          <a:srcRect/>
          <a:stretch>
            <a:fillRect/>
          </a:stretch>
        </p:blipFill>
        <p:spPr bwMode="auto">
          <a:xfrm rot="151312" flipH="1">
            <a:off x="82550" y="1481141"/>
            <a:ext cx="5272088" cy="41814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a:t>
            </a:r>
          </a:p>
        </p:txBody>
      </p:sp>
      <p:sp>
        <p:nvSpPr>
          <p:cNvPr id="6" name="Text Placeholder 8"/>
          <p:cNvSpPr>
            <a:spLocks noGrp="1"/>
          </p:cNvSpPr>
          <p:nvPr>
            <p:ph type="body" sz="quarter" idx="12"/>
          </p:nvPr>
        </p:nvSpPr>
        <p:spPr>
          <a:xfrm rot="153078">
            <a:off x="5188290" y="2455631"/>
            <a:ext cx="2739408" cy="2047007"/>
          </a:xfrm>
        </p:spPr>
        <p:txBody>
          <a:bodyPr>
            <a:noAutofit/>
          </a:bodyPr>
          <a:lstStyle>
            <a:lvl1pPr marL="0" indent="0">
              <a:buNone/>
              <a:defRPr sz="2000" baseline="0">
                <a:solidFill>
                  <a:srgbClr val="31323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a:t>
            </a:r>
          </a:p>
        </p:txBody>
      </p:sp>
      <p:sp>
        <p:nvSpPr>
          <p:cNvPr id="8" name="Picture Placeholder 14"/>
          <p:cNvSpPr>
            <a:spLocks noGrp="1"/>
          </p:cNvSpPr>
          <p:nvPr>
            <p:ph type="pic" sz="quarter" idx="13"/>
          </p:nvPr>
        </p:nvSpPr>
        <p:spPr>
          <a:xfrm rot="21444880">
            <a:off x="772580" y="2048708"/>
            <a:ext cx="3960428" cy="2986051"/>
          </a:xfrm>
        </p:spPr>
        <p:txBody>
          <a:bodyPr rtlCol="0">
            <a:normAutofit/>
          </a:bodyPr>
          <a:lstStyle>
            <a:lvl1pPr marL="0">
              <a:buNone/>
              <a:defRPr/>
            </a:lvl1pPr>
          </a:lstStyle>
          <a:p>
            <a:pPr lvl="0"/>
            <a:r>
              <a:rPr lang="en-US" noProof="0" dirty="0"/>
              <a:t>Drag picture to placeholder or click icon to add</a:t>
            </a:r>
          </a:p>
        </p:txBody>
      </p:sp>
      <p:sp>
        <p:nvSpPr>
          <p:cNvPr id="9" name="Slide Number Placeholder 3"/>
          <p:cNvSpPr>
            <a:spLocks noGrp="1"/>
          </p:cNvSpPr>
          <p:nvPr>
            <p:ph type="sldNum" sz="quarter" idx="14"/>
          </p:nvPr>
        </p:nvSpPr>
        <p:spPr/>
        <p:txBody>
          <a:bodyPr/>
          <a:lstStyle>
            <a:lvl1pPr>
              <a:defRPr/>
            </a:lvl1pPr>
          </a:lstStyle>
          <a:p>
            <a:pPr>
              <a:defRPr/>
            </a:pPr>
            <a:fld id="{FC18F548-1584-45F4-9F17-B0BFEA4676AE}"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5" name="Picture Placeholder 14"/>
          <p:cNvSpPr>
            <a:spLocks noGrp="1"/>
          </p:cNvSpPr>
          <p:nvPr>
            <p:ph type="pic" sz="quarter" idx="12"/>
          </p:nvPr>
        </p:nvSpPr>
        <p:spPr>
          <a:xfrm rot="21575839">
            <a:off x="4991445" y="1765339"/>
            <a:ext cx="3694928" cy="3915400"/>
          </a:xfrm>
          <a:ln>
            <a:noFill/>
          </a:ln>
        </p:spPr>
        <p:txBody>
          <a:bodyPr rtlCol="0">
            <a:normAutofit/>
          </a:bodyPr>
          <a:lstStyle>
            <a:lvl1pPr marL="0">
              <a:buNone/>
              <a:defRPr baseline="0"/>
            </a:lvl1pPr>
          </a:lstStyle>
          <a:p>
            <a:pPr lvl="0"/>
            <a:r>
              <a:rPr lang="en-US" noProof="0" dirty="0"/>
              <a:t>Drag picture to placeholder or click icon to add</a:t>
            </a:r>
          </a:p>
        </p:txBody>
      </p:sp>
      <p:sp>
        <p:nvSpPr>
          <p:cNvPr id="6" name="Content Placeholder 2"/>
          <p:cNvSpPr>
            <a:spLocks noGrp="1"/>
          </p:cNvSpPr>
          <p:nvPr>
            <p:ph sz="half" idx="1"/>
          </p:nvPr>
        </p:nvSpPr>
        <p:spPr>
          <a:xfrm>
            <a:off x="457200" y="1766031"/>
            <a:ext cx="4038600" cy="392764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13"/>
          </p:nvPr>
        </p:nvSpPr>
        <p:spPr/>
        <p:txBody>
          <a:bodyPr/>
          <a:lstStyle>
            <a:lvl1pPr>
              <a:defRPr/>
            </a:lvl1pPr>
          </a:lstStyle>
          <a:p>
            <a:pPr>
              <a:defRPr/>
            </a:pPr>
            <a:fld id="{C7E46696-C580-400C-8AF3-676594BC12E5}"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27" name="Text Placeholder 2"/>
          <p:cNvSpPr>
            <a:spLocks noGrp="1"/>
          </p:cNvSpPr>
          <p:nvPr>
            <p:ph type="body" idx="1"/>
          </p:nvPr>
        </p:nvSpPr>
        <p:spPr bwMode="auto">
          <a:xfrm>
            <a:off x="457200" y="1600204"/>
            <a:ext cx="8229600"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H="1">
            <a:off x="457200" y="5916613"/>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 name="Slide Number Placeholder 8"/>
          <p:cNvSpPr>
            <a:spLocks noGrp="1"/>
          </p:cNvSpPr>
          <p:nvPr>
            <p:ph type="sldNum" sz="quarter" idx="4"/>
          </p:nvPr>
        </p:nvSpPr>
        <p:spPr>
          <a:xfrm>
            <a:off x="4279900" y="6223000"/>
            <a:ext cx="7874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313231"/>
                </a:solidFill>
                <a:latin typeface="Arial" pitchFamily="34" charset="0"/>
                <a:ea typeface="Geneva" pitchFamily="-127" charset="-128"/>
                <a:cs typeface="Arial" pitchFamily="34" charset="0"/>
              </a:defRPr>
            </a:lvl1pPr>
          </a:lstStyle>
          <a:p>
            <a:pPr>
              <a:defRPr/>
            </a:pPr>
            <a:fld id="{80C8CAC4-7F75-482D-9896-B35441D02B5C}" type="slidenum">
              <a:rPr lang="en-US"/>
              <a:pPr>
                <a:defRPr/>
              </a:pPr>
              <a:t>‹#›</a:t>
            </a:fld>
            <a:endParaRPr lang="en-US" dirty="0"/>
          </a:p>
        </p:txBody>
      </p:sp>
      <p:pic>
        <p:nvPicPr>
          <p:cNvPr id="11" name="Picture 10">
            <a:extLst>
              <a:ext uri="{FF2B5EF4-FFF2-40B4-BE49-F238E27FC236}">
                <a16:creationId xmlns:a16="http://schemas.microsoft.com/office/drawing/2014/main" id="{1691418E-603A-4B54-8BB7-0CE29C4E8DA4}"/>
              </a:ext>
            </a:extLst>
          </p:cNvPr>
          <p:cNvPicPr/>
          <p:nvPr userDrawn="1"/>
        </p:nvPicPr>
        <p:blipFill>
          <a:blip r:embed="rId20" cstate="email"/>
          <a:srcRect/>
          <a:stretch>
            <a:fillRect/>
          </a:stretch>
        </p:blipFill>
        <p:spPr bwMode="auto">
          <a:xfrm>
            <a:off x="0" y="6093296"/>
            <a:ext cx="2987824" cy="764704"/>
          </a:xfrm>
          <a:prstGeom prst="rect">
            <a:avLst/>
          </a:prstGeom>
          <a:noFill/>
          <a:ln w="9525">
            <a:noFill/>
            <a:miter lim="800000"/>
            <a:headEnd/>
            <a:tailEnd/>
          </a:ln>
        </p:spPr>
      </p:pic>
      <p:pic>
        <p:nvPicPr>
          <p:cNvPr id="12" name="Picture 11" descr="C:\Users\donna.messersmith\AppData\Local\Microsoft\Windows\Temporary Internet Files\Content.Word\Water Safety Centennial Graphic FINAL.JPG">
            <a:extLst>
              <a:ext uri="{FF2B5EF4-FFF2-40B4-BE49-F238E27FC236}">
                <a16:creationId xmlns:a16="http://schemas.microsoft.com/office/drawing/2014/main" id="{AAAF0661-8BD9-4C1A-BDBF-BDDA1C69790E}"/>
              </a:ext>
            </a:extLst>
          </p:cNvPr>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6660232" y="6093296"/>
            <a:ext cx="2483768" cy="76470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50" r:id="rId5"/>
    <p:sldLayoutId id="2147484651" r:id="rId6"/>
    <p:sldLayoutId id="2147484661" r:id="rId7"/>
    <p:sldLayoutId id="2147484662" r:id="rId8"/>
    <p:sldLayoutId id="2147484652" r:id="rId9"/>
    <p:sldLayoutId id="2147484663" r:id="rId10"/>
    <p:sldLayoutId id="2147484664" r:id="rId11"/>
    <p:sldLayoutId id="2147484665" r:id="rId12"/>
    <p:sldLayoutId id="2147484666" r:id="rId13"/>
    <p:sldLayoutId id="2147484653" r:id="rId14"/>
    <p:sldLayoutId id="2147484654" r:id="rId15"/>
    <p:sldLayoutId id="2147484678" r:id="rId16"/>
    <p:sldLayoutId id="2147484679" r:id="rId17"/>
    <p:sldLayoutId id="2147484680" r:id="rId18"/>
  </p:sldLayoutIdLst>
  <p:transition/>
  <p:hf hdr="0" dt="0"/>
  <p:txStyles>
    <p:title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p:titleStyle>
    <p:body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600" kern="1200">
          <a:solidFill>
            <a:srgbClr val="313231"/>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400" kern="1200">
          <a:solidFill>
            <a:srgbClr val="313231"/>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kern="1200">
          <a:solidFill>
            <a:srgbClr val="313231"/>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kern="1200">
          <a:solidFill>
            <a:srgbClr val="313231"/>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kern="1200">
          <a:solidFill>
            <a:srgbClr val="31323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poolsafely.gov/" TargetMode="Externa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pediatrics.aappublications.org/content/126/1/e253.full.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0"/>
          </p:nvPr>
        </p:nvSpPr>
        <p:spPr>
          <a:xfrm>
            <a:off x="1510748" y="2345635"/>
            <a:ext cx="6042991" cy="2093843"/>
          </a:xfrm>
        </p:spPr>
        <p:txBody>
          <a:bodyPr/>
          <a:lstStyle/>
          <a:p>
            <a:pPr>
              <a:spcAft>
                <a:spcPts val="1200"/>
              </a:spcAft>
            </a:pPr>
            <a:r>
              <a:rPr lang="en-US" dirty="0">
                <a:solidFill>
                  <a:srgbClr val="C00000"/>
                </a:solidFill>
                <a:latin typeface="+mj-lt"/>
              </a:rPr>
              <a:t>Do Your Part,</a:t>
            </a:r>
          </a:p>
          <a:p>
            <a:pPr>
              <a:spcAft>
                <a:spcPts val="1200"/>
              </a:spcAft>
            </a:pPr>
            <a:r>
              <a:rPr lang="en-US" dirty="0">
                <a:solidFill>
                  <a:srgbClr val="C00000"/>
                </a:solidFill>
                <a:latin typeface="+mj-lt"/>
              </a:rPr>
              <a:t>Be Water Smart!</a:t>
            </a:r>
          </a:p>
        </p:txBody>
      </p:sp>
    </p:spTree>
    <p:extLst>
      <p:ext uri="{BB962C8B-B14F-4D97-AF65-F5344CB8AC3E}">
        <p14:creationId xmlns:p14="http://schemas.microsoft.com/office/powerpoint/2010/main" val="2190414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347241"/>
            <a:ext cx="8229600" cy="1143000"/>
          </a:xfrm>
        </p:spPr>
        <p:txBody>
          <a:bodyPr/>
          <a:lstStyle/>
          <a:p>
            <a:pPr>
              <a:spcBef>
                <a:spcPts val="1200"/>
              </a:spcBef>
            </a:pPr>
            <a:r>
              <a:rPr lang="en-US" b="1" dirty="0">
                <a:latin typeface="Arial" pitchFamily="34" charset="0"/>
                <a:cs typeface="Arial" pitchFamily="34" charset="0"/>
              </a:rPr>
              <a:t>Actively supervise kids around </a:t>
            </a:r>
            <a:br>
              <a:rPr lang="en-US" b="1" dirty="0">
                <a:latin typeface="Arial" pitchFamily="34" charset="0"/>
                <a:cs typeface="Arial" pitchFamily="34" charset="0"/>
              </a:rPr>
            </a:br>
            <a:r>
              <a:rPr lang="en-US" b="1" dirty="0">
                <a:latin typeface="Arial" pitchFamily="34" charset="0"/>
                <a:cs typeface="Arial" pitchFamily="34" charset="0"/>
              </a:rPr>
              <a:t>all bodies of water. </a:t>
            </a:r>
          </a:p>
        </p:txBody>
      </p:sp>
      <p:sp>
        <p:nvSpPr>
          <p:cNvPr id="7" name="Text Placeholder 6"/>
          <p:cNvSpPr>
            <a:spLocks noGrp="1"/>
          </p:cNvSpPr>
          <p:nvPr>
            <p:ph type="body" sz="quarter" idx="12"/>
          </p:nvPr>
        </p:nvSpPr>
        <p:spPr>
          <a:xfrm>
            <a:off x="165100" y="1490241"/>
            <a:ext cx="8840004" cy="4016796"/>
          </a:xfrm>
        </p:spPr>
        <p:txBody>
          <a:bodyPr/>
          <a:lstStyle/>
          <a:p>
            <a:pPr algn="ctr">
              <a:spcBef>
                <a:spcPts val="1200"/>
              </a:spcBef>
              <a:buNone/>
            </a:pPr>
            <a:r>
              <a:rPr lang="en-US" sz="2800" dirty="0">
                <a:solidFill>
                  <a:srgbClr val="6D6E70"/>
                </a:solidFill>
                <a:latin typeface="Times New Roman" pitchFamily="18" charset="0"/>
                <a:cs typeface="Times New Roman" pitchFamily="18" charset="0"/>
              </a:rPr>
              <a:t>Designate a “water watcher” whenever around water.</a:t>
            </a:r>
          </a:p>
          <a:p>
            <a:pPr>
              <a:spcBef>
                <a:spcPts val="1200"/>
              </a:spcBef>
            </a:pPr>
            <a:endParaRPr lang="en-US" sz="1800" dirty="0">
              <a:latin typeface="Times New Roman" pitchFamily="18" charset="0"/>
              <a:cs typeface="Times New Roman" pitchFamily="18" charset="0"/>
            </a:endParaRPr>
          </a:p>
        </p:txBody>
      </p:sp>
      <p:sp>
        <p:nvSpPr>
          <p:cNvPr id="5" name="Slide Number Placeholder 4"/>
          <p:cNvSpPr>
            <a:spLocks noGrp="1"/>
          </p:cNvSpPr>
          <p:nvPr>
            <p:ph type="sldNum" sz="quarter" idx="13"/>
          </p:nvPr>
        </p:nvSpPr>
        <p:spPr/>
        <p:txBody>
          <a:bodyPr/>
          <a:lstStyle/>
          <a:p>
            <a:pPr>
              <a:defRPr/>
            </a:pPr>
            <a:fld id="{61EC8CBD-3D28-449F-A49E-3C3E215AF4F7}" type="slidenum">
              <a:rPr lang="en-US" smtClean="0"/>
              <a:pPr>
                <a:defRPr/>
              </a:pPr>
              <a:t>9</a:t>
            </a:fld>
            <a:endParaRPr lang="en-US" dirty="0"/>
          </a:p>
        </p:txBody>
      </p:sp>
      <p:sp>
        <p:nvSpPr>
          <p:cNvPr id="8" name="Rectangle 7"/>
          <p:cNvSpPr/>
          <p:nvPr/>
        </p:nvSpPr>
        <p:spPr>
          <a:xfrm>
            <a:off x="495300" y="5414704"/>
            <a:ext cx="4099849" cy="461665"/>
          </a:xfrm>
          <a:prstGeom prst="rect">
            <a:avLst/>
          </a:prstGeom>
        </p:spPr>
        <p:txBody>
          <a:bodyPr wrap="square">
            <a:spAutoFit/>
          </a:bodyPr>
          <a:lstStyle/>
          <a:p>
            <a:r>
              <a:rPr lang="en-US" sz="1200"/>
              <a:t>https://www.safekids.org/sites/default/files/documents/skw_water_watcher_card.pdf</a:t>
            </a:r>
            <a:endParaRPr lang="en-US" sz="1200" dirty="0"/>
          </a:p>
        </p:txBody>
      </p:sp>
      <p:pic>
        <p:nvPicPr>
          <p:cNvPr id="1027" name="Picture 3"/>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736123" y="2336923"/>
            <a:ext cx="4187044" cy="2411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5067300" y="5414704"/>
            <a:ext cx="3764184" cy="461665"/>
          </a:xfrm>
          <a:prstGeom prst="rect">
            <a:avLst/>
          </a:prstGeom>
        </p:spPr>
        <p:txBody>
          <a:bodyPr wrap="square">
            <a:spAutoFit/>
          </a:bodyPr>
          <a:lstStyle/>
          <a:p>
            <a:r>
              <a:rPr lang="en-US" sz="1200" dirty="0"/>
              <a:t>https://www.poolsafely.gov/educational-materials-catalog/</a:t>
            </a:r>
          </a:p>
        </p:txBody>
      </p:sp>
      <p:pic>
        <p:nvPicPr>
          <p:cNvPr id="2" name="Picture 1">
            <a:extLst>
              <a:ext uri="{FF2B5EF4-FFF2-40B4-BE49-F238E27FC236}">
                <a16:creationId xmlns:a16="http://schemas.microsoft.com/office/drawing/2014/main" id="{6C1AE92B-A1A5-42DC-BB16-C81ED75343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3722" y="2336923"/>
            <a:ext cx="4381427" cy="2411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775" y="423924"/>
            <a:ext cx="8229600" cy="965038"/>
          </a:xfrm>
        </p:spPr>
        <p:txBody>
          <a:bodyPr/>
          <a:lstStyle/>
          <a:p>
            <a:br>
              <a:rPr lang="en-US" sz="3600" dirty="0">
                <a:solidFill>
                  <a:schemeClr val="accent1"/>
                </a:solidFill>
                <a:latin typeface="Arial" pitchFamily="34" charset="0"/>
                <a:cs typeface="Arial" pitchFamily="34" charset="0"/>
              </a:rPr>
            </a:br>
            <a:r>
              <a:rPr lang="en-US" b="1" dirty="0">
                <a:solidFill>
                  <a:srgbClr val="FF0000"/>
                </a:solidFill>
                <a:latin typeface="Arial" pitchFamily="34" charset="0"/>
                <a:cs typeface="Arial" pitchFamily="34" charset="0"/>
              </a:rPr>
              <a:t>Learn to swim—and be sure all your family members can, too. </a:t>
            </a:r>
            <a:br>
              <a:rPr lang="en-US" dirty="0">
                <a:solidFill>
                  <a:srgbClr val="FF0000"/>
                </a:solidFill>
                <a:latin typeface="Arial" pitchFamily="34" charset="0"/>
                <a:cs typeface="Arial" pitchFamily="34" charset="0"/>
              </a:rPr>
            </a:br>
            <a:endParaRPr lang="en-US" b="1" dirty="0">
              <a:solidFill>
                <a:srgbClr val="FF0000"/>
              </a:solidFill>
              <a:latin typeface="Arial" pitchFamily="34" charset="0"/>
              <a:cs typeface="Arial" pitchFamily="34" charset="0"/>
            </a:endParaRPr>
          </a:p>
        </p:txBody>
      </p:sp>
      <p:sp>
        <p:nvSpPr>
          <p:cNvPr id="7" name="Text Placeholder 6"/>
          <p:cNvSpPr>
            <a:spLocks noGrp="1"/>
          </p:cNvSpPr>
          <p:nvPr>
            <p:ph type="body" sz="quarter" idx="12"/>
          </p:nvPr>
        </p:nvSpPr>
        <p:spPr>
          <a:xfrm>
            <a:off x="480350" y="1388962"/>
            <a:ext cx="8229600" cy="4118076"/>
          </a:xfrm>
        </p:spPr>
        <p:txBody>
          <a:bodyPr/>
          <a:lstStyle/>
          <a:p>
            <a:pPr algn="ctr">
              <a:spcBef>
                <a:spcPts val="1200"/>
              </a:spcBef>
              <a:buNone/>
            </a:pPr>
            <a:endParaRPr lang="en-US" sz="2800" dirty="0">
              <a:solidFill>
                <a:srgbClr val="6D6E70"/>
              </a:solidFill>
              <a:latin typeface="Times New Roman" pitchFamily="18" charset="0"/>
              <a:cs typeface="Times New Roman" pitchFamily="18" charset="0"/>
            </a:endParaRPr>
          </a:p>
          <a:p>
            <a:pPr algn="ctr">
              <a:spcBef>
                <a:spcPts val="1200"/>
              </a:spcBef>
              <a:buNone/>
            </a:pPr>
            <a:r>
              <a:rPr lang="en-US" sz="2800" dirty="0">
                <a:solidFill>
                  <a:srgbClr val="6D6E70"/>
                </a:solidFill>
                <a:latin typeface="Times New Roman" pitchFamily="18" charset="0"/>
                <a:cs typeface="Times New Roman" pitchFamily="18" charset="0"/>
              </a:rPr>
              <a:t>Swimming is a life skill for people of all ages - and it's not too early or never too late to learn. </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3"/>
          </p:nvPr>
        </p:nvSpPr>
        <p:spPr/>
        <p:txBody>
          <a:bodyPr/>
          <a:lstStyle/>
          <a:p>
            <a:pPr>
              <a:defRPr/>
            </a:pPr>
            <a:fld id="{61EC8CBD-3D28-449F-A49E-3C3E215AF4F7}" type="slidenum">
              <a:rPr lang="en-US" smtClean="0"/>
              <a:pPr>
                <a:defRPr/>
              </a:pPr>
              <a:t>10</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5889" y="3350291"/>
            <a:ext cx="3240911" cy="2156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80351" y="3413001"/>
            <a:ext cx="4712972" cy="1508105"/>
          </a:xfrm>
          <a:prstGeom prst="rect">
            <a:avLst/>
          </a:prstGeom>
          <a:solidFill>
            <a:schemeClr val="accent1">
              <a:lumMod val="60000"/>
              <a:lumOff val="40000"/>
            </a:schemeClr>
          </a:solidFill>
          <a:ln w="57150">
            <a:solidFill>
              <a:schemeClr val="bg1">
                <a:lumMod val="50000"/>
              </a:schemeClr>
            </a:solidFill>
          </a:ln>
        </p:spPr>
        <p:txBody>
          <a:bodyPr wrap="square" rtlCol="0">
            <a:spAutoFit/>
          </a:bodyPr>
          <a:lstStyle/>
          <a:p>
            <a:r>
              <a:rPr lang="en-US" sz="2000" dirty="0">
                <a:solidFill>
                  <a:schemeClr val="bg1"/>
                </a:solidFill>
                <a:latin typeface="Times New Roman" pitchFamily="18" charset="0"/>
                <a:cs typeface="Times New Roman" pitchFamily="18" charset="0"/>
              </a:rPr>
              <a:t>Find Red Cross swim lessons by:</a:t>
            </a:r>
          </a:p>
          <a:p>
            <a:pPr marL="285750" indent="-285750">
              <a:buFont typeface="Arial" panose="020B0604020202020204" pitchFamily="34" charset="0"/>
              <a:buChar char="•"/>
            </a:pPr>
            <a:r>
              <a:rPr lang="en-US" dirty="0">
                <a:solidFill>
                  <a:schemeClr val="bg1"/>
                </a:solidFill>
                <a:latin typeface="Times New Roman" pitchFamily="18" charset="0"/>
                <a:cs typeface="Times New Roman" pitchFamily="18" charset="0"/>
              </a:rPr>
              <a:t>Visiting redcross.org/</a:t>
            </a:r>
            <a:r>
              <a:rPr lang="en-US" dirty="0" err="1">
                <a:solidFill>
                  <a:schemeClr val="bg1"/>
                </a:solidFill>
                <a:latin typeface="Times New Roman" pitchFamily="18" charset="0"/>
                <a:cs typeface="Times New Roman" pitchFamily="18" charset="0"/>
              </a:rPr>
              <a:t>takeaclass</a:t>
            </a:r>
            <a:r>
              <a:rPr lang="en-US" dirty="0">
                <a:solidFill>
                  <a:schemeClr val="bg1"/>
                </a:solidFill>
                <a:latin typeface="Times New Roman" pitchFamily="18" charset="0"/>
                <a:cs typeface="Times New Roman" pitchFamily="18" charset="0"/>
              </a:rPr>
              <a:t> and searching our Learn-to-Swim Provider directory.</a:t>
            </a:r>
          </a:p>
          <a:p>
            <a:pPr marL="285750" indent="-285750">
              <a:buFont typeface="Arial" panose="020B0604020202020204" pitchFamily="34" charset="0"/>
              <a:buChar char="•"/>
            </a:pPr>
            <a:r>
              <a:rPr lang="en-US">
                <a:solidFill>
                  <a:schemeClr val="bg1"/>
                </a:solidFill>
                <a:latin typeface="Times New Roman" pitchFamily="18" charset="0"/>
                <a:cs typeface="Times New Roman" pitchFamily="18" charset="0"/>
              </a:rPr>
              <a:t>Calling your </a:t>
            </a:r>
            <a:r>
              <a:rPr lang="en-US" dirty="0">
                <a:solidFill>
                  <a:schemeClr val="bg1"/>
                </a:solidFill>
                <a:latin typeface="Times New Roman" pitchFamily="18" charset="0"/>
                <a:cs typeface="Times New Roman" pitchFamily="18" charset="0"/>
              </a:rPr>
              <a:t>local aquatic facility and asking for Red Cross programs.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7677"/>
          </a:xfrm>
        </p:spPr>
        <p:txBody>
          <a:bodyPr/>
          <a:lstStyle/>
          <a:p>
            <a:r>
              <a:rPr lang="en-US" b="1" dirty="0"/>
              <a:t>Learn CPR.</a:t>
            </a:r>
          </a:p>
        </p:txBody>
      </p:sp>
      <p:sp>
        <p:nvSpPr>
          <p:cNvPr id="4" name="Slide Number Placeholder 3"/>
          <p:cNvSpPr>
            <a:spLocks noGrp="1"/>
          </p:cNvSpPr>
          <p:nvPr>
            <p:ph type="sldNum" sz="quarter" idx="13"/>
          </p:nvPr>
        </p:nvSpPr>
        <p:spPr/>
        <p:txBody>
          <a:bodyPr/>
          <a:lstStyle/>
          <a:p>
            <a:pPr>
              <a:defRPr/>
            </a:pPr>
            <a:fld id="{AB5B6DAF-06CC-4A6A-A326-475887AB58FD}" type="slidenum">
              <a:rPr lang="en-US" smtClean="0"/>
              <a:pPr>
                <a:defRPr/>
              </a:pPr>
              <a:t>11</a:t>
            </a:fld>
            <a:endParaRPr lang="en-US" dirty="0"/>
          </a:p>
        </p:txBody>
      </p:sp>
      <p:pic>
        <p:nvPicPr>
          <p:cNvPr id="3" name="Picture 2">
            <a:extLst>
              <a:ext uri="{FF2B5EF4-FFF2-40B4-BE49-F238E27FC236}">
                <a16:creationId xmlns:a16="http://schemas.microsoft.com/office/drawing/2014/main" id="{0DBC195C-5D38-46C5-861B-656D61206B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02424" y="1062487"/>
            <a:ext cx="5289176" cy="4451900"/>
          </a:xfrm>
          <a:prstGeom prst="rect">
            <a:avLst/>
          </a:prstGeom>
        </p:spPr>
      </p:pic>
      <p:sp>
        <p:nvSpPr>
          <p:cNvPr id="6" name="TextBox 5"/>
          <p:cNvSpPr txBox="1"/>
          <p:nvPr/>
        </p:nvSpPr>
        <p:spPr>
          <a:xfrm>
            <a:off x="564777" y="2469509"/>
            <a:ext cx="2859741" cy="923330"/>
          </a:xfrm>
          <a:prstGeom prst="rect">
            <a:avLst/>
          </a:prstGeom>
          <a:solidFill>
            <a:schemeClr val="accent1">
              <a:lumMod val="60000"/>
              <a:lumOff val="40000"/>
            </a:schemeClr>
          </a:solidFill>
          <a:ln w="57150">
            <a:solidFill>
              <a:schemeClr val="bg1">
                <a:lumMod val="50000"/>
              </a:schemeClr>
            </a:solidFill>
          </a:ln>
        </p:spPr>
        <p:txBody>
          <a:bodyPr wrap="square" rtlCol="0">
            <a:spAutoFit/>
          </a:bodyPr>
          <a:lstStyle/>
          <a:p>
            <a:pPr algn="ctr"/>
            <a:r>
              <a:rPr lang="en-US" dirty="0">
                <a:solidFill>
                  <a:schemeClr val="bg1"/>
                </a:solidFill>
              </a:rPr>
              <a:t>To find a class near you, visit:</a:t>
            </a:r>
          </a:p>
          <a:p>
            <a:pPr algn="ctr"/>
            <a:r>
              <a:rPr lang="en-US" dirty="0">
                <a:solidFill>
                  <a:schemeClr val="bg1"/>
                </a:solidFill>
              </a:rPr>
              <a:t>Redcross.org/</a:t>
            </a:r>
            <a:r>
              <a:rPr lang="en-US" dirty="0" err="1">
                <a:solidFill>
                  <a:schemeClr val="bg1"/>
                </a:solidFill>
              </a:rPr>
              <a:t>takeaclass</a:t>
            </a:r>
            <a:endParaRPr lang="en-US" dirty="0">
              <a:solidFill>
                <a:schemeClr val="bg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29B9-AF82-4FFA-9FF2-045A7067A50E}"/>
              </a:ext>
            </a:extLst>
          </p:cNvPr>
          <p:cNvSpPr>
            <a:spLocks noGrp="1"/>
          </p:cNvSpPr>
          <p:nvPr>
            <p:ph type="title"/>
          </p:nvPr>
        </p:nvSpPr>
        <p:spPr>
          <a:xfrm>
            <a:off x="457200" y="11967"/>
            <a:ext cx="8229600" cy="1143000"/>
          </a:xfrm>
        </p:spPr>
        <p:txBody>
          <a:bodyPr/>
          <a:lstStyle/>
          <a:p>
            <a:r>
              <a:rPr lang="en-US" b="1" dirty="0"/>
              <a:t>Wear Life Jackets.</a:t>
            </a:r>
          </a:p>
        </p:txBody>
      </p:sp>
      <p:pic>
        <p:nvPicPr>
          <p:cNvPr id="10" name="Content Placeholder 9">
            <a:extLst>
              <a:ext uri="{FF2B5EF4-FFF2-40B4-BE49-F238E27FC236}">
                <a16:creationId xmlns:a16="http://schemas.microsoft.com/office/drawing/2014/main" id="{A6951B21-5827-41D3-9424-7AE23B5A9195}"/>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rot="5400000">
            <a:off x="-71528" y="1519751"/>
            <a:ext cx="4542105" cy="3742555"/>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93C96922-D527-47F0-9E25-7C303B8F928F}"/>
              </a:ext>
            </a:extLst>
          </p:cNvPr>
          <p:cNvSpPr>
            <a:spLocks noGrp="1"/>
          </p:cNvSpPr>
          <p:nvPr>
            <p:ph sz="half" idx="2"/>
          </p:nvPr>
        </p:nvSpPr>
        <p:spPr>
          <a:xfrm>
            <a:off x="4117120" y="1360090"/>
            <a:ext cx="4698633" cy="4061879"/>
          </a:xfrm>
        </p:spPr>
        <p:txBody>
          <a:bodyPr>
            <a:normAutofit fontScale="92500"/>
          </a:bodyPr>
          <a:lstStyle/>
          <a:p>
            <a:pPr marL="342900" indent="-342900">
              <a:spcBef>
                <a:spcPts val="600"/>
              </a:spcBef>
              <a:buFont typeface="Arial" panose="020B0604020202020204" pitchFamily="34" charset="0"/>
              <a:buChar char="•"/>
            </a:pPr>
            <a:r>
              <a:rPr lang="en-US" sz="2100" dirty="0">
                <a:solidFill>
                  <a:schemeClr val="bg2">
                    <a:lumMod val="50000"/>
                  </a:schemeClr>
                </a:solidFill>
                <a:latin typeface="Times New Roman" panose="02020603050405020304" pitchFamily="18" charset="0"/>
                <a:cs typeface="Times New Roman" panose="02020603050405020304" pitchFamily="18" charset="0"/>
              </a:rPr>
              <a:t>Wear a U.S. Coast Guard-approved life jacket when boating or participating in other recreational activities on the water. </a:t>
            </a:r>
          </a:p>
          <a:p>
            <a:pPr marL="342900" indent="-342900">
              <a:spcBef>
                <a:spcPts val="600"/>
              </a:spcBef>
              <a:buFont typeface="Arial" panose="020B0604020202020204" pitchFamily="34" charset="0"/>
              <a:buChar char="•"/>
            </a:pPr>
            <a:r>
              <a:rPr lang="en-US" sz="2100" dirty="0">
                <a:solidFill>
                  <a:schemeClr val="bg2">
                    <a:lumMod val="50000"/>
                  </a:schemeClr>
                </a:solidFill>
                <a:latin typeface="Times New Roman" panose="02020603050405020304" pitchFamily="18" charset="0"/>
                <a:cs typeface="Times New Roman" panose="02020603050405020304" pitchFamily="18" charset="0"/>
              </a:rPr>
              <a:t>Keep weak- and non-swimmers in them when they are around water. </a:t>
            </a:r>
          </a:p>
          <a:p>
            <a:pPr marL="342900" indent="-342900">
              <a:spcBef>
                <a:spcPts val="600"/>
              </a:spcBef>
              <a:buFont typeface="Arial" panose="020B0604020202020204" pitchFamily="34" charset="0"/>
              <a:buChar char="•"/>
            </a:pPr>
            <a:r>
              <a:rPr lang="en-US" sz="2100" dirty="0">
                <a:solidFill>
                  <a:schemeClr val="bg2">
                    <a:lumMod val="50000"/>
                  </a:schemeClr>
                </a:solidFill>
                <a:latin typeface="Times New Roman" panose="02020603050405020304" pitchFamily="18" charset="0"/>
                <a:cs typeface="Times New Roman" panose="02020603050405020304" pitchFamily="18" charset="0"/>
              </a:rPr>
              <a:t>Be sure to wear one that is:</a:t>
            </a:r>
          </a:p>
          <a:p>
            <a:pPr marL="800100" lvl="1" indent="-342900">
              <a:spcBef>
                <a:spcPts val="600"/>
              </a:spcBef>
              <a:buFont typeface="Arial" panose="020B0604020202020204" pitchFamily="34" charset="0"/>
              <a:buChar char="•"/>
            </a:pPr>
            <a:r>
              <a:rPr lang="en-US" sz="1700" dirty="0">
                <a:solidFill>
                  <a:schemeClr val="bg2">
                    <a:lumMod val="50000"/>
                  </a:schemeClr>
                </a:solidFill>
                <a:latin typeface="Times New Roman" panose="02020603050405020304" pitchFamily="18" charset="0"/>
                <a:cs typeface="Times New Roman" panose="02020603050405020304" pitchFamily="18" charset="0"/>
              </a:rPr>
              <a:t>U.S. Coast Guard approved</a:t>
            </a:r>
          </a:p>
          <a:p>
            <a:pPr marL="800100" lvl="1" indent="-342900">
              <a:spcBef>
                <a:spcPts val="600"/>
              </a:spcBef>
              <a:buFont typeface="Arial" panose="020B0604020202020204" pitchFamily="34" charset="0"/>
              <a:buChar char="•"/>
            </a:pPr>
            <a:r>
              <a:rPr lang="en-US" sz="1700" dirty="0">
                <a:solidFill>
                  <a:schemeClr val="bg2">
                    <a:lumMod val="50000"/>
                  </a:schemeClr>
                </a:solidFill>
                <a:latin typeface="Times New Roman" panose="02020603050405020304" pitchFamily="18" charset="0"/>
                <a:cs typeface="Times New Roman" panose="02020603050405020304" pitchFamily="18" charset="0"/>
              </a:rPr>
              <a:t>Appropriate for their weight and size</a:t>
            </a:r>
          </a:p>
          <a:p>
            <a:pPr marL="800100" lvl="1" indent="-342900">
              <a:spcBef>
                <a:spcPts val="600"/>
              </a:spcBef>
              <a:buFont typeface="Arial" panose="020B0604020202020204" pitchFamily="34" charset="0"/>
              <a:buChar char="•"/>
            </a:pPr>
            <a:r>
              <a:rPr lang="en-US" sz="1700" dirty="0">
                <a:solidFill>
                  <a:schemeClr val="bg2">
                    <a:lumMod val="50000"/>
                  </a:schemeClr>
                </a:solidFill>
                <a:latin typeface="Times New Roman" panose="02020603050405020304" pitchFamily="18" charset="0"/>
                <a:cs typeface="Times New Roman" panose="02020603050405020304" pitchFamily="18" charset="0"/>
              </a:rPr>
              <a:t>Intended for the activity and conditions</a:t>
            </a:r>
          </a:p>
          <a:p>
            <a:pPr marL="342900" indent="-342900">
              <a:spcBef>
                <a:spcPts val="600"/>
              </a:spcBef>
              <a:buFont typeface="Arial" panose="020B0604020202020204" pitchFamily="34" charset="0"/>
              <a:buChar char="•"/>
            </a:pPr>
            <a:r>
              <a:rPr lang="en-US" sz="2100" dirty="0">
                <a:solidFill>
                  <a:schemeClr val="bg2">
                    <a:lumMod val="50000"/>
                  </a:schemeClr>
                </a:solidFill>
                <a:latin typeface="Times New Roman" panose="02020603050405020304" pitchFamily="18" charset="0"/>
                <a:cs typeface="Times New Roman" panose="02020603050405020304" pitchFamily="18" charset="0"/>
              </a:rPr>
              <a:t>For younger children, choose a life jacket with both a collar for head support and a strap between the legs.  </a:t>
            </a:r>
          </a:p>
          <a:p>
            <a:endParaRPr lang="en-US" dirty="0"/>
          </a:p>
        </p:txBody>
      </p:sp>
      <p:sp>
        <p:nvSpPr>
          <p:cNvPr id="4" name="Slide Number Placeholder 3">
            <a:extLst>
              <a:ext uri="{FF2B5EF4-FFF2-40B4-BE49-F238E27FC236}">
                <a16:creationId xmlns:a16="http://schemas.microsoft.com/office/drawing/2014/main" id="{698AD1C5-ED5E-4990-B253-F93724D03A0A}"/>
              </a:ext>
            </a:extLst>
          </p:cNvPr>
          <p:cNvSpPr>
            <a:spLocks noGrp="1"/>
          </p:cNvSpPr>
          <p:nvPr>
            <p:ph type="sldNum" sz="quarter" idx="4294967295"/>
          </p:nvPr>
        </p:nvSpPr>
        <p:spPr>
          <a:xfrm>
            <a:off x="8356600" y="6223000"/>
            <a:ext cx="787400" cy="365125"/>
          </a:xfrm>
        </p:spPr>
        <p:txBody>
          <a:bodyPr/>
          <a:lstStyle/>
          <a:p>
            <a:pPr>
              <a:defRPr/>
            </a:pPr>
            <a:fld id="{AB5B6DAF-06CC-4A6A-A326-475887AB58FD}" type="slidenum">
              <a:rPr lang="en-US" smtClean="0"/>
              <a:pPr>
                <a:defRPr/>
              </a:pPr>
              <a:t>12</a:t>
            </a:fld>
            <a:endParaRPr lang="en-US" dirty="0"/>
          </a:p>
        </p:txBody>
      </p:sp>
      <p:sp>
        <p:nvSpPr>
          <p:cNvPr id="13" name="Oval 12">
            <a:extLst>
              <a:ext uri="{FF2B5EF4-FFF2-40B4-BE49-F238E27FC236}">
                <a16:creationId xmlns:a16="http://schemas.microsoft.com/office/drawing/2014/main" id="{5F2274D0-BAE8-4DAE-B7EF-761D321ECB7C}"/>
              </a:ext>
            </a:extLst>
          </p:cNvPr>
          <p:cNvSpPr/>
          <p:nvPr/>
        </p:nvSpPr>
        <p:spPr>
          <a:xfrm rot="284025">
            <a:off x="178827" y="2385477"/>
            <a:ext cx="3508584" cy="29788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ED1B2E"/>
                </a:solidFill>
              </a:ln>
              <a:noFill/>
            </a:endParaRPr>
          </a:p>
        </p:txBody>
      </p:sp>
      <p:sp>
        <p:nvSpPr>
          <p:cNvPr id="14" name="Oval 13">
            <a:extLst>
              <a:ext uri="{FF2B5EF4-FFF2-40B4-BE49-F238E27FC236}">
                <a16:creationId xmlns:a16="http://schemas.microsoft.com/office/drawing/2014/main" id="{D3E03021-8B33-4F21-94B9-5CB3A6B02D3F}"/>
              </a:ext>
            </a:extLst>
          </p:cNvPr>
          <p:cNvSpPr/>
          <p:nvPr/>
        </p:nvSpPr>
        <p:spPr>
          <a:xfrm rot="267762">
            <a:off x="1921859" y="2183021"/>
            <a:ext cx="1758461" cy="315891"/>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CC38D46-D4B6-45B9-994A-40A5B8156E08}"/>
              </a:ext>
            </a:extLst>
          </p:cNvPr>
          <p:cNvSpPr/>
          <p:nvPr/>
        </p:nvSpPr>
        <p:spPr>
          <a:xfrm rot="477377">
            <a:off x="342467" y="2050777"/>
            <a:ext cx="1587967" cy="315891"/>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4244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569D-47EE-4F37-802F-6F9C5BB36E4C}"/>
              </a:ext>
            </a:extLst>
          </p:cNvPr>
          <p:cNvSpPr>
            <a:spLocks noGrp="1"/>
          </p:cNvSpPr>
          <p:nvPr>
            <p:ph type="title"/>
          </p:nvPr>
        </p:nvSpPr>
        <p:spPr>
          <a:xfrm>
            <a:off x="457200" y="45119"/>
            <a:ext cx="8229600" cy="1143000"/>
          </a:xfrm>
        </p:spPr>
        <p:txBody>
          <a:bodyPr/>
          <a:lstStyle/>
          <a:p>
            <a:r>
              <a:rPr lang="en-US" b="1" dirty="0"/>
              <a:t>Beware of Toys and Swimming Aids</a:t>
            </a:r>
          </a:p>
        </p:txBody>
      </p:sp>
      <p:pic>
        <p:nvPicPr>
          <p:cNvPr id="7" name="Content Placeholder 6">
            <a:extLst>
              <a:ext uri="{FF2B5EF4-FFF2-40B4-BE49-F238E27FC236}">
                <a16:creationId xmlns:a16="http://schemas.microsoft.com/office/drawing/2014/main" id="{852C534B-D4C4-4975-B6F9-1B2E98B209B3}"/>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820615" y="1253079"/>
            <a:ext cx="3130408" cy="2822226"/>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3508B391-8A45-4658-8C49-3D95425CB273}"/>
              </a:ext>
            </a:extLst>
          </p:cNvPr>
          <p:cNvSpPr>
            <a:spLocks noGrp="1"/>
          </p:cNvSpPr>
          <p:nvPr>
            <p:ph sz="half" idx="2"/>
          </p:nvPr>
        </p:nvSpPr>
        <p:spPr>
          <a:xfrm>
            <a:off x="820615" y="4382987"/>
            <a:ext cx="7502769" cy="1384506"/>
          </a:xfrm>
        </p:spPr>
        <p:txBody>
          <a:bodyPr/>
          <a:lstStyle/>
          <a:p>
            <a:r>
              <a:rPr lang="en-US" sz="2400" dirty="0">
                <a:solidFill>
                  <a:schemeClr val="bg2">
                    <a:lumMod val="50000"/>
                  </a:schemeClr>
                </a:solidFill>
                <a:latin typeface="Times New Roman" panose="02020603050405020304" pitchFamily="18" charset="0"/>
                <a:cs typeface="Times New Roman" panose="02020603050405020304" pitchFamily="18" charset="0"/>
              </a:rPr>
              <a:t>Swimming aids and water toys, such as water wings, inflatable water rings and foam noodles </a:t>
            </a:r>
            <a:r>
              <a:rPr lang="en-US" sz="2400" b="1" dirty="0">
                <a:solidFill>
                  <a:schemeClr val="bg2">
                    <a:lumMod val="50000"/>
                  </a:schemeClr>
                </a:solidFill>
                <a:latin typeface="Times New Roman" panose="02020603050405020304" pitchFamily="18" charset="0"/>
                <a:cs typeface="Times New Roman" panose="02020603050405020304" pitchFamily="18" charset="0"/>
              </a:rPr>
              <a:t>do not prevent drowning</a:t>
            </a:r>
            <a:r>
              <a:rPr lang="en-US" sz="2400" dirty="0">
                <a:solidFill>
                  <a:schemeClr val="bg2">
                    <a:lumMod val="50000"/>
                  </a:schemeClr>
                </a:solidFill>
                <a:latin typeface="Times New Roman" panose="02020603050405020304" pitchFamily="18" charset="0"/>
                <a:cs typeface="Times New Roman" panose="02020603050405020304" pitchFamily="18" charset="0"/>
              </a:rPr>
              <a:t>.   </a:t>
            </a:r>
          </a:p>
          <a:p>
            <a:endParaRPr lang="en-US" dirty="0"/>
          </a:p>
        </p:txBody>
      </p:sp>
      <p:sp>
        <p:nvSpPr>
          <p:cNvPr id="5" name="Footer Placeholder 4">
            <a:extLst>
              <a:ext uri="{FF2B5EF4-FFF2-40B4-BE49-F238E27FC236}">
                <a16:creationId xmlns:a16="http://schemas.microsoft.com/office/drawing/2014/main" id="{380BB780-1F20-42B5-BEF1-D1418A476D65}"/>
              </a:ext>
            </a:extLst>
          </p:cNvPr>
          <p:cNvSpPr>
            <a:spLocks noGrp="1"/>
          </p:cNvSpPr>
          <p:nvPr>
            <p:ph type="ftr" sz="quarter" idx="10"/>
          </p:nvPr>
        </p:nvSpPr>
        <p:spPr/>
        <p:txBody>
          <a:bodyPr/>
          <a:lstStyle/>
          <a:p>
            <a:pPr>
              <a:defRPr/>
            </a:pPr>
            <a:endParaRPr lang="en-US" dirty="0"/>
          </a:p>
        </p:txBody>
      </p:sp>
      <p:pic>
        <p:nvPicPr>
          <p:cNvPr id="11" name="Picture 10">
            <a:extLst>
              <a:ext uri="{FF2B5EF4-FFF2-40B4-BE49-F238E27FC236}">
                <a16:creationId xmlns:a16="http://schemas.microsoft.com/office/drawing/2014/main" id="{8A231124-A140-4389-83D1-BC93E196B7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92979" y="1219663"/>
            <a:ext cx="2849055" cy="2855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94590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300FF9-521D-4BBE-8B1A-4C104B2038F0}"/>
              </a:ext>
            </a:extLst>
          </p:cNvPr>
          <p:cNvSpPr>
            <a:spLocks noGrp="1"/>
          </p:cNvSpPr>
          <p:nvPr>
            <p:ph type="title"/>
          </p:nvPr>
        </p:nvSpPr>
        <p:spPr>
          <a:xfrm>
            <a:off x="457200" y="77653"/>
            <a:ext cx="8229600" cy="1143000"/>
          </a:xfrm>
        </p:spPr>
        <p:txBody>
          <a:bodyPr/>
          <a:lstStyle/>
          <a:p>
            <a:r>
              <a:rPr lang="en-US" b="1" dirty="0"/>
              <a:t>Read the Label Carefully</a:t>
            </a:r>
          </a:p>
        </p:txBody>
      </p:sp>
      <p:sp>
        <p:nvSpPr>
          <p:cNvPr id="8" name="Text Placeholder 7">
            <a:extLst>
              <a:ext uri="{FF2B5EF4-FFF2-40B4-BE49-F238E27FC236}">
                <a16:creationId xmlns:a16="http://schemas.microsoft.com/office/drawing/2014/main" id="{7CB0F087-8BCF-41AA-9A6E-BBD0AED5BD2F}"/>
              </a:ext>
            </a:extLst>
          </p:cNvPr>
          <p:cNvSpPr>
            <a:spLocks noGrp="1"/>
          </p:cNvSpPr>
          <p:nvPr>
            <p:ph type="body" sz="quarter" idx="12"/>
          </p:nvPr>
        </p:nvSpPr>
        <p:spPr>
          <a:xfrm>
            <a:off x="432242" y="3554325"/>
            <a:ext cx="3018692" cy="2182567"/>
          </a:xfrm>
        </p:spPr>
        <p:txBody>
          <a:bodyPr/>
          <a:lstStyle/>
          <a:p>
            <a:pPr marL="0" indent="0">
              <a:buNone/>
            </a:pPr>
            <a:r>
              <a:rPr lang="en-US" sz="2400" dirty="0">
                <a:latin typeface="Times New Roman" panose="02020603050405020304" pitchFamily="18" charset="0"/>
                <a:cs typeface="Times New Roman" panose="02020603050405020304" pitchFamily="18" charset="0"/>
              </a:rPr>
              <a:t>This one is a swimming aid – NOT a U.S. Coast Guard-approved life jacket.</a:t>
            </a:r>
          </a:p>
          <a:p>
            <a:endParaRPr lang="en-US" dirty="0"/>
          </a:p>
        </p:txBody>
      </p:sp>
      <p:pic>
        <p:nvPicPr>
          <p:cNvPr id="6" name="Picture 5">
            <a:extLst>
              <a:ext uri="{FF2B5EF4-FFF2-40B4-BE49-F238E27FC236}">
                <a16:creationId xmlns:a16="http://schemas.microsoft.com/office/drawing/2014/main" id="{1C6B9694-2E38-4297-9033-DD7A49A88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1544" y="1239306"/>
            <a:ext cx="5504984" cy="412873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1B7FDB1-104B-451B-AA47-4749684B4F1F}"/>
              </a:ext>
            </a:extLst>
          </p:cNvPr>
          <p:cNvSpPr txBox="1"/>
          <p:nvPr/>
        </p:nvSpPr>
        <p:spPr>
          <a:xfrm>
            <a:off x="3211867" y="5518666"/>
            <a:ext cx="5720861" cy="369332"/>
          </a:xfrm>
          <a:prstGeom prst="rect">
            <a:avLst/>
          </a:prstGeom>
          <a:noFill/>
        </p:spPr>
        <p:txBody>
          <a:bodyPr wrap="square" rtlCol="0">
            <a:spAutoFit/>
          </a:bodyPr>
          <a:lstStyle/>
          <a:p>
            <a:r>
              <a:rPr lang="en-US" dirty="0"/>
              <a:t>“WARNING: THIS IS NOT A LIFESAVING DEVICE.”</a:t>
            </a:r>
          </a:p>
        </p:txBody>
      </p:sp>
      <p:sp>
        <p:nvSpPr>
          <p:cNvPr id="10" name="Oval 9">
            <a:extLst>
              <a:ext uri="{FF2B5EF4-FFF2-40B4-BE49-F238E27FC236}">
                <a16:creationId xmlns:a16="http://schemas.microsoft.com/office/drawing/2014/main" id="{FDAA8E7C-B15C-4BDD-BD33-D37EDBCD4B18}"/>
              </a:ext>
            </a:extLst>
          </p:cNvPr>
          <p:cNvSpPr/>
          <p:nvPr/>
        </p:nvSpPr>
        <p:spPr>
          <a:xfrm>
            <a:off x="3962401" y="2238209"/>
            <a:ext cx="3411415" cy="808893"/>
          </a:xfrm>
          <a:prstGeom prst="ellipse">
            <a:avLst/>
          </a:prstGeom>
          <a:no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Content Placeholder 6">
            <a:extLst>
              <a:ext uri="{FF2B5EF4-FFF2-40B4-BE49-F238E27FC236}">
                <a16:creationId xmlns:a16="http://schemas.microsoft.com/office/drawing/2014/main" id="{4257F47C-9478-44DE-8AD4-AC7D58052D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8423" y="1238822"/>
            <a:ext cx="2363521" cy="2130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42290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300FF9-521D-4BBE-8B1A-4C104B2038F0}"/>
              </a:ext>
            </a:extLst>
          </p:cNvPr>
          <p:cNvSpPr>
            <a:spLocks noGrp="1"/>
          </p:cNvSpPr>
          <p:nvPr>
            <p:ph type="title"/>
          </p:nvPr>
        </p:nvSpPr>
        <p:spPr>
          <a:xfrm>
            <a:off x="457200" y="77653"/>
            <a:ext cx="8229600" cy="1143000"/>
          </a:xfrm>
        </p:spPr>
        <p:txBody>
          <a:bodyPr/>
          <a:lstStyle/>
          <a:p>
            <a:r>
              <a:rPr lang="en-US" b="1" dirty="0"/>
              <a:t>Read the Label Carefully</a:t>
            </a:r>
          </a:p>
        </p:txBody>
      </p:sp>
      <p:sp>
        <p:nvSpPr>
          <p:cNvPr id="8" name="Text Placeholder 7">
            <a:extLst>
              <a:ext uri="{FF2B5EF4-FFF2-40B4-BE49-F238E27FC236}">
                <a16:creationId xmlns:a16="http://schemas.microsoft.com/office/drawing/2014/main" id="{7CB0F087-8BCF-41AA-9A6E-BBD0AED5BD2F}"/>
              </a:ext>
            </a:extLst>
          </p:cNvPr>
          <p:cNvSpPr>
            <a:spLocks noGrp="1"/>
          </p:cNvSpPr>
          <p:nvPr>
            <p:ph type="body" sz="quarter" idx="12"/>
          </p:nvPr>
        </p:nvSpPr>
        <p:spPr>
          <a:xfrm>
            <a:off x="332852" y="3859125"/>
            <a:ext cx="3018692" cy="2182567"/>
          </a:xfrm>
        </p:spPr>
        <p:txBody>
          <a:bodyPr/>
          <a:lstStyle/>
          <a:p>
            <a:pPr marL="0" indent="0">
              <a:buNone/>
            </a:pPr>
            <a:r>
              <a:rPr lang="en-US" sz="2400" dirty="0">
                <a:latin typeface="Times New Roman" panose="02020603050405020304" pitchFamily="18" charset="0"/>
                <a:cs typeface="Times New Roman" panose="02020603050405020304" pitchFamily="18" charset="0"/>
              </a:rPr>
              <a:t>This one is a U.S. Coast Guard-approved life jacket.</a:t>
            </a:r>
          </a:p>
          <a:p>
            <a:endParaRPr lang="en-US" dirty="0"/>
          </a:p>
        </p:txBody>
      </p:sp>
      <p:pic>
        <p:nvPicPr>
          <p:cNvPr id="6" name="Picture 5">
            <a:extLst>
              <a:ext uri="{FF2B5EF4-FFF2-40B4-BE49-F238E27FC236}">
                <a16:creationId xmlns:a16="http://schemas.microsoft.com/office/drawing/2014/main" id="{1C6B9694-2E38-4297-9033-DD7A49A88A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1544" y="1311723"/>
            <a:ext cx="5176782" cy="383470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1B7FDB1-104B-451B-AA47-4749684B4F1F}"/>
              </a:ext>
            </a:extLst>
          </p:cNvPr>
          <p:cNvSpPr txBox="1"/>
          <p:nvPr/>
        </p:nvSpPr>
        <p:spPr>
          <a:xfrm>
            <a:off x="3211867" y="5518666"/>
            <a:ext cx="5720861" cy="369332"/>
          </a:xfrm>
          <a:prstGeom prst="rect">
            <a:avLst/>
          </a:prstGeom>
          <a:noFill/>
        </p:spPr>
        <p:txBody>
          <a:bodyPr wrap="square" rtlCol="0">
            <a:spAutoFit/>
          </a:bodyPr>
          <a:lstStyle/>
          <a:p>
            <a:r>
              <a:rPr lang="en-US" dirty="0"/>
              <a:t>“U.S. COAST GUARD APPROVED NUMBER 159...”</a:t>
            </a:r>
          </a:p>
        </p:txBody>
      </p:sp>
      <p:sp>
        <p:nvSpPr>
          <p:cNvPr id="10" name="Oval 9">
            <a:extLst>
              <a:ext uri="{FF2B5EF4-FFF2-40B4-BE49-F238E27FC236}">
                <a16:creationId xmlns:a16="http://schemas.microsoft.com/office/drawing/2014/main" id="{FDAA8E7C-B15C-4BDD-BD33-D37EDBCD4B18}"/>
              </a:ext>
            </a:extLst>
          </p:cNvPr>
          <p:cNvSpPr/>
          <p:nvPr/>
        </p:nvSpPr>
        <p:spPr>
          <a:xfrm>
            <a:off x="4191300" y="1592888"/>
            <a:ext cx="3411415" cy="808893"/>
          </a:xfrm>
          <a:prstGeom prst="ellipse">
            <a:avLst/>
          </a:prstGeom>
          <a:no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5227C66-EDE0-478C-8CCD-FE31CCAED2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2051" y="1332936"/>
            <a:ext cx="2216265" cy="2221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52134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Steps to Help Keep Your Home Pool and Spa Safe </a:t>
            </a:r>
          </a:p>
        </p:txBody>
      </p:sp>
      <p:sp>
        <p:nvSpPr>
          <p:cNvPr id="4" name="Slide Number Placeholder 3"/>
          <p:cNvSpPr>
            <a:spLocks noGrp="1"/>
          </p:cNvSpPr>
          <p:nvPr>
            <p:ph type="sldNum" sz="quarter" idx="13"/>
          </p:nvPr>
        </p:nvSpPr>
        <p:spPr/>
        <p:txBody>
          <a:bodyPr/>
          <a:lstStyle/>
          <a:p>
            <a:pPr>
              <a:defRPr/>
            </a:pPr>
            <a:fld id="{AB5B6DAF-06CC-4A6A-A326-475887AB58FD}" type="slidenum">
              <a:rPr lang="en-US" smtClean="0"/>
              <a:pPr>
                <a:defRPr/>
              </a:pPr>
              <a:t>16</a:t>
            </a:fld>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462" y="1846906"/>
            <a:ext cx="5119209" cy="1967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2066" y="1417637"/>
            <a:ext cx="2523282" cy="3778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10228" y="4213185"/>
            <a:ext cx="3183038" cy="276999"/>
          </a:xfrm>
          <a:prstGeom prst="rect">
            <a:avLst/>
          </a:prstGeom>
          <a:noFill/>
        </p:spPr>
        <p:txBody>
          <a:bodyPr wrap="square" rtlCol="0">
            <a:spAutoFit/>
          </a:bodyPr>
          <a:lstStyle/>
          <a:p>
            <a:r>
              <a:rPr lang="en-US" sz="1200" dirty="0"/>
              <a:t>www.homepoolessentials.org</a:t>
            </a:r>
          </a:p>
        </p:txBody>
      </p:sp>
      <p:sp>
        <p:nvSpPr>
          <p:cNvPr id="8" name="Rectangle 7"/>
          <p:cNvSpPr/>
          <p:nvPr/>
        </p:nvSpPr>
        <p:spPr>
          <a:xfrm>
            <a:off x="5596504" y="5447376"/>
            <a:ext cx="3090296" cy="461665"/>
          </a:xfrm>
          <a:prstGeom prst="rect">
            <a:avLst/>
          </a:prstGeom>
        </p:spPr>
        <p:txBody>
          <a:bodyPr wrap="square">
            <a:spAutoFit/>
          </a:bodyPr>
          <a:lstStyle/>
          <a:p>
            <a:r>
              <a:rPr lang="en-US" sz="1200" dirty="0"/>
              <a:t>https://www.poolsafely.gov/educational-materials-catalog/page/3/</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55"/>
            <a:ext cx="8229600" cy="1143000"/>
          </a:xfrm>
        </p:spPr>
        <p:txBody>
          <a:bodyPr/>
          <a:lstStyle/>
          <a:p>
            <a:r>
              <a:rPr lang="en-US" b="1" dirty="0"/>
              <a:t>Take the </a:t>
            </a:r>
            <a:r>
              <a:rPr lang="en-US" b="1" i="1" dirty="0"/>
              <a:t>Pool Safely </a:t>
            </a:r>
            <a:r>
              <a:rPr lang="en-US" b="1" dirty="0"/>
              <a:t>Pledge</a:t>
            </a:r>
          </a:p>
        </p:txBody>
      </p:sp>
      <p:sp>
        <p:nvSpPr>
          <p:cNvPr id="4" name="Slide Number Placeholder 3"/>
          <p:cNvSpPr>
            <a:spLocks noGrp="1"/>
          </p:cNvSpPr>
          <p:nvPr>
            <p:ph type="sldNum" sz="quarter" idx="13"/>
          </p:nvPr>
        </p:nvSpPr>
        <p:spPr/>
        <p:txBody>
          <a:bodyPr/>
          <a:lstStyle/>
          <a:p>
            <a:pPr>
              <a:defRPr/>
            </a:pPr>
            <a:fld id="{AB5B6DAF-06CC-4A6A-A326-475887AB58FD}" type="slidenum">
              <a:rPr lang="en-US" smtClean="0"/>
              <a:pPr>
                <a:defRPr/>
              </a:pPr>
              <a:t>17</a:t>
            </a:fld>
            <a:endParaRPr lang="en-US" dirty="0"/>
          </a:p>
        </p:txBody>
      </p:sp>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7300" y="1212484"/>
            <a:ext cx="2877744" cy="3763850"/>
          </a:xfrm>
          <a:prstGeom prst="rect">
            <a:avLst/>
          </a:prstGeom>
          <a:noFill/>
          <a:ln w="9525">
            <a:solidFill>
              <a:srgbClr val="FF0000"/>
            </a:solidFill>
            <a:miter lim="800000"/>
            <a:headEnd/>
            <a:tailEnd/>
          </a:ln>
        </p:spPr>
      </p:pic>
      <p:pic>
        <p:nvPicPr>
          <p:cNvPr id="6" name="Picture 5"/>
          <p:cNvPicPr/>
          <p:nvPr/>
        </p:nvPicPr>
        <p:blipFill>
          <a:blip r:embed="rId4" cstate="email">
            <a:extLst>
              <a:ext uri="{28A0092B-C50C-407E-A947-70E740481C1C}">
                <a14:useLocalDpi xmlns:a14="http://schemas.microsoft.com/office/drawing/2010/main"/>
              </a:ext>
            </a:extLst>
          </a:blip>
          <a:srcRect/>
          <a:stretch>
            <a:fillRect/>
          </a:stretch>
        </p:blipFill>
        <p:spPr bwMode="auto">
          <a:xfrm>
            <a:off x="989636" y="1207755"/>
            <a:ext cx="2878979" cy="3768579"/>
          </a:xfrm>
          <a:prstGeom prst="rect">
            <a:avLst/>
          </a:prstGeom>
          <a:noFill/>
          <a:ln w="9525">
            <a:solidFill>
              <a:srgbClr val="FF0000"/>
            </a:solidFill>
            <a:miter lim="800000"/>
            <a:headEnd/>
            <a:tailEnd/>
          </a:ln>
        </p:spPr>
      </p:pic>
      <p:sp>
        <p:nvSpPr>
          <p:cNvPr id="5122" name="Text Box 2"/>
          <p:cNvSpPr txBox="1">
            <a:spLocks noChangeArrowheads="1"/>
          </p:cNvSpPr>
          <p:nvPr/>
        </p:nvSpPr>
        <p:spPr bwMode="auto">
          <a:xfrm>
            <a:off x="1564893" y="5381831"/>
            <a:ext cx="6286500" cy="276999"/>
          </a:xfrm>
          <a:prstGeom prst="rect">
            <a:avLst/>
          </a:prstGeom>
          <a:solidFill>
            <a:srgbClr val="FFFFFF"/>
          </a:solidFill>
          <a:ln w="57150" cmpd="thinThick">
            <a:solidFill>
              <a:srgbClr val="0070C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a:ln>
                  <a:noFill/>
                </a:ln>
                <a:solidFill>
                  <a:srgbClr val="0D0D0D"/>
                </a:solidFill>
                <a:effectLst/>
                <a:latin typeface="Times New Roman" panose="02020603050405020304" pitchFamily="18" charset="0"/>
                <a:cs typeface="Times New Roman" panose="02020603050405020304" pitchFamily="18" charset="0"/>
              </a:rPr>
              <a:t>Take the Pledge online at </a:t>
            </a:r>
            <a:r>
              <a:rPr kumimoji="0" 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5"/>
              </a:rPr>
              <a:t>poolsafely.gov/pledge</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EBFF1-31B2-4B51-9C00-745CDDAE8D23}"/>
              </a:ext>
            </a:extLst>
          </p:cNvPr>
          <p:cNvSpPr>
            <a:spLocks noGrp="1"/>
          </p:cNvSpPr>
          <p:nvPr>
            <p:ph type="title"/>
          </p:nvPr>
        </p:nvSpPr>
        <p:spPr/>
        <p:txBody>
          <a:bodyPr/>
          <a:lstStyle/>
          <a:p>
            <a:r>
              <a:rPr lang="en-US" b="1" dirty="0"/>
              <a:t>Additional Open Water Safety Tips</a:t>
            </a:r>
          </a:p>
        </p:txBody>
      </p:sp>
      <p:sp>
        <p:nvSpPr>
          <p:cNvPr id="7" name="Text Placeholder 6">
            <a:extLst>
              <a:ext uri="{FF2B5EF4-FFF2-40B4-BE49-F238E27FC236}">
                <a16:creationId xmlns:a16="http://schemas.microsoft.com/office/drawing/2014/main" id="{E0C0D3B9-CF97-48FB-8EBF-D4996A56A97C}"/>
              </a:ext>
            </a:extLst>
          </p:cNvPr>
          <p:cNvSpPr>
            <a:spLocks noGrp="1"/>
          </p:cNvSpPr>
          <p:nvPr>
            <p:ph type="body" sz="quarter" idx="12"/>
          </p:nvPr>
        </p:nvSpPr>
        <p:spPr/>
        <p:txBody>
          <a:bodyPr/>
          <a:lstStyle/>
          <a:p>
            <a:r>
              <a:rPr lang="en-US" dirty="0">
                <a:latin typeface="Times New Roman" panose="02020603050405020304" pitchFamily="18" charset="0"/>
                <a:cs typeface="Times New Roman" panose="02020603050405020304" pitchFamily="18" charset="0"/>
              </a:rPr>
              <a:t>Teach kids that swimming in open water is different than in a pool.</a:t>
            </a:r>
          </a:p>
          <a:p>
            <a:r>
              <a:rPr lang="en-US" dirty="0">
                <a:latin typeface="Times New Roman" panose="02020603050405020304" pitchFamily="18" charset="0"/>
                <a:cs typeface="Times New Roman" panose="02020603050405020304" pitchFamily="18" charset="0"/>
              </a:rPr>
              <a:t>Use designated swimming areas and recreational areas that are protected by lifeguards, whenever possible. </a:t>
            </a:r>
          </a:p>
        </p:txBody>
      </p:sp>
      <p:sp>
        <p:nvSpPr>
          <p:cNvPr id="4" name="Slide Number Placeholder 3">
            <a:extLst>
              <a:ext uri="{FF2B5EF4-FFF2-40B4-BE49-F238E27FC236}">
                <a16:creationId xmlns:a16="http://schemas.microsoft.com/office/drawing/2014/main" id="{B5BB1899-388C-4029-8D0C-2644DC1A315E}"/>
              </a:ext>
            </a:extLst>
          </p:cNvPr>
          <p:cNvSpPr>
            <a:spLocks noGrp="1"/>
          </p:cNvSpPr>
          <p:nvPr>
            <p:ph type="sldNum" sz="quarter" idx="13"/>
          </p:nvPr>
        </p:nvSpPr>
        <p:spPr/>
        <p:txBody>
          <a:bodyPr/>
          <a:lstStyle/>
          <a:p>
            <a:pPr>
              <a:defRPr/>
            </a:pPr>
            <a:fld id="{AB5B6DAF-06CC-4A6A-A326-475887AB58FD}" type="slidenum">
              <a:rPr lang="en-US" smtClean="0"/>
              <a:pPr>
                <a:defRPr/>
              </a:pPr>
              <a:t>18</a:t>
            </a:fld>
            <a:endParaRPr lang="en-US" dirty="0"/>
          </a:p>
        </p:txBody>
      </p:sp>
    </p:spTree>
    <p:extLst>
      <p:ext uri="{BB962C8B-B14F-4D97-AF65-F5344CB8AC3E}">
        <p14:creationId xmlns:p14="http://schemas.microsoft.com/office/powerpoint/2010/main" val="31442704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dirty="0"/>
              <a:t>Risk of Drowning</a:t>
            </a:r>
          </a:p>
        </p:txBody>
      </p:sp>
      <p:sp>
        <p:nvSpPr>
          <p:cNvPr id="7" name="Content Placeholder 6"/>
          <p:cNvSpPr>
            <a:spLocks noGrp="1"/>
          </p:cNvSpPr>
          <p:nvPr>
            <p:ph sz="half" idx="1"/>
          </p:nvPr>
        </p:nvSpPr>
        <p:spPr>
          <a:xfrm>
            <a:off x="290945" y="1143001"/>
            <a:ext cx="8395855" cy="4261851"/>
          </a:xfrm>
        </p:spPr>
        <p:txBody>
          <a:bodyPr/>
          <a:lstStyle/>
          <a:p>
            <a:r>
              <a:rPr lang="en-US" sz="2000" b="1" dirty="0">
                <a:solidFill>
                  <a:srgbClr val="6D6E70"/>
                </a:solidFill>
                <a:latin typeface="+mj-lt"/>
              </a:rPr>
              <a:t>Drowning is a leading cause of death for children in the United States.</a:t>
            </a:r>
            <a:endParaRPr lang="en-US" sz="2000" baseline="30000" dirty="0">
              <a:solidFill>
                <a:srgbClr val="6D6E70"/>
              </a:solidFill>
              <a:latin typeface="+mj-lt"/>
            </a:endParaRPr>
          </a:p>
          <a:p>
            <a:pPr marL="744538" lvl="1" indent="-344488">
              <a:spcBef>
                <a:spcPts val="1200"/>
              </a:spcBef>
              <a:spcAft>
                <a:spcPts val="0"/>
              </a:spcAft>
              <a:buFont typeface="Arial" pitchFamily="34" charset="0"/>
              <a:buChar char="•"/>
            </a:pPr>
            <a:r>
              <a:rPr lang="en-US" sz="1800" b="1" dirty="0">
                <a:solidFill>
                  <a:srgbClr val="6D6E70"/>
                </a:solidFill>
                <a:latin typeface="+mj-lt"/>
              </a:rPr>
              <a:t>Ten people each day </a:t>
            </a:r>
            <a:r>
              <a:rPr lang="en-US" sz="1800" dirty="0">
                <a:solidFill>
                  <a:srgbClr val="6D6E70"/>
                </a:solidFill>
                <a:latin typeface="+mj-lt"/>
              </a:rPr>
              <a:t>die from unintentional drowning.</a:t>
            </a:r>
          </a:p>
          <a:p>
            <a:pPr marL="744538" lvl="1" indent="-344488">
              <a:spcBef>
                <a:spcPts val="1200"/>
              </a:spcBef>
              <a:spcAft>
                <a:spcPts val="0"/>
              </a:spcAft>
              <a:buFont typeface="Arial" pitchFamily="34" charset="0"/>
              <a:buChar char="•"/>
            </a:pPr>
            <a:r>
              <a:rPr lang="en-US" sz="1800" dirty="0">
                <a:solidFill>
                  <a:srgbClr val="6D6E70"/>
                </a:solidFill>
                <a:latin typeface="+mj-lt"/>
              </a:rPr>
              <a:t>Drowning is responsible for </a:t>
            </a:r>
            <a:r>
              <a:rPr lang="en-US" sz="1800" b="1" dirty="0">
                <a:solidFill>
                  <a:srgbClr val="6D6E70"/>
                </a:solidFill>
                <a:latin typeface="+mj-lt"/>
              </a:rPr>
              <a:t>more deaths among children </a:t>
            </a:r>
            <a:r>
              <a:rPr lang="en-US" sz="1800" dirty="0">
                <a:solidFill>
                  <a:srgbClr val="6D6E70"/>
                </a:solidFill>
                <a:latin typeface="+mj-lt"/>
              </a:rPr>
              <a:t>ages one to four than any other cause except birth defects.</a:t>
            </a:r>
          </a:p>
          <a:p>
            <a:pPr marL="744538" lvl="1" indent="-344488">
              <a:spcBef>
                <a:spcPts val="1200"/>
              </a:spcBef>
              <a:spcAft>
                <a:spcPts val="0"/>
              </a:spcAft>
              <a:buFont typeface="Arial" pitchFamily="34" charset="0"/>
              <a:buChar char="•"/>
            </a:pPr>
            <a:r>
              <a:rPr lang="en-US" sz="1800" dirty="0">
                <a:solidFill>
                  <a:srgbClr val="6D6E70"/>
                </a:solidFill>
                <a:latin typeface="+mj-lt"/>
              </a:rPr>
              <a:t>Among those 1-14, </a:t>
            </a:r>
            <a:r>
              <a:rPr lang="en-US" sz="1800" b="1" dirty="0">
                <a:solidFill>
                  <a:srgbClr val="6D6E70"/>
                </a:solidFill>
                <a:latin typeface="+mj-lt"/>
              </a:rPr>
              <a:t>drowning is the second-leading cause of unintentional injury-related death</a:t>
            </a:r>
            <a:r>
              <a:rPr lang="en-US" sz="1800" dirty="0">
                <a:solidFill>
                  <a:srgbClr val="6D6E70"/>
                </a:solidFill>
                <a:latin typeface="+mj-lt"/>
              </a:rPr>
              <a:t> behind motor vehicle crashes.</a:t>
            </a:r>
            <a:endParaRPr lang="en-US" sz="1800" baseline="30000" dirty="0">
              <a:solidFill>
                <a:srgbClr val="6D6E70"/>
              </a:solidFill>
              <a:latin typeface="+mj-lt"/>
            </a:endParaRPr>
          </a:p>
          <a:p>
            <a:pPr marL="744538" lvl="1" indent="-344488">
              <a:spcBef>
                <a:spcPts val="1200"/>
              </a:spcBef>
              <a:spcAft>
                <a:spcPts val="0"/>
              </a:spcAft>
              <a:buFont typeface="Arial" pitchFamily="34" charset="0"/>
              <a:buChar char="•"/>
            </a:pPr>
            <a:r>
              <a:rPr lang="en-US" sz="1800" dirty="0">
                <a:solidFill>
                  <a:srgbClr val="6D6E70"/>
                </a:solidFill>
                <a:latin typeface="+mj-lt"/>
              </a:rPr>
              <a:t>For every child who dies from drowning, </a:t>
            </a:r>
            <a:r>
              <a:rPr lang="en-US" sz="1800" b="1" dirty="0">
                <a:solidFill>
                  <a:srgbClr val="6D6E70"/>
                </a:solidFill>
                <a:latin typeface="+mj-lt"/>
              </a:rPr>
              <a:t>another five receive emergency care for nonfatal submersion injuries</a:t>
            </a:r>
            <a:r>
              <a:rPr lang="en-US" sz="1800" dirty="0">
                <a:solidFill>
                  <a:srgbClr val="6D6E70"/>
                </a:solidFill>
                <a:latin typeface="+mj-lt"/>
              </a:rPr>
              <a:t>.</a:t>
            </a:r>
            <a:endParaRPr lang="en-US" sz="1800" baseline="30000" dirty="0">
              <a:solidFill>
                <a:srgbClr val="6D6E70"/>
              </a:solidFill>
              <a:latin typeface="+mj-lt"/>
            </a:endParaRPr>
          </a:p>
          <a:p>
            <a:pPr marL="744538" lvl="1" indent="-344488">
              <a:spcBef>
                <a:spcPts val="1200"/>
              </a:spcBef>
              <a:spcAft>
                <a:spcPts val="0"/>
              </a:spcAft>
              <a:buFont typeface="Arial" pitchFamily="34" charset="0"/>
              <a:buChar char="•"/>
            </a:pPr>
            <a:r>
              <a:rPr lang="en-US" sz="1800" dirty="0">
                <a:solidFill>
                  <a:srgbClr val="6D6E70"/>
                </a:solidFill>
                <a:latin typeface="+mj-lt"/>
              </a:rPr>
              <a:t>Drowning is a silent killer—most young children who died by drowning in pools were last seen in the home, had been </a:t>
            </a:r>
            <a:r>
              <a:rPr lang="en-US" sz="1800" b="1" dirty="0">
                <a:solidFill>
                  <a:srgbClr val="6D6E70"/>
                </a:solidFill>
                <a:latin typeface="+mj-lt"/>
              </a:rPr>
              <a:t>out of sight less than five minutes</a:t>
            </a:r>
            <a:r>
              <a:rPr lang="en-US" sz="1800" dirty="0">
                <a:solidFill>
                  <a:srgbClr val="6D6E70"/>
                </a:solidFill>
                <a:latin typeface="+mj-lt"/>
              </a:rPr>
              <a:t>, and were </a:t>
            </a:r>
            <a:r>
              <a:rPr lang="en-US" sz="1800" b="1" dirty="0">
                <a:solidFill>
                  <a:srgbClr val="6D6E70"/>
                </a:solidFill>
                <a:latin typeface="+mj-lt"/>
              </a:rPr>
              <a:t>in the care of one or both parents at the time.</a:t>
            </a:r>
            <a:endParaRPr lang="en-US" sz="1800" baseline="30000" dirty="0">
              <a:solidFill>
                <a:srgbClr val="6D6E70"/>
              </a:solidFill>
              <a:latin typeface="+mj-lt"/>
            </a:endParaRPr>
          </a:p>
          <a:p>
            <a:endParaRPr lang="en-US" sz="2800" b="1" dirty="0">
              <a:solidFill>
                <a:srgbClr val="6D6E70"/>
              </a:solidFill>
            </a:endParaRPr>
          </a:p>
          <a:p>
            <a:endParaRPr lang="en-US" dirty="0"/>
          </a:p>
        </p:txBody>
      </p:sp>
      <p:sp>
        <p:nvSpPr>
          <p:cNvPr id="9" name="Rectangle 8"/>
          <p:cNvSpPr/>
          <p:nvPr/>
        </p:nvSpPr>
        <p:spPr>
          <a:xfrm>
            <a:off x="6337139" y="5620296"/>
            <a:ext cx="2806861" cy="215444"/>
          </a:xfrm>
          <a:prstGeom prst="rect">
            <a:avLst/>
          </a:prstGeom>
        </p:spPr>
        <p:txBody>
          <a:bodyPr wrap="square">
            <a:spAutoFit/>
          </a:bodyPr>
          <a:lstStyle/>
          <a:p>
            <a:r>
              <a:rPr lang="en-US" sz="800" dirty="0">
                <a:solidFill>
                  <a:srgbClr val="6D6E70"/>
                </a:solidFill>
              </a:rPr>
              <a:t>Source: Centers for Disease Control (CDC), 2012, 2016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1" y="0"/>
            <a:ext cx="8229600" cy="1143000"/>
          </a:xfrm>
        </p:spPr>
        <p:txBody>
          <a:bodyPr/>
          <a:lstStyle/>
          <a:p>
            <a:r>
              <a:rPr lang="en-US" b="1" dirty="0"/>
              <a:t>Teach Water Safety to Adults</a:t>
            </a:r>
          </a:p>
        </p:txBody>
      </p:sp>
      <p:sp>
        <p:nvSpPr>
          <p:cNvPr id="7" name="Text Placeholder 6"/>
          <p:cNvSpPr>
            <a:spLocks noGrp="1"/>
          </p:cNvSpPr>
          <p:nvPr>
            <p:ph sz="half" idx="1"/>
          </p:nvPr>
        </p:nvSpPr>
        <p:spPr>
          <a:xfrm>
            <a:off x="457201" y="1600204"/>
            <a:ext cx="2795285" cy="4061879"/>
          </a:xfrm>
        </p:spPr>
        <p:txBody>
          <a:bodyPr>
            <a:normAutofit/>
          </a:bodyPr>
          <a:lstStyle/>
          <a:p>
            <a:pPr lvl="0"/>
            <a:endParaRPr lang="en-US" sz="1800" b="1" dirty="0">
              <a:solidFill>
                <a:srgbClr val="6D6E70"/>
              </a:solidFill>
              <a:latin typeface="Times New Roman" pitchFamily="18" charset="0"/>
              <a:cs typeface="Times New Roman" pitchFamily="18" charset="0"/>
            </a:endParaRPr>
          </a:p>
          <a:p>
            <a:r>
              <a:rPr lang="en-US" sz="1800" dirty="0">
                <a:solidFill>
                  <a:srgbClr val="6D6E70"/>
                </a:solidFill>
                <a:latin typeface="Times New Roman" pitchFamily="18" charset="0"/>
                <a:cs typeface="Times New Roman" pitchFamily="18" charset="0"/>
              </a:rPr>
              <a:t>Teach adults to </a:t>
            </a:r>
            <a:r>
              <a:rPr lang="en-US" sz="1800" b="1" dirty="0">
                <a:solidFill>
                  <a:srgbClr val="6D6E70"/>
                </a:solidFill>
                <a:latin typeface="Times New Roman" pitchFamily="18" charset="0"/>
                <a:cs typeface="Times New Roman" pitchFamily="18" charset="0"/>
              </a:rPr>
              <a:t>help them make better decisions </a:t>
            </a:r>
            <a:r>
              <a:rPr lang="en-US" sz="1800" dirty="0">
                <a:solidFill>
                  <a:srgbClr val="6D6E70"/>
                </a:solidFill>
                <a:latin typeface="Times New Roman" pitchFamily="18" charset="0"/>
                <a:cs typeface="Times New Roman" pitchFamily="18" charset="0"/>
              </a:rPr>
              <a:t>for all in, on and around the water. Topics range from general water safety and sun safety to specific environments, such as home pools and rip currents. </a:t>
            </a:r>
            <a:endParaRPr lang="en-US" sz="1800" dirty="0">
              <a:solidFill>
                <a:srgbClr val="6D6E70"/>
              </a:solidFill>
            </a:endParaRPr>
          </a:p>
          <a:p>
            <a:endParaRPr lang="en-US" sz="1800" b="1"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356600" y="6223000"/>
            <a:ext cx="787400" cy="365125"/>
          </a:xfrm>
        </p:spPr>
        <p:txBody>
          <a:bodyPr/>
          <a:lstStyle/>
          <a:p>
            <a:pPr>
              <a:defRPr/>
            </a:pPr>
            <a:fld id="{61EC8CBD-3D28-449F-A49E-3C3E215AF4F7}" type="slidenum">
              <a:rPr lang="en-US" smtClean="0"/>
              <a:pPr>
                <a:defRPr/>
              </a:pPr>
              <a:t>19</a:t>
            </a:fld>
            <a:endParaRPr lang="en-US" dirty="0"/>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4075" y="964640"/>
            <a:ext cx="2415251" cy="3443468"/>
          </a:xfrm>
          <a:prstGeom prst="rect">
            <a:avLst/>
          </a:prstGeom>
          <a:noFill/>
          <a:ln w="9525">
            <a:solidFill>
              <a:srgbClr val="FF0000"/>
            </a:solidFill>
            <a:miter lim="800000"/>
            <a:headEnd/>
            <a:tailEnd/>
          </a:ln>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5747" y="1600204"/>
            <a:ext cx="2656057" cy="3385594"/>
          </a:xfrm>
          <a:prstGeom prst="rect">
            <a:avLst/>
          </a:prstGeom>
          <a:noFill/>
          <a:ln w="9525">
            <a:solidFill>
              <a:srgbClr val="ED1B2E"/>
            </a:solidFill>
            <a:miter lim="800000"/>
            <a:headEnd/>
            <a:tailEnd/>
          </a:ln>
        </p:spPr>
      </p:pic>
      <p:pic>
        <p:nvPicPr>
          <p:cNvPr id="8194" name="Picture 2"/>
          <p:cNvPicPr>
            <a:picLocks noGrp="1" noChangeAspect="1" noChangeArrowheads="1"/>
          </p:cNvPicPr>
          <p:nvPr>
            <p:ph sz="half" idx="2"/>
          </p:nvPr>
        </p:nvPicPr>
        <p:blipFill>
          <a:blip r:embed="rId5" cstate="email">
            <a:extLst>
              <a:ext uri="{28A0092B-C50C-407E-A947-70E740481C1C}">
                <a14:useLocalDpi xmlns:a14="http://schemas.microsoft.com/office/drawing/2010/main"/>
              </a:ext>
            </a:extLst>
          </a:blip>
          <a:srcRect/>
          <a:stretch>
            <a:fillRect/>
          </a:stretch>
        </p:blipFill>
        <p:spPr bwMode="auto">
          <a:xfrm>
            <a:off x="6183776" y="3194612"/>
            <a:ext cx="2847284" cy="2688219"/>
          </a:xfrm>
          <a:prstGeom prst="rect">
            <a:avLst/>
          </a:prstGeom>
          <a:noFill/>
          <a:ln w="9525">
            <a:solidFill>
              <a:srgbClr val="ED1B2E"/>
            </a:solidFill>
            <a:miter lim="800000"/>
            <a:headEnd/>
            <a:tailEnd/>
          </a:ln>
        </p:spPr>
      </p:pic>
      <p:sp>
        <p:nvSpPr>
          <p:cNvPr id="9" name="Rectangle 8"/>
          <p:cNvSpPr/>
          <p:nvPr/>
        </p:nvSpPr>
        <p:spPr>
          <a:xfrm>
            <a:off x="381109" y="5605832"/>
            <a:ext cx="4195379" cy="276999"/>
          </a:xfrm>
          <a:prstGeom prst="rect">
            <a:avLst/>
          </a:prstGeom>
        </p:spPr>
        <p:txBody>
          <a:bodyPr wrap="none">
            <a:spAutoFit/>
          </a:bodyPr>
          <a:lstStyle/>
          <a:p>
            <a:r>
              <a:rPr lang="en-US" sz="1200" b="1" dirty="0"/>
              <a:t>Access materials at redcross.org/</a:t>
            </a:r>
            <a:r>
              <a:rPr lang="en-US" sz="1200" b="1" dirty="0" err="1"/>
              <a:t>teachwater</a:t>
            </a:r>
            <a:r>
              <a:rPr lang="en-US" sz="1200" b="1" dirty="0"/>
              <a:t> safety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2" y="0"/>
            <a:ext cx="8229600" cy="1143000"/>
          </a:xfrm>
        </p:spPr>
        <p:txBody>
          <a:bodyPr/>
          <a:lstStyle/>
          <a:p>
            <a:r>
              <a:rPr lang="en-US" b="1" dirty="0"/>
              <a:t>Teach Water Safety to Kids</a:t>
            </a:r>
          </a:p>
        </p:txBody>
      </p:sp>
      <p:sp>
        <p:nvSpPr>
          <p:cNvPr id="8" name="Content Placeholder 7"/>
          <p:cNvSpPr>
            <a:spLocks noGrp="1"/>
          </p:cNvSpPr>
          <p:nvPr>
            <p:ph sz="half" idx="2"/>
          </p:nvPr>
        </p:nvSpPr>
        <p:spPr>
          <a:xfrm>
            <a:off x="5208608" y="1143000"/>
            <a:ext cx="3478194" cy="4519083"/>
          </a:xfrm>
        </p:spPr>
        <p:txBody>
          <a:bodyPr/>
          <a:lstStyle/>
          <a:p>
            <a:pPr lvl="0"/>
            <a:endParaRPr lang="en-US" sz="2000" b="1" dirty="0">
              <a:solidFill>
                <a:srgbClr val="6D6E70"/>
              </a:solidFill>
              <a:latin typeface="Times New Roman" pitchFamily="18" charset="0"/>
              <a:cs typeface="Times New Roman" pitchFamily="18" charset="0"/>
            </a:endParaRPr>
          </a:p>
          <a:p>
            <a:pPr lvl="0"/>
            <a:endParaRPr lang="en-US" sz="2000" b="1" dirty="0">
              <a:solidFill>
                <a:srgbClr val="6D6E70"/>
              </a:solidFill>
              <a:latin typeface="Times New Roman" pitchFamily="18" charset="0"/>
              <a:cs typeface="Times New Roman" pitchFamily="18" charset="0"/>
            </a:endParaRPr>
          </a:p>
          <a:p>
            <a:pPr lvl="0"/>
            <a:r>
              <a:rPr lang="en-US" sz="2000" b="1" dirty="0">
                <a:solidFill>
                  <a:srgbClr val="6D6E70"/>
                </a:solidFill>
                <a:latin typeface="Times New Roman" pitchFamily="18" charset="0"/>
                <a:cs typeface="Times New Roman" pitchFamily="18" charset="0"/>
              </a:rPr>
              <a:t>Teach Longfellow's WHALE  Tales </a:t>
            </a:r>
          </a:p>
          <a:p>
            <a:pPr lvl="0"/>
            <a:r>
              <a:rPr lang="en-US" sz="1800" dirty="0">
                <a:solidFill>
                  <a:srgbClr val="6D6E70"/>
                </a:solidFill>
                <a:latin typeface="Times New Roman" pitchFamily="18" charset="0"/>
                <a:cs typeface="Times New Roman" pitchFamily="18" charset="0"/>
              </a:rPr>
              <a:t>An acronym for Water Habits Are Learned Early, this dry-land, classroom-based course covers 11 important water safety messages, including "Swim as a Pair Near  Lifeguard Chair" and "Don't Just Pack It, Wear Your Jacket."</a:t>
            </a:r>
          </a:p>
          <a:p>
            <a:endParaRPr lang="en-US" dirty="0"/>
          </a:p>
          <a:p>
            <a:r>
              <a:rPr lang="en-US" sz="1200" b="1" dirty="0">
                <a:latin typeface="Times New Roman" pitchFamily="18" charset="0"/>
                <a:cs typeface="Times New Roman" pitchFamily="18" charset="0"/>
              </a:rPr>
              <a:t>Access materials at Redcross.org/</a:t>
            </a:r>
            <a:r>
              <a:rPr lang="en-US" sz="1200" b="1" dirty="0" err="1">
                <a:latin typeface="Times New Roman" pitchFamily="18" charset="0"/>
                <a:cs typeface="Times New Roman" pitchFamily="18" charset="0"/>
              </a:rPr>
              <a:t>teachwatersafety</a:t>
            </a:r>
            <a:endParaRPr lang="en-US" sz="1200" b="1" dirty="0">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8356600" y="6223000"/>
            <a:ext cx="787400" cy="365125"/>
          </a:xfrm>
        </p:spPr>
        <p:txBody>
          <a:bodyPr/>
          <a:lstStyle/>
          <a:p>
            <a:pPr>
              <a:defRPr/>
            </a:pPr>
            <a:fld id="{61EC8CBD-3D28-449F-A49E-3C3E215AF4F7}" type="slidenum">
              <a:rPr lang="en-US" smtClean="0"/>
              <a:pPr>
                <a:defRPr/>
              </a:pPr>
              <a:t>20</a:t>
            </a:fld>
            <a:endParaRPr lang="en-US" dirty="0"/>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162" y="1143000"/>
            <a:ext cx="2928395" cy="2215190"/>
          </a:xfrm>
          <a:prstGeom prst="rect">
            <a:avLst/>
          </a:prstGeom>
          <a:noFill/>
          <a:ln w="9525">
            <a:solidFill>
              <a:srgbClr val="ED1B2E"/>
            </a:solidFill>
            <a:miter lim="800000"/>
            <a:headEnd/>
            <a:tailEnd/>
          </a:ln>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57576" y="2866621"/>
            <a:ext cx="3003962" cy="2320900"/>
          </a:xfrm>
          <a:prstGeom prst="rect">
            <a:avLst/>
          </a:prstGeom>
          <a:noFill/>
          <a:ln w="9525">
            <a:solidFill>
              <a:srgbClr val="ED1B2E"/>
            </a:solid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20040" y="113782"/>
            <a:ext cx="8275320" cy="857250"/>
          </a:xfrm>
          <a:prstGeom prst="rect">
            <a:avLst/>
          </a:prstGeom>
          <a:noFill/>
          <a:ln>
            <a:noFill/>
          </a:ln>
        </p:spPr>
        <p:txBody>
          <a:bodyPr vert="horz" wrap="square" lIns="68569" tIns="34275" rIns="68569" bIns="34275" numCol="1" anchor="ctr" anchorCtr="0" compatLnSpc="1">
            <a:prstTxWarp prst="textNoShape">
              <a:avLst/>
            </a:prstTxWarp>
            <a:noAutofit/>
          </a:bodyPr>
          <a:lstStyle/>
          <a:p>
            <a:pPr indent="-42863">
              <a:buSzPct val="25000"/>
            </a:pPr>
            <a:r>
              <a:rPr lang="en-US" sz="3200" b="0" dirty="0"/>
              <a:t>Teach Water Safety to Kids</a:t>
            </a:r>
          </a:p>
        </p:txBody>
      </p:sp>
      <p:sp>
        <p:nvSpPr>
          <p:cNvPr id="298" name="Shape 298"/>
          <p:cNvSpPr txBox="1">
            <a:spLocks noGrp="1"/>
          </p:cNvSpPr>
          <p:nvPr>
            <p:ph type="body" idx="1"/>
          </p:nvPr>
        </p:nvSpPr>
        <p:spPr>
          <a:xfrm>
            <a:off x="510540" y="962617"/>
            <a:ext cx="8122920" cy="3415859"/>
          </a:xfrm>
          <a:prstGeom prst="rect">
            <a:avLst/>
          </a:prstGeom>
          <a:noFill/>
          <a:ln>
            <a:noFill/>
          </a:ln>
        </p:spPr>
        <p:txBody>
          <a:bodyPr vert="horz" wrap="square" lIns="68569" tIns="34275" rIns="68569" bIns="34275" numCol="1" anchor="t" anchorCtr="0" compatLnSpc="1">
            <a:prstTxWarp prst="textNoShape">
              <a:avLst/>
            </a:prstTxWarp>
            <a:noAutofit/>
          </a:bodyPr>
          <a:lstStyle/>
          <a:p>
            <a:pPr indent="-104775" algn="l">
              <a:lnSpc>
                <a:spcPct val="114000"/>
              </a:lnSpc>
              <a:spcBef>
                <a:spcPts val="600"/>
              </a:spcBef>
              <a:buClr>
                <a:srgbClr val="6D6E70"/>
              </a:buClr>
            </a:pPr>
            <a:r>
              <a:rPr lang="en-US" sz="2400" dirty="0">
                <a:solidFill>
                  <a:srgbClr val="6D6E70"/>
                </a:solidFill>
              </a:rPr>
              <a:t>Read stories about water safety:</a:t>
            </a:r>
          </a:p>
          <a:p>
            <a:pPr marL="180975" indent="-285750" algn="l">
              <a:lnSpc>
                <a:spcPct val="114000"/>
              </a:lnSpc>
              <a:spcBef>
                <a:spcPts val="600"/>
              </a:spcBef>
              <a:buClr>
                <a:srgbClr val="6D6E70"/>
              </a:buClr>
              <a:buFont typeface="Arial" panose="020B0604020202020204" pitchFamily="34" charset="0"/>
              <a:buChar char="•"/>
            </a:pPr>
            <a:r>
              <a:rPr lang="en-US" sz="1600" b="1" i="1" dirty="0">
                <a:solidFill>
                  <a:srgbClr val="6D6E70"/>
                </a:solidFill>
              </a:rPr>
              <a:t>Clifford Takes a Swim</a:t>
            </a:r>
            <a:r>
              <a:rPr lang="en-US" sz="1600" b="1" dirty="0">
                <a:solidFill>
                  <a:srgbClr val="6D6E70"/>
                </a:solidFill>
              </a:rPr>
              <a:t> </a:t>
            </a:r>
            <a:r>
              <a:rPr lang="en-US" sz="1600" dirty="0">
                <a:solidFill>
                  <a:srgbClr val="6D6E70"/>
                </a:solidFill>
              </a:rPr>
              <a:t>by Norman Bridwell</a:t>
            </a:r>
          </a:p>
          <a:p>
            <a:pPr marL="285750" indent="-285750" algn="l">
              <a:lnSpc>
                <a:spcPct val="114000"/>
              </a:lnSpc>
              <a:spcBef>
                <a:spcPts val="0"/>
              </a:spcBef>
              <a:buFont typeface="Arial" panose="020B0604020202020204" pitchFamily="34" charset="0"/>
              <a:buChar char="•"/>
            </a:pPr>
            <a:r>
              <a:rPr lang="en-US" sz="1600" b="1" i="1" dirty="0">
                <a:solidFill>
                  <a:srgbClr val="6D6E70"/>
                </a:solidFill>
              </a:rPr>
              <a:t>Josh the Baby Otter: A Tale Promoting Water Safety for Children</a:t>
            </a:r>
            <a:r>
              <a:rPr lang="en-US" sz="1600" b="1" dirty="0">
                <a:solidFill>
                  <a:srgbClr val="6D6E70"/>
                </a:solidFill>
              </a:rPr>
              <a:t> </a:t>
            </a:r>
            <a:r>
              <a:rPr lang="en-US" sz="1600" dirty="0">
                <a:solidFill>
                  <a:srgbClr val="6D6E70"/>
                </a:solidFill>
              </a:rPr>
              <a:t>by Blake Collingsworth</a:t>
            </a:r>
          </a:p>
          <a:p>
            <a:pPr marL="285750" indent="-285750" algn="l">
              <a:lnSpc>
                <a:spcPct val="114000"/>
              </a:lnSpc>
              <a:spcBef>
                <a:spcPts val="0"/>
              </a:spcBef>
              <a:buFont typeface="Arial" panose="020B0604020202020204" pitchFamily="34" charset="0"/>
              <a:buChar char="•"/>
            </a:pPr>
            <a:r>
              <a:rPr lang="en-US" sz="1600" b="1" i="1" dirty="0" err="1">
                <a:solidFill>
                  <a:srgbClr val="6D6E70"/>
                </a:solidFill>
              </a:rPr>
              <a:t>Stewie</a:t>
            </a:r>
            <a:r>
              <a:rPr lang="en-US" sz="1600" b="1" i="1" dirty="0">
                <a:solidFill>
                  <a:srgbClr val="6D6E70"/>
                </a:solidFill>
              </a:rPr>
              <a:t> the Duck Learns to Swim</a:t>
            </a:r>
            <a:r>
              <a:rPr lang="en-US" sz="1600" b="1" dirty="0">
                <a:solidFill>
                  <a:srgbClr val="6D6E70"/>
                </a:solidFill>
              </a:rPr>
              <a:t> </a:t>
            </a:r>
            <a:r>
              <a:rPr lang="en-US" sz="1600" dirty="0">
                <a:solidFill>
                  <a:srgbClr val="6D6E70"/>
                </a:solidFill>
              </a:rPr>
              <a:t>by Kim and Stew Leonard</a:t>
            </a:r>
          </a:p>
          <a:p>
            <a:pPr marL="285750" indent="-285750" algn="l">
              <a:lnSpc>
                <a:spcPct val="114000"/>
              </a:lnSpc>
              <a:spcBef>
                <a:spcPts val="0"/>
              </a:spcBef>
              <a:buFont typeface="Arial" panose="020B0604020202020204" pitchFamily="34" charset="0"/>
              <a:buChar char="•"/>
            </a:pPr>
            <a:r>
              <a:rPr lang="en-US" sz="1600" b="1" i="1" dirty="0">
                <a:solidFill>
                  <a:srgbClr val="6D6E70"/>
                </a:solidFill>
              </a:rPr>
              <a:t>Swimming Lessons with </a:t>
            </a:r>
            <a:r>
              <a:rPr lang="en-US" sz="1600" b="1" i="1" dirty="0" err="1">
                <a:solidFill>
                  <a:srgbClr val="6D6E70"/>
                </a:solidFill>
              </a:rPr>
              <a:t>Stewie</a:t>
            </a:r>
            <a:r>
              <a:rPr lang="en-US" sz="1600" b="1" i="1" dirty="0">
                <a:solidFill>
                  <a:srgbClr val="6D6E70"/>
                </a:solidFill>
              </a:rPr>
              <a:t> the Duck</a:t>
            </a:r>
            <a:r>
              <a:rPr lang="en-US" sz="1600" b="1" dirty="0">
                <a:solidFill>
                  <a:srgbClr val="6D6E70"/>
                </a:solidFill>
              </a:rPr>
              <a:t> </a:t>
            </a:r>
            <a:r>
              <a:rPr lang="en-US" sz="1600" dirty="0">
                <a:solidFill>
                  <a:srgbClr val="6D6E70"/>
                </a:solidFill>
              </a:rPr>
              <a:t>by Kim and Stew Leonard</a:t>
            </a:r>
          </a:p>
          <a:p>
            <a:pPr marL="285750" indent="-285750" algn="l">
              <a:lnSpc>
                <a:spcPct val="114000"/>
              </a:lnSpc>
              <a:spcBef>
                <a:spcPts val="0"/>
              </a:spcBef>
              <a:buFont typeface="Arial" panose="020B0604020202020204" pitchFamily="34" charset="0"/>
              <a:buChar char="•"/>
            </a:pPr>
            <a:r>
              <a:rPr lang="en-US" sz="1600" b="1" i="1" dirty="0">
                <a:solidFill>
                  <a:srgbClr val="6D6E70"/>
                </a:solidFill>
              </a:rPr>
              <a:t>Swim Safe Little Seals: A Child's Introduction to Water Safety</a:t>
            </a:r>
            <a:r>
              <a:rPr lang="en-US" sz="1600" dirty="0">
                <a:solidFill>
                  <a:srgbClr val="6D6E70"/>
                </a:solidFill>
              </a:rPr>
              <a:t> by Jill Macgregor</a:t>
            </a:r>
          </a:p>
          <a:p>
            <a:pPr marL="285750" indent="-285750" algn="l">
              <a:lnSpc>
                <a:spcPct val="114000"/>
              </a:lnSpc>
              <a:spcBef>
                <a:spcPts val="0"/>
              </a:spcBef>
              <a:buFont typeface="Arial" panose="020B0604020202020204" pitchFamily="34" charset="0"/>
              <a:buChar char="•"/>
            </a:pPr>
            <a:r>
              <a:rPr lang="en-US" sz="1600" b="1" i="1" dirty="0">
                <a:solidFill>
                  <a:srgbClr val="6D6E70"/>
                </a:solidFill>
              </a:rPr>
              <a:t>The Polar Bear Who Couldn't, Wouldn't Swim</a:t>
            </a:r>
            <a:r>
              <a:rPr lang="en-US" sz="1600" dirty="0">
                <a:solidFill>
                  <a:srgbClr val="6D6E70"/>
                </a:solidFill>
              </a:rPr>
              <a:t> by Karen and Brian Cohn</a:t>
            </a:r>
          </a:p>
          <a:p>
            <a:pPr indent="-104775" algn="l">
              <a:lnSpc>
                <a:spcPct val="114000"/>
              </a:lnSpc>
              <a:spcBef>
                <a:spcPts val="600"/>
              </a:spcBef>
              <a:buClr>
                <a:srgbClr val="6D6E70"/>
              </a:buClr>
            </a:pPr>
            <a:r>
              <a:rPr lang="en-US" sz="2400" dirty="0">
                <a:solidFill>
                  <a:srgbClr val="6D6E70"/>
                </a:solidFill>
              </a:rPr>
              <a:t>Download the Red Cross Swim mobile app</a:t>
            </a:r>
          </a:p>
          <a:p>
            <a:pPr marL="180975" indent="-285750" algn="l">
              <a:lnSpc>
                <a:spcPct val="114000"/>
              </a:lnSpc>
              <a:spcBef>
                <a:spcPts val="600"/>
              </a:spcBef>
              <a:buClr>
                <a:srgbClr val="6D6E70"/>
              </a:buClr>
              <a:buFont typeface="Arial" panose="020B0604020202020204" pitchFamily="34" charset="0"/>
              <a:buChar char="•"/>
            </a:pPr>
            <a:r>
              <a:rPr lang="en-US" sz="1600" dirty="0">
                <a:solidFill>
                  <a:srgbClr val="6D6E70"/>
                </a:solidFill>
              </a:rPr>
              <a:t>Longfellow’s WHALE Tales video segments &amp; quizzes included in the Kids section </a:t>
            </a:r>
          </a:p>
        </p:txBody>
      </p:sp>
      <p:pic>
        <p:nvPicPr>
          <p:cNvPr id="299" name="Shape 2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7247" y="4657405"/>
            <a:ext cx="1453234" cy="1129223"/>
          </a:xfrm>
          <a:prstGeom prst="rect">
            <a:avLst/>
          </a:prstGeom>
          <a:noFill/>
          <a:ln>
            <a:noFill/>
          </a:ln>
        </p:spPr>
      </p:pic>
      <p:pic>
        <p:nvPicPr>
          <p:cNvPr id="300" name="Shape 30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14909" y="4519631"/>
            <a:ext cx="1569933" cy="1212092"/>
          </a:xfrm>
          <a:prstGeom prst="rect">
            <a:avLst/>
          </a:prstGeom>
          <a:noFill/>
          <a:ln>
            <a:noFill/>
          </a:ln>
        </p:spPr>
      </p:pic>
      <p:pic>
        <p:nvPicPr>
          <p:cNvPr id="301" name="Shape 30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49267" y="4544422"/>
            <a:ext cx="1533601" cy="1355190"/>
          </a:xfrm>
          <a:prstGeom prst="rect">
            <a:avLst/>
          </a:prstGeom>
          <a:noFill/>
          <a:ln>
            <a:noFill/>
          </a:ln>
        </p:spPr>
      </p:pic>
      <p:pic>
        <p:nvPicPr>
          <p:cNvPr id="302" name="Shape 30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0645" y="4670344"/>
            <a:ext cx="1605522" cy="1057674"/>
          </a:xfrm>
          <a:prstGeom prst="rect">
            <a:avLst/>
          </a:prstGeom>
          <a:noFill/>
          <a:ln>
            <a:noFill/>
          </a:ln>
        </p:spPr>
      </p:pic>
      <p:sp>
        <p:nvSpPr>
          <p:cNvPr id="303" name="Shape 303" descr="https://outlook.office365.com/owa/service.svc/s/GetFileAttachment?id=AAMkADAyNjFiNDc3LTcxNDUtNDQ1OS05NjIwLWYyNTdlMTU3NzZmNQBGAAAAAADZhOceS3nSEZEgAIBf5hNNBwBVKwtJhTfSEZESAIBf5hNNAAAAB8uXAADOXAdlY2j0TJ2Yl5nSlcqUAAOsFmo1AAABEgAQAEoebaS0YhVDj8phpy0hR68%3D&amp;X-OWA-CANARY=qD8AfaIR90GUGuH6seZW5tCRnm0nJtUYAeZa2it-_Ug7ZZPKoaRMM27DiU87KpK-zE3SU1hHmFQ.&amp;isImagePreview=True"/>
          <p:cNvSpPr/>
          <p:nvPr/>
        </p:nvSpPr>
        <p:spPr>
          <a:xfrm>
            <a:off x="4457700" y="3314700"/>
            <a:ext cx="228600" cy="228600"/>
          </a:xfrm>
          <a:prstGeom prst="rect">
            <a:avLst/>
          </a:prstGeom>
          <a:noFill/>
          <a:ln>
            <a:noFill/>
          </a:ln>
        </p:spPr>
        <p:txBody>
          <a:bodyPr wrap="square" lIns="68569" tIns="34275" rIns="68569" bIns="34275" anchor="t" anchorCtr="0">
            <a:noAutofit/>
          </a:bodyPr>
          <a:lstStyle/>
          <a:p>
            <a:pPr indent="-66675">
              <a:spcBef>
                <a:spcPts val="0"/>
              </a:spcBef>
              <a:spcAft>
                <a:spcPts val="0"/>
              </a:spcAft>
              <a:buClr>
                <a:srgbClr val="000000"/>
              </a:buClr>
            </a:pPr>
            <a:endParaRPr sz="1050">
              <a:solidFill>
                <a:srgbClr val="000000"/>
              </a:solidFill>
              <a:latin typeface="Arial"/>
              <a:ea typeface="Arial"/>
              <a:cs typeface="Arial"/>
              <a:sym typeface="Arial"/>
            </a:endParaRPr>
          </a:p>
        </p:txBody>
      </p:sp>
      <p:sp>
        <p:nvSpPr>
          <p:cNvPr id="304" name="Shape 304" descr="https://outlook.office365.com/owa/service.svc/s/GetFileAttachment?id=AAMkADAyNjFiNDc3LTcxNDUtNDQ1OS05NjIwLWYyNTdlMTU3NzZmNQBGAAAAAADZhOceS3nSEZEgAIBf5hNNBwBVKwtJhTfSEZESAIBf5hNNAAAAB8uXAADOXAdlY2j0TJ2Yl5nSlcqUAAOsFmo1AAABEgAQAEoebaS0YhVDj8phpy0hR68%3D&amp;X-OWA-CANARY=qD8AfaIR90GUGuH6seZW5tCRnm0nJtUYAeZa2it-_Ug7ZZPKoaRMM27DiU87KpK-zE3SU1hHmFQ.&amp;isImagePreview=True"/>
          <p:cNvSpPr/>
          <p:nvPr/>
        </p:nvSpPr>
        <p:spPr>
          <a:xfrm>
            <a:off x="4572000" y="3429000"/>
            <a:ext cx="228600" cy="228600"/>
          </a:xfrm>
          <a:prstGeom prst="rect">
            <a:avLst/>
          </a:prstGeom>
          <a:noFill/>
          <a:ln>
            <a:noFill/>
          </a:ln>
        </p:spPr>
        <p:txBody>
          <a:bodyPr wrap="square" lIns="68569" tIns="34275" rIns="68569" bIns="34275" anchor="t" anchorCtr="0">
            <a:noAutofit/>
          </a:bodyPr>
          <a:lstStyle/>
          <a:p>
            <a:pPr indent="-66675">
              <a:spcBef>
                <a:spcPts val="0"/>
              </a:spcBef>
              <a:spcAft>
                <a:spcPts val="0"/>
              </a:spcAft>
              <a:buClr>
                <a:srgbClr val="000000"/>
              </a:buClr>
            </a:pPr>
            <a:endParaRPr sz="1050">
              <a:solidFill>
                <a:srgbClr val="000000"/>
              </a:solidFill>
              <a:latin typeface="Arial"/>
              <a:ea typeface="Arial"/>
              <a:cs typeface="Arial"/>
              <a:sym typeface="Arial"/>
            </a:endParaRPr>
          </a:p>
        </p:txBody>
      </p:sp>
      <p:pic>
        <p:nvPicPr>
          <p:cNvPr id="305" name="Shape 30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016882" y="4544422"/>
            <a:ext cx="947050" cy="1309518"/>
          </a:xfrm>
          <a:prstGeom prst="rect">
            <a:avLst/>
          </a:prstGeom>
          <a:noFill/>
          <a:ln w="28575">
            <a:solidFill>
              <a:srgbClr val="C00000"/>
            </a:solidFill>
          </a:ln>
        </p:spPr>
      </p:pic>
    </p:spTree>
    <p:extLst>
      <p:ext uri="{BB962C8B-B14F-4D97-AF65-F5344CB8AC3E}">
        <p14:creationId xmlns:p14="http://schemas.microsoft.com/office/powerpoint/2010/main" val="211084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48"/>
            <a:ext cx="8229600" cy="1143000"/>
          </a:xfrm>
        </p:spPr>
        <p:txBody>
          <a:bodyPr/>
          <a:lstStyle/>
          <a:p>
            <a:pPr lvl="0"/>
            <a:r>
              <a:rPr lang="en-US" b="1" dirty="0"/>
              <a:t>Drowning is Preventable!</a:t>
            </a:r>
          </a:p>
        </p:txBody>
      </p:sp>
      <p:sp>
        <p:nvSpPr>
          <p:cNvPr id="4" name="Slide Number Placeholder 3"/>
          <p:cNvSpPr>
            <a:spLocks noGrp="1"/>
          </p:cNvSpPr>
          <p:nvPr>
            <p:ph type="sldNum" sz="quarter" idx="13"/>
          </p:nvPr>
        </p:nvSpPr>
        <p:spPr/>
        <p:txBody>
          <a:bodyPr/>
          <a:lstStyle/>
          <a:p>
            <a:pPr>
              <a:defRPr/>
            </a:pPr>
            <a:fld id="{AB5B6DAF-06CC-4A6A-A326-475887AB58FD}" type="slidenum">
              <a:rPr lang="en-US" smtClean="0"/>
              <a:pPr>
                <a:defRPr/>
              </a:pPr>
              <a:t>22</a:t>
            </a:fld>
            <a:endParaRPr lang="en-US" dirty="0"/>
          </a:p>
        </p:txBody>
      </p:sp>
      <p:sp>
        <p:nvSpPr>
          <p:cNvPr id="7" name="Text Placeholder 6"/>
          <p:cNvSpPr>
            <a:spLocks noGrp="1"/>
          </p:cNvSpPr>
          <p:nvPr>
            <p:ph type="body" sz="quarter" idx="12"/>
          </p:nvPr>
        </p:nvSpPr>
        <p:spPr>
          <a:xfrm>
            <a:off x="237282" y="1157348"/>
            <a:ext cx="6418162" cy="892552"/>
          </a:xfrm>
          <a:prstGeom prst="rect">
            <a:avLst/>
          </a:prstGeom>
        </p:spPr>
        <p:txBody>
          <a:bodyPr wrap="square">
            <a:spAutoFit/>
          </a:bodyPr>
          <a:lstStyle/>
          <a:p>
            <a:r>
              <a:rPr lang="en-US" dirty="0">
                <a:solidFill>
                  <a:srgbClr val="6D6E70"/>
                </a:solidFill>
                <a:latin typeface="Times New Roman" pitchFamily="18" charset="0"/>
                <a:cs typeface="Times New Roman" pitchFamily="18" charset="0"/>
              </a:rPr>
              <a:t>Proven strategies to prevent drowning include:</a:t>
            </a:r>
          </a:p>
        </p:txBody>
      </p:sp>
      <p:sp>
        <p:nvSpPr>
          <p:cNvPr id="8" name="Rectangle 7"/>
          <p:cNvSpPr/>
          <p:nvPr/>
        </p:nvSpPr>
        <p:spPr>
          <a:xfrm>
            <a:off x="653969" y="2049900"/>
            <a:ext cx="5442063" cy="3323987"/>
          </a:xfrm>
          <a:prstGeom prst="rect">
            <a:avLst/>
          </a:prstGeom>
        </p:spPr>
        <p:txBody>
          <a:bodyPr wrap="square">
            <a:spAutoFit/>
          </a:bodyPr>
          <a:lstStyle/>
          <a:p>
            <a:pPr marL="233363" indent="-233363">
              <a:spcBef>
                <a:spcPts val="600"/>
              </a:spcBef>
              <a:spcAft>
                <a:spcPts val="600"/>
              </a:spcAft>
              <a:buClr>
                <a:srgbClr val="ED1B2E"/>
              </a:buClr>
              <a:buFont typeface="Arial"/>
              <a:buChar char="•"/>
              <a:defRPr/>
            </a:pPr>
            <a:r>
              <a:rPr lang="en-US" sz="2000" dirty="0">
                <a:solidFill>
                  <a:srgbClr val="6D6E70"/>
                </a:solidFill>
                <a:latin typeface="Times New Roman" pitchFamily="18" charset="0"/>
                <a:cs typeface="Times New Roman" pitchFamily="18" charset="0"/>
              </a:rPr>
              <a:t>Close and capable adult supervision for young children.</a:t>
            </a:r>
          </a:p>
          <a:p>
            <a:pPr marL="233363" indent="-233363">
              <a:spcBef>
                <a:spcPts val="600"/>
              </a:spcBef>
              <a:spcAft>
                <a:spcPts val="600"/>
              </a:spcAft>
              <a:buClr>
                <a:srgbClr val="ED1B2E"/>
              </a:buClr>
              <a:buFont typeface="Arial"/>
              <a:buChar char="•"/>
              <a:defRPr/>
            </a:pPr>
            <a:r>
              <a:rPr lang="en-US" sz="2000" dirty="0">
                <a:solidFill>
                  <a:srgbClr val="6D6E70"/>
                </a:solidFill>
                <a:latin typeface="Times New Roman" pitchFamily="18" charset="0"/>
                <a:cs typeface="Times New Roman" pitchFamily="18" charset="0"/>
              </a:rPr>
              <a:t>Reduced exposure to water hazards through use of barriers.</a:t>
            </a:r>
          </a:p>
          <a:p>
            <a:pPr marL="233363" indent="-233363">
              <a:spcBef>
                <a:spcPts val="600"/>
              </a:spcBef>
              <a:spcAft>
                <a:spcPts val="600"/>
              </a:spcAft>
              <a:buClr>
                <a:srgbClr val="ED1B2E"/>
              </a:buClr>
              <a:buFont typeface="Arial"/>
              <a:buChar char="•"/>
              <a:defRPr/>
            </a:pPr>
            <a:r>
              <a:rPr lang="en-US" sz="2000" dirty="0">
                <a:solidFill>
                  <a:srgbClr val="6D6E70"/>
                </a:solidFill>
                <a:latin typeface="Times New Roman" pitchFamily="18" charset="0"/>
                <a:cs typeface="Times New Roman" pitchFamily="18" charset="0"/>
              </a:rPr>
              <a:t>Supervision of recreational swimming areas.</a:t>
            </a:r>
          </a:p>
          <a:p>
            <a:pPr marL="233363" indent="-233363">
              <a:spcBef>
                <a:spcPts val="600"/>
              </a:spcBef>
              <a:spcAft>
                <a:spcPts val="600"/>
              </a:spcAft>
              <a:buClr>
                <a:srgbClr val="ED1B2E"/>
              </a:buClr>
              <a:buFont typeface="Arial"/>
              <a:buChar char="•"/>
              <a:defRPr/>
            </a:pPr>
            <a:r>
              <a:rPr lang="en-US" sz="2000" dirty="0">
                <a:solidFill>
                  <a:srgbClr val="6D6E70"/>
                </a:solidFill>
                <a:latin typeface="Times New Roman" pitchFamily="18" charset="0"/>
                <a:cs typeface="Times New Roman" pitchFamily="18" charset="0"/>
              </a:rPr>
              <a:t>Improved swimming and water safety skills.</a:t>
            </a:r>
          </a:p>
          <a:p>
            <a:pPr marL="233363" indent="-233363">
              <a:spcBef>
                <a:spcPts val="600"/>
              </a:spcBef>
              <a:spcAft>
                <a:spcPts val="600"/>
              </a:spcAft>
              <a:buClr>
                <a:srgbClr val="ED1B2E"/>
              </a:buClr>
              <a:buFont typeface="Arial"/>
              <a:buChar char="•"/>
              <a:defRPr/>
            </a:pPr>
            <a:r>
              <a:rPr lang="en-US" sz="2000" dirty="0">
                <a:solidFill>
                  <a:srgbClr val="6D6E70"/>
                </a:solidFill>
                <a:latin typeface="Times New Roman" pitchFamily="18" charset="0"/>
                <a:cs typeface="Times New Roman" pitchFamily="18" charset="0"/>
              </a:rPr>
              <a:t>Use of personal flotation devices.</a:t>
            </a:r>
          </a:p>
          <a:p>
            <a:pPr marL="233363" indent="-233363">
              <a:spcBef>
                <a:spcPts val="600"/>
              </a:spcBef>
              <a:spcAft>
                <a:spcPts val="600"/>
              </a:spcAft>
              <a:buClr>
                <a:srgbClr val="ED1B2E"/>
              </a:buClr>
              <a:buFont typeface="Arial"/>
              <a:buChar char="•"/>
              <a:defRPr/>
            </a:pPr>
            <a:r>
              <a:rPr lang="en-US" sz="2000" dirty="0">
                <a:solidFill>
                  <a:srgbClr val="6D6E70"/>
                </a:solidFill>
                <a:latin typeface="Times New Roman" pitchFamily="18" charset="0"/>
                <a:cs typeface="Times New Roman" pitchFamily="18" charset="0"/>
              </a:rPr>
              <a:t>Timely rescue and CPR when needed.</a:t>
            </a:r>
          </a:p>
        </p:txBody>
      </p:sp>
      <p:pic>
        <p:nvPicPr>
          <p:cNvPr id="9" name="Picture 8" descr="DSC01701.JPG"/>
          <p:cNvPicPr>
            <a:picLocks noChangeAspect="1"/>
          </p:cNvPicPr>
          <p:nvPr/>
        </p:nvPicPr>
        <p:blipFill>
          <a:blip r:embed="rId3" cstate="email">
            <a:extLst>
              <a:ext uri="{28A0092B-C50C-407E-A947-70E740481C1C}">
                <a14:useLocalDpi xmlns:a14="http://schemas.microsoft.com/office/drawing/2010/main"/>
              </a:ext>
            </a:extLst>
          </a:blip>
          <a:srcRect t="-657"/>
          <a:stretch>
            <a:fillRect/>
          </a:stretch>
        </p:blipFill>
        <p:spPr>
          <a:xfrm rot="396099">
            <a:off x="6334499" y="1128107"/>
            <a:ext cx="2323829" cy="4282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3E0872CA-FB05-457D-967A-18A0E3CB67D1}"/>
              </a:ext>
            </a:extLst>
          </p:cNvPr>
          <p:cNvSpPr txBox="1"/>
          <p:nvPr/>
        </p:nvSpPr>
        <p:spPr>
          <a:xfrm>
            <a:off x="4196862" y="5649766"/>
            <a:ext cx="4947138" cy="261610"/>
          </a:xfrm>
          <a:prstGeom prst="rect">
            <a:avLst/>
          </a:prstGeom>
          <a:noFill/>
        </p:spPr>
        <p:txBody>
          <a:bodyPr wrap="square" rtlCol="0">
            <a:spAutoFit/>
          </a:bodyPr>
          <a:lstStyle/>
          <a:p>
            <a:r>
              <a:rPr lang="en-US" sz="1100" dirty="0">
                <a:solidFill>
                  <a:schemeClr val="bg2">
                    <a:lumMod val="50000"/>
                  </a:schemeClr>
                </a:solidFill>
              </a:rPr>
              <a:t>Source: World Health Organization Global Report on Drowning, 2014</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4"/>
          <p:cNvSpPr>
            <a:spLocks noGrp="1"/>
          </p:cNvSpPr>
          <p:nvPr>
            <p:ph type="body" sz="quarter" idx="10"/>
          </p:nvPr>
        </p:nvSpPr>
        <p:spPr>
          <a:xfrm rot="21178635">
            <a:off x="1880224" y="1633221"/>
            <a:ext cx="5317042" cy="2143363"/>
          </a:xfrm>
        </p:spPr>
        <p:txBody>
          <a:bodyPr/>
          <a:lstStyle/>
          <a:p>
            <a:pPr eaLnBrk="1" hangingPunct="1"/>
            <a:r>
              <a:rPr lang="en-US" altLang="en-US" sz="3600" dirty="0">
                <a:solidFill>
                  <a:srgbClr val="C00000"/>
                </a:solidFill>
                <a:latin typeface="Lucida Handwriting" pitchFamily="66" charset="0"/>
                <a:ea typeface="ＭＳ Ｐゴシック" pitchFamily="34" charset="-128"/>
                <a:cs typeface="Arial" pitchFamily="34" charset="0"/>
              </a:rPr>
              <a:t>Thank you!</a:t>
            </a:r>
          </a:p>
        </p:txBody>
      </p:sp>
      <p:sp>
        <p:nvSpPr>
          <p:cNvPr id="15365" name="Slide Number Placeholder 1"/>
          <p:cNvSpPr>
            <a:spLocks noGrp="1"/>
          </p:cNvSpPr>
          <p:nvPr>
            <p:ph type="sldNum" sz="quarter" idx="4294967295"/>
          </p:nvPr>
        </p:nvSpPr>
        <p:spPr bwMode="auto">
          <a:xfrm>
            <a:off x="8529638" y="7586663"/>
            <a:ext cx="614362" cy="185737"/>
          </a:xfrm>
          <a:noFill/>
          <a:ln>
            <a:miter lim="800000"/>
            <a:headEnd/>
            <a:tailEnd/>
          </a:ln>
        </p:spPr>
        <p:txBody>
          <a:bodyPr/>
          <a:lstStyle/>
          <a:p>
            <a:fld id="{8B540CF1-7146-4D3F-9A38-38936C0A9256}" type="slidenum">
              <a:rPr lang="en-US" altLang="en-US" smtClean="0">
                <a:cs typeface="Arial" pitchFamily="34" charset="0"/>
              </a:rPr>
              <a:pPr/>
              <a:t>23</a:t>
            </a:fld>
            <a:endParaRPr lang="en-US" altLang="en-US" dirty="0">
              <a:cs typeface="Arial" pitchFamily="34" charset="0"/>
            </a:endParaRPr>
          </a:p>
        </p:txBody>
      </p:sp>
      <p:sp>
        <p:nvSpPr>
          <p:cNvPr id="5" name="Rectangle 4"/>
          <p:cNvSpPr/>
          <p:nvPr/>
        </p:nvSpPr>
        <p:spPr>
          <a:xfrm>
            <a:off x="1560799" y="3530278"/>
            <a:ext cx="5962746" cy="1169551"/>
          </a:xfrm>
          <a:prstGeom prst="rect">
            <a:avLst/>
          </a:prstGeom>
        </p:spPr>
        <p:txBody>
          <a:bodyPr wrap="square">
            <a:spAutoFit/>
          </a:bodyPr>
          <a:lstStyle/>
          <a:p>
            <a:pPr lvl="0" algn="ctr">
              <a:spcAft>
                <a:spcPts val="600"/>
              </a:spcAft>
            </a:pPr>
            <a:r>
              <a:rPr lang="en-US" sz="2000" dirty="0">
                <a:solidFill>
                  <a:prstClr val="black"/>
                </a:solidFill>
              </a:rPr>
              <a:t>To learn more, visit:</a:t>
            </a:r>
          </a:p>
          <a:p>
            <a:pPr lvl="0" algn="ctr">
              <a:spcAft>
                <a:spcPts val="600"/>
              </a:spcAft>
            </a:pPr>
            <a:r>
              <a:rPr lang="en-US" sz="2000">
                <a:solidFill>
                  <a:prstClr val="black"/>
                </a:solidFill>
              </a:rPr>
              <a:t>redcross.org/</a:t>
            </a:r>
            <a:r>
              <a:rPr lang="en-US" sz="2000" dirty="0" err="1">
                <a:solidFill>
                  <a:prstClr val="black"/>
                </a:solidFill>
              </a:rPr>
              <a:t>watersafety</a:t>
            </a:r>
            <a:endParaRPr lang="en-US" sz="2000" dirty="0">
              <a:solidFill>
                <a:prstClr val="black"/>
              </a:solidFill>
            </a:endParaRPr>
          </a:p>
          <a:p>
            <a:pPr lvl="0" algn="ctr">
              <a:spcAft>
                <a:spcPts val="600"/>
              </a:spcAft>
            </a:pPr>
            <a:r>
              <a:rPr lang="en-US" sz="2000" dirty="0">
                <a:solidFill>
                  <a:prstClr val="black"/>
                </a:solidFill>
              </a:rPr>
              <a:t> redcross.org/</a:t>
            </a:r>
            <a:r>
              <a:rPr lang="en-US" sz="2000" dirty="0" err="1">
                <a:solidFill>
                  <a:prstClr val="black"/>
                </a:solidFill>
              </a:rPr>
              <a:t>centennialswim</a:t>
            </a:r>
            <a:endParaRPr lang="en-US" sz="2000" dirty="0">
              <a:solidFill>
                <a:prstClr val="black"/>
              </a:solidFill>
            </a:endParaRPr>
          </a:p>
        </p:txBody>
      </p:sp>
    </p:spTree>
    <p:extLst>
      <p:ext uri="{BB962C8B-B14F-4D97-AF65-F5344CB8AC3E}">
        <p14:creationId xmlns:p14="http://schemas.microsoft.com/office/powerpoint/2010/main" val="1011306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63BCED-1503-4B7F-AFCC-9E62603215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0230" y="155938"/>
            <a:ext cx="6623540" cy="5180786"/>
          </a:xfrm>
          <a:prstGeom prst="rect">
            <a:avLst/>
          </a:prstGeom>
        </p:spPr>
      </p:pic>
      <p:sp>
        <p:nvSpPr>
          <p:cNvPr id="4" name="Slide Number Placeholder 3">
            <a:extLst>
              <a:ext uri="{FF2B5EF4-FFF2-40B4-BE49-F238E27FC236}">
                <a16:creationId xmlns:a16="http://schemas.microsoft.com/office/drawing/2014/main" id="{4BA1E842-116B-4D68-8514-7C5791189C9A}"/>
              </a:ext>
            </a:extLst>
          </p:cNvPr>
          <p:cNvSpPr>
            <a:spLocks noGrp="1"/>
          </p:cNvSpPr>
          <p:nvPr>
            <p:ph type="sldNum" sz="quarter" idx="13"/>
          </p:nvPr>
        </p:nvSpPr>
        <p:spPr/>
        <p:txBody>
          <a:bodyPr/>
          <a:lstStyle/>
          <a:p>
            <a:pPr>
              <a:defRPr/>
            </a:pPr>
            <a:fld id="{AB5B6DAF-06CC-4A6A-A326-475887AB58FD}" type="slidenum">
              <a:rPr lang="en-US" smtClean="0"/>
              <a:pPr>
                <a:defRPr/>
              </a:pPr>
              <a:t>2</a:t>
            </a:fld>
            <a:endParaRPr lang="en-US" dirty="0"/>
          </a:p>
        </p:txBody>
      </p:sp>
      <p:sp>
        <p:nvSpPr>
          <p:cNvPr id="8" name="Rectangle 7">
            <a:extLst>
              <a:ext uri="{FF2B5EF4-FFF2-40B4-BE49-F238E27FC236}">
                <a16:creationId xmlns:a16="http://schemas.microsoft.com/office/drawing/2014/main" id="{2AD30787-B14E-4B03-B831-4CABCA4A83DF}"/>
              </a:ext>
            </a:extLst>
          </p:cNvPr>
          <p:cNvSpPr/>
          <p:nvPr/>
        </p:nvSpPr>
        <p:spPr>
          <a:xfrm>
            <a:off x="1441937" y="5336724"/>
            <a:ext cx="8557846" cy="830997"/>
          </a:xfrm>
          <a:prstGeom prst="rect">
            <a:avLst/>
          </a:prstGeom>
        </p:spPr>
        <p:txBody>
          <a:bodyPr wrap="square">
            <a:spAutoFit/>
          </a:bodyPr>
          <a:lstStyle/>
          <a:p>
            <a:r>
              <a:rPr lang="en-US" sz="1000" dirty="0"/>
              <a:t>Source: WISQARS</a:t>
            </a:r>
            <a:r>
              <a:rPr lang="en-US" sz="1000" baseline="30000" dirty="0"/>
              <a:t>TM</a:t>
            </a:r>
          </a:p>
          <a:p>
            <a:r>
              <a:rPr lang="en-US" sz="1000" dirty="0"/>
              <a:t>Produced By: National Center for Injury Prevention and Control, Centers for Disease Control and Prevention</a:t>
            </a:r>
          </a:p>
          <a:p>
            <a:r>
              <a:rPr lang="en-US" sz="1000" dirty="0"/>
              <a:t>Data Source: National Center for Health Statistics (NCHS), National Vital Statistics System</a:t>
            </a:r>
          </a:p>
          <a:p>
            <a:endParaRPr lang="en-US" dirty="0"/>
          </a:p>
        </p:txBody>
      </p:sp>
      <p:sp>
        <p:nvSpPr>
          <p:cNvPr id="9" name="Oval 8">
            <a:extLst>
              <a:ext uri="{FF2B5EF4-FFF2-40B4-BE49-F238E27FC236}">
                <a16:creationId xmlns:a16="http://schemas.microsoft.com/office/drawing/2014/main" id="{D9ED0649-9A5D-450A-8B09-49F3322DA5BB}"/>
              </a:ext>
            </a:extLst>
          </p:cNvPr>
          <p:cNvSpPr/>
          <p:nvPr/>
        </p:nvSpPr>
        <p:spPr>
          <a:xfrm>
            <a:off x="2233246" y="1023815"/>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D9E03D2-F9E4-4841-96FA-7C3B9579C986}"/>
              </a:ext>
            </a:extLst>
          </p:cNvPr>
          <p:cNvSpPr/>
          <p:nvPr/>
        </p:nvSpPr>
        <p:spPr>
          <a:xfrm>
            <a:off x="2795953" y="1396999"/>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E82914F-8E76-4B66-8FED-B38C3B470DC8}"/>
              </a:ext>
            </a:extLst>
          </p:cNvPr>
          <p:cNvSpPr/>
          <p:nvPr/>
        </p:nvSpPr>
        <p:spPr>
          <a:xfrm>
            <a:off x="3358660" y="1396999"/>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645FE2-3945-483E-B3E3-5C457923C15E}"/>
              </a:ext>
            </a:extLst>
          </p:cNvPr>
          <p:cNvSpPr/>
          <p:nvPr/>
        </p:nvSpPr>
        <p:spPr>
          <a:xfrm>
            <a:off x="3853959" y="1812497"/>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4E2DBD5-87E2-47FA-B0F0-232C7B53D7C5}"/>
              </a:ext>
            </a:extLst>
          </p:cNvPr>
          <p:cNvSpPr/>
          <p:nvPr/>
        </p:nvSpPr>
        <p:spPr>
          <a:xfrm>
            <a:off x="4428397" y="1830080"/>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E2DE527-AB88-40F6-9D42-9CDC4015AEEE}"/>
              </a:ext>
            </a:extLst>
          </p:cNvPr>
          <p:cNvSpPr/>
          <p:nvPr/>
        </p:nvSpPr>
        <p:spPr>
          <a:xfrm>
            <a:off x="5002835" y="2240388"/>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749F1AB-1989-4E4D-BFCC-830C51B794D7}"/>
              </a:ext>
            </a:extLst>
          </p:cNvPr>
          <p:cNvSpPr/>
          <p:nvPr/>
        </p:nvSpPr>
        <p:spPr>
          <a:xfrm>
            <a:off x="5543548" y="2240388"/>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B82A668-AAF3-46A2-A0F0-E38177340ED9}"/>
              </a:ext>
            </a:extLst>
          </p:cNvPr>
          <p:cNvSpPr/>
          <p:nvPr/>
        </p:nvSpPr>
        <p:spPr>
          <a:xfrm>
            <a:off x="6093072" y="3498667"/>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869F9C5-F60E-4331-AC80-280668F85768}"/>
              </a:ext>
            </a:extLst>
          </p:cNvPr>
          <p:cNvSpPr/>
          <p:nvPr/>
        </p:nvSpPr>
        <p:spPr>
          <a:xfrm>
            <a:off x="6663105" y="3498666"/>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9782959-0A5B-4EB6-88DC-CA0FBD715A36}"/>
              </a:ext>
            </a:extLst>
          </p:cNvPr>
          <p:cNvSpPr/>
          <p:nvPr/>
        </p:nvSpPr>
        <p:spPr>
          <a:xfrm>
            <a:off x="7192840" y="3057098"/>
            <a:ext cx="650631" cy="44156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2684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More Facts</a:t>
            </a:r>
          </a:p>
        </p:txBody>
      </p:sp>
      <p:sp>
        <p:nvSpPr>
          <p:cNvPr id="5" name="Slide Number Placeholder 4"/>
          <p:cNvSpPr>
            <a:spLocks noGrp="1"/>
          </p:cNvSpPr>
          <p:nvPr>
            <p:ph type="sldNum" sz="quarter" idx="10"/>
          </p:nvPr>
        </p:nvSpPr>
        <p:spPr/>
        <p:txBody>
          <a:bodyPr/>
          <a:lstStyle/>
          <a:p>
            <a:pPr>
              <a:defRPr/>
            </a:pPr>
            <a:fld id="{3CB78844-15E5-49EA-BCFF-24CB7023DD8F}" type="slidenum">
              <a:rPr lang="en-US" smtClean="0"/>
              <a:pPr>
                <a:defRPr/>
              </a:pPr>
              <a:t>3</a:t>
            </a:fld>
            <a:endParaRPr lang="en-US" dirty="0"/>
          </a:p>
        </p:txBody>
      </p:sp>
      <p:sp>
        <p:nvSpPr>
          <p:cNvPr id="6" name="Content Placeholder 3"/>
          <p:cNvSpPr>
            <a:spLocks noGrp="1"/>
          </p:cNvSpPr>
          <p:nvPr>
            <p:ph sz="half" idx="1"/>
          </p:nvPr>
        </p:nvSpPr>
        <p:spPr>
          <a:xfrm>
            <a:off x="457200" y="972273"/>
            <a:ext cx="8229600" cy="3636818"/>
          </a:xfrm>
        </p:spPr>
        <p:txBody>
          <a:bodyPr/>
          <a:lstStyle/>
          <a:p>
            <a:pPr lvl="0">
              <a:spcBef>
                <a:spcPts val="0"/>
              </a:spcBef>
              <a:spcAft>
                <a:spcPts val="0"/>
              </a:spcAft>
              <a:buClr>
                <a:srgbClr val="FF0000"/>
              </a:buClr>
              <a:buSzPts val="1800"/>
              <a:buFont typeface="Noto Sans Symbols"/>
              <a:buChar char="▪"/>
            </a:pPr>
            <a:r>
              <a:rPr lang="en-US" sz="1800" dirty="0">
                <a:solidFill>
                  <a:srgbClr val="6D6E70"/>
                </a:solidFill>
                <a:latin typeface="+mn-lt"/>
                <a:sym typeface="Arial"/>
              </a:rPr>
              <a:t>Research shows </a:t>
            </a:r>
            <a:r>
              <a:rPr lang="en-US" sz="1800" b="1" dirty="0">
                <a:solidFill>
                  <a:srgbClr val="6D6E70"/>
                </a:solidFill>
                <a:latin typeface="+mn-lt"/>
                <a:sym typeface="Arial"/>
              </a:rPr>
              <a:t>64% of African-American</a:t>
            </a:r>
            <a:r>
              <a:rPr lang="en-US" sz="1800" dirty="0">
                <a:solidFill>
                  <a:srgbClr val="6D6E70"/>
                </a:solidFill>
                <a:latin typeface="+mn-lt"/>
                <a:sym typeface="Arial"/>
              </a:rPr>
              <a:t>, </a:t>
            </a:r>
            <a:r>
              <a:rPr lang="en-US" sz="1800" b="1" dirty="0">
                <a:solidFill>
                  <a:srgbClr val="6D6E70"/>
                </a:solidFill>
                <a:latin typeface="+mn-lt"/>
                <a:sym typeface="Arial"/>
              </a:rPr>
              <a:t>45% of Hispanic/Latino</a:t>
            </a:r>
            <a:r>
              <a:rPr lang="en-US" sz="1800" dirty="0">
                <a:solidFill>
                  <a:srgbClr val="6D6E70"/>
                </a:solidFill>
                <a:latin typeface="+mn-lt"/>
                <a:sym typeface="Arial"/>
              </a:rPr>
              <a:t>, and </a:t>
            </a:r>
            <a:r>
              <a:rPr lang="en-US" sz="1800" b="1" dirty="0">
                <a:solidFill>
                  <a:srgbClr val="6D6E70"/>
                </a:solidFill>
                <a:latin typeface="+mn-lt"/>
                <a:sym typeface="Arial"/>
              </a:rPr>
              <a:t>40% of Caucasian children </a:t>
            </a:r>
            <a:r>
              <a:rPr lang="en-US" sz="1800" dirty="0">
                <a:solidFill>
                  <a:srgbClr val="6D6E70"/>
                </a:solidFill>
                <a:latin typeface="+mn-lt"/>
                <a:sym typeface="Arial"/>
              </a:rPr>
              <a:t>have little to no swimming ability.</a:t>
            </a:r>
            <a:r>
              <a:rPr lang="en-US" sz="1800" baseline="30000" dirty="0">
                <a:solidFill>
                  <a:srgbClr val="6D6E70"/>
                </a:solidFill>
                <a:latin typeface="+mn-lt"/>
                <a:sym typeface="Arial"/>
              </a:rPr>
              <a:t>1</a:t>
            </a:r>
            <a:endParaRPr lang="en-US" sz="1800" baseline="30000" dirty="0">
              <a:solidFill>
                <a:srgbClr val="6D6E70"/>
              </a:solidFill>
              <a:latin typeface="+mn-lt"/>
            </a:endParaRPr>
          </a:p>
          <a:p>
            <a:pPr lvl="0">
              <a:spcBef>
                <a:spcPts val="600"/>
              </a:spcBef>
              <a:spcAft>
                <a:spcPts val="0"/>
              </a:spcAft>
              <a:buClr>
                <a:srgbClr val="FF0000"/>
              </a:buClr>
              <a:buSzPts val="1800"/>
              <a:buFont typeface="Noto Sans Symbols"/>
              <a:buChar char="▪"/>
            </a:pPr>
            <a:r>
              <a:rPr lang="en-US" sz="1800" dirty="0">
                <a:solidFill>
                  <a:srgbClr val="6D6E70"/>
                </a:solidFill>
                <a:latin typeface="+mn-lt"/>
                <a:sym typeface="Arial"/>
              </a:rPr>
              <a:t>If parents have no/low swimming ability, there’s a high likelihood their children won’t have good swimming skills:</a:t>
            </a:r>
            <a:r>
              <a:rPr lang="en-US" sz="1800" baseline="30000" dirty="0">
                <a:solidFill>
                  <a:srgbClr val="6D6E70"/>
                </a:solidFill>
                <a:latin typeface="+mn-lt"/>
                <a:sym typeface="Arial"/>
              </a:rPr>
              <a:t>1</a:t>
            </a:r>
            <a:endParaRPr lang="en-US" sz="1800" baseline="30000" dirty="0">
              <a:solidFill>
                <a:srgbClr val="6D6E70"/>
              </a:solidFill>
              <a:latin typeface="+mn-lt"/>
            </a:endParaRPr>
          </a:p>
          <a:p>
            <a:pPr lvl="1" indent="-374650">
              <a:spcBef>
                <a:spcPts val="600"/>
              </a:spcBef>
              <a:spcAft>
                <a:spcPts val="0"/>
              </a:spcAft>
              <a:buClr>
                <a:srgbClr val="FF0000"/>
              </a:buClr>
              <a:buSzPts val="1600"/>
              <a:buFont typeface="Noto Sans Symbols"/>
              <a:buChar char="▪"/>
            </a:pPr>
            <a:r>
              <a:rPr lang="en-US" sz="1800" dirty="0">
                <a:solidFill>
                  <a:srgbClr val="6D6E70"/>
                </a:solidFill>
                <a:latin typeface="+mn-lt"/>
                <a:sym typeface="Arial"/>
              </a:rPr>
              <a:t>78 percent for African-American children</a:t>
            </a:r>
            <a:endParaRPr lang="en-US" sz="1800" dirty="0">
              <a:solidFill>
                <a:srgbClr val="6D6E70"/>
              </a:solidFill>
              <a:latin typeface="+mn-lt"/>
            </a:endParaRPr>
          </a:p>
          <a:p>
            <a:pPr lvl="1" indent="-374650">
              <a:spcBef>
                <a:spcPts val="600"/>
              </a:spcBef>
              <a:spcAft>
                <a:spcPts val="0"/>
              </a:spcAft>
              <a:buClr>
                <a:srgbClr val="FF0000"/>
              </a:buClr>
              <a:buSzPts val="1600"/>
              <a:buFont typeface="Noto Sans Symbols"/>
              <a:buChar char="▪"/>
            </a:pPr>
            <a:r>
              <a:rPr lang="en-US" sz="1800" dirty="0">
                <a:solidFill>
                  <a:srgbClr val="6D6E70"/>
                </a:solidFill>
                <a:latin typeface="+mn-lt"/>
                <a:sym typeface="Arial"/>
              </a:rPr>
              <a:t>62 percent among Hispanic/Latino children</a:t>
            </a:r>
            <a:endParaRPr lang="en-US" sz="1800" dirty="0">
              <a:solidFill>
                <a:srgbClr val="6D6E70"/>
              </a:solidFill>
              <a:latin typeface="+mn-lt"/>
            </a:endParaRPr>
          </a:p>
          <a:p>
            <a:pPr lvl="1" indent="-374650">
              <a:spcBef>
                <a:spcPts val="600"/>
              </a:spcBef>
              <a:spcAft>
                <a:spcPts val="0"/>
              </a:spcAft>
              <a:buClr>
                <a:srgbClr val="FF0000"/>
              </a:buClr>
              <a:buSzPts val="1600"/>
              <a:buFont typeface="Noto Sans Symbols"/>
              <a:buChar char="▪"/>
            </a:pPr>
            <a:r>
              <a:rPr lang="en-US" sz="1800" dirty="0">
                <a:solidFill>
                  <a:srgbClr val="6D6E70"/>
                </a:solidFill>
                <a:latin typeface="+mn-lt"/>
                <a:sym typeface="Arial"/>
              </a:rPr>
              <a:t>67 percent for Caucasian children </a:t>
            </a:r>
            <a:endParaRPr lang="en-US" sz="1800" dirty="0">
              <a:solidFill>
                <a:srgbClr val="6D6E70"/>
              </a:solidFill>
              <a:latin typeface="+mn-lt"/>
            </a:endParaRPr>
          </a:p>
          <a:p>
            <a:pPr marL="254000" lvl="0" indent="-254000">
              <a:spcBef>
                <a:spcPts val="600"/>
              </a:spcBef>
              <a:spcAft>
                <a:spcPts val="0"/>
              </a:spcAft>
              <a:buClr>
                <a:srgbClr val="FF0000"/>
              </a:buClr>
              <a:buSzPts val="2000"/>
              <a:buFont typeface="Noto Sans Symbols"/>
              <a:buChar char="▪"/>
            </a:pPr>
            <a:r>
              <a:rPr lang="en-US" sz="1800" b="1" dirty="0">
                <a:solidFill>
                  <a:srgbClr val="6D6E70"/>
                </a:solidFill>
                <a:latin typeface="+mn-lt"/>
                <a:sym typeface="Arial"/>
              </a:rPr>
              <a:t>African-American children ages 5 to 19 drown </a:t>
            </a:r>
            <a:r>
              <a:rPr lang="en-US" sz="1800" dirty="0">
                <a:solidFill>
                  <a:srgbClr val="6D6E70"/>
                </a:solidFill>
                <a:latin typeface="+mn-lt"/>
                <a:sym typeface="Arial"/>
              </a:rPr>
              <a:t>in swimming pools </a:t>
            </a:r>
            <a:r>
              <a:rPr lang="en-US" sz="1800" b="1" dirty="0">
                <a:solidFill>
                  <a:srgbClr val="6D6E70"/>
                </a:solidFill>
                <a:latin typeface="+mn-lt"/>
                <a:sym typeface="Arial"/>
              </a:rPr>
              <a:t>at rates 5.5 times higher </a:t>
            </a:r>
            <a:r>
              <a:rPr lang="en-US" sz="1800" dirty="0">
                <a:solidFill>
                  <a:srgbClr val="6D6E70"/>
                </a:solidFill>
                <a:latin typeface="+mn-lt"/>
                <a:sym typeface="Arial"/>
              </a:rPr>
              <a:t>than those of white children in the same age range.</a:t>
            </a:r>
            <a:r>
              <a:rPr lang="en-US" sz="1800" baseline="30000" dirty="0">
                <a:solidFill>
                  <a:srgbClr val="6D6E70"/>
                </a:solidFill>
                <a:latin typeface="+mn-lt"/>
                <a:sym typeface="Arial"/>
              </a:rPr>
              <a:t>2</a:t>
            </a:r>
            <a:endParaRPr lang="en-US" sz="1800" baseline="30000" dirty="0">
              <a:solidFill>
                <a:srgbClr val="6D6E70"/>
              </a:solidFill>
              <a:latin typeface="+mn-lt"/>
            </a:endParaRPr>
          </a:p>
          <a:p>
            <a:pPr marL="254000" indent="-254000">
              <a:spcBef>
                <a:spcPts val="600"/>
              </a:spcBef>
              <a:spcAft>
                <a:spcPts val="0"/>
              </a:spcAft>
              <a:buClr>
                <a:srgbClr val="FF0000"/>
              </a:buClr>
              <a:buSzPts val="1800"/>
              <a:buFont typeface="Noto Sans Symbols"/>
              <a:buChar char="▪"/>
            </a:pPr>
            <a:r>
              <a:rPr lang="en-US" sz="1800" dirty="0">
                <a:solidFill>
                  <a:srgbClr val="6D6E70"/>
                </a:solidFill>
                <a:latin typeface="+mn-lt"/>
                <a:sym typeface="Arial"/>
              </a:rPr>
              <a:t>79% of </a:t>
            </a:r>
            <a:r>
              <a:rPr lang="en-US" sz="1800" b="1" dirty="0">
                <a:solidFill>
                  <a:srgbClr val="6D6E70"/>
                </a:solidFill>
                <a:latin typeface="+mn-lt"/>
                <a:sym typeface="Arial"/>
              </a:rPr>
              <a:t>children in households with incomes less than $50,000</a:t>
            </a:r>
            <a:r>
              <a:rPr lang="en-US" sz="1800" dirty="0">
                <a:solidFill>
                  <a:srgbClr val="6D6E70"/>
                </a:solidFill>
                <a:latin typeface="+mn-lt"/>
                <a:sym typeface="Arial"/>
              </a:rPr>
              <a:t> have little-to-no swimming ability.</a:t>
            </a:r>
            <a:r>
              <a:rPr lang="en-US" sz="1800" baseline="30000" dirty="0">
                <a:solidFill>
                  <a:srgbClr val="6D6E70"/>
                </a:solidFill>
                <a:latin typeface="+mn-lt"/>
                <a:sym typeface="Arial"/>
              </a:rPr>
              <a:t>1</a:t>
            </a:r>
          </a:p>
          <a:p>
            <a:pPr marL="254000" indent="-254000">
              <a:spcBef>
                <a:spcPts val="600"/>
              </a:spcBef>
              <a:spcAft>
                <a:spcPts val="0"/>
              </a:spcAft>
              <a:buClr>
                <a:srgbClr val="FF0000"/>
              </a:buClr>
              <a:buSzPts val="1800"/>
              <a:buFont typeface="Noto Sans Symbols"/>
              <a:buChar char="▪"/>
            </a:pPr>
            <a:r>
              <a:rPr lang="en-US" sz="1800" dirty="0">
                <a:solidFill>
                  <a:srgbClr val="6D6E70"/>
                </a:solidFill>
                <a:latin typeface="+mn-lt"/>
              </a:rPr>
              <a:t>Participation in </a:t>
            </a:r>
            <a:r>
              <a:rPr lang="en-US" sz="1800" b="1" dirty="0">
                <a:solidFill>
                  <a:srgbClr val="6D6E70"/>
                </a:solidFill>
                <a:latin typeface="+mn-lt"/>
              </a:rPr>
              <a:t>formal swim lessons </a:t>
            </a:r>
            <a:r>
              <a:rPr lang="en-US" sz="1800" dirty="0">
                <a:solidFill>
                  <a:srgbClr val="6D6E70"/>
                </a:solidFill>
                <a:latin typeface="+mn-lt"/>
              </a:rPr>
              <a:t>can reduce the likelihood of childhood drowning death by </a:t>
            </a:r>
            <a:r>
              <a:rPr lang="en-US" sz="1800" b="1" dirty="0">
                <a:solidFill>
                  <a:srgbClr val="6D6E70"/>
                </a:solidFill>
                <a:latin typeface="+mn-lt"/>
              </a:rPr>
              <a:t>88%</a:t>
            </a:r>
            <a:r>
              <a:rPr lang="en-US" sz="1800" dirty="0">
                <a:solidFill>
                  <a:srgbClr val="6D6E70"/>
                </a:solidFill>
                <a:latin typeface="+mn-lt"/>
              </a:rPr>
              <a:t>.</a:t>
            </a:r>
            <a:r>
              <a:rPr lang="en-US" sz="1800" baseline="30000" dirty="0">
                <a:solidFill>
                  <a:srgbClr val="6D6E70"/>
                </a:solidFill>
                <a:latin typeface="+mn-lt"/>
              </a:rPr>
              <a:t>3</a:t>
            </a:r>
          </a:p>
          <a:p>
            <a:pPr marL="254000" lvl="0" indent="-254000">
              <a:spcBef>
                <a:spcPts val="600"/>
              </a:spcBef>
              <a:spcAft>
                <a:spcPts val="0"/>
              </a:spcAft>
              <a:buClr>
                <a:srgbClr val="FF0000"/>
              </a:buClr>
              <a:buSzPts val="1800"/>
              <a:buFont typeface="Noto Sans Symbols"/>
              <a:buChar char="▪"/>
            </a:pPr>
            <a:endParaRPr lang="en-US" sz="1800" dirty="0">
              <a:solidFill>
                <a:srgbClr val="6D6E70"/>
              </a:solidFill>
              <a:latin typeface="+mn-lt"/>
            </a:endParaRPr>
          </a:p>
          <a:p>
            <a:pPr>
              <a:buNone/>
            </a:pPr>
            <a:endParaRPr lang="en-US" sz="1800" b="1" baseline="30000" dirty="0">
              <a:solidFill>
                <a:schemeClr val="bg2">
                  <a:lumMod val="50000"/>
                </a:schemeClr>
              </a:solidFill>
              <a:latin typeface="+mn-lt"/>
            </a:endParaRPr>
          </a:p>
          <a:p>
            <a:pPr>
              <a:buNone/>
            </a:pPr>
            <a:endParaRPr lang="en-US" dirty="0"/>
          </a:p>
          <a:p>
            <a:pPr>
              <a:buNone/>
            </a:pPr>
            <a:endParaRPr lang="en-US" dirty="0"/>
          </a:p>
        </p:txBody>
      </p:sp>
      <p:sp>
        <p:nvSpPr>
          <p:cNvPr id="7" name="TextBox 6"/>
          <p:cNvSpPr txBox="1"/>
          <p:nvPr/>
        </p:nvSpPr>
        <p:spPr>
          <a:xfrm>
            <a:off x="4737100" y="5359078"/>
            <a:ext cx="4406900" cy="707886"/>
          </a:xfrm>
          <a:prstGeom prst="rect">
            <a:avLst/>
          </a:prstGeom>
          <a:noFill/>
        </p:spPr>
        <p:txBody>
          <a:bodyPr wrap="square" rtlCol="0">
            <a:spAutoFit/>
          </a:bodyPr>
          <a:lstStyle/>
          <a:p>
            <a:pPr lvl="0">
              <a:spcBef>
                <a:spcPts val="0"/>
              </a:spcBef>
              <a:spcAft>
                <a:spcPts val="0"/>
              </a:spcAft>
              <a:buClr>
                <a:schemeClr val="dk1"/>
              </a:buClr>
              <a:buSzPts val="800"/>
            </a:pPr>
            <a:r>
              <a:rPr lang="en-US" sz="800" dirty="0">
                <a:solidFill>
                  <a:schemeClr val="dk1"/>
                </a:solidFill>
                <a:latin typeface="Georgia"/>
                <a:ea typeface="Georgia"/>
                <a:cs typeface="Georgia"/>
                <a:sym typeface="Georgia"/>
              </a:rPr>
              <a:t>1  - National research study commissioned by the USA Swimming Foundation and conducted by the University of Memphis and of Nevada, Las Vegas (2017). USA Swimming Foundation </a:t>
            </a:r>
            <a:endParaRPr lang="en-US" sz="800" dirty="0"/>
          </a:p>
          <a:p>
            <a:pPr lvl="0">
              <a:spcBef>
                <a:spcPts val="0"/>
              </a:spcBef>
              <a:spcAft>
                <a:spcPts val="0"/>
              </a:spcAft>
              <a:buClr>
                <a:schemeClr val="dk1"/>
              </a:buClr>
              <a:buSzPts val="800"/>
            </a:pPr>
            <a:r>
              <a:rPr lang="en-US" sz="800" dirty="0">
                <a:solidFill>
                  <a:schemeClr val="dk1"/>
                </a:solidFill>
                <a:latin typeface="Georgia"/>
                <a:ea typeface="Georgia"/>
                <a:cs typeface="Georgia"/>
                <a:sym typeface="Georgia"/>
              </a:rPr>
              <a:t>2 - CDC 2014.</a:t>
            </a:r>
            <a:endParaRPr lang="en-US" sz="800" dirty="0"/>
          </a:p>
          <a:p>
            <a:r>
              <a:rPr lang="en-US" sz="800" dirty="0"/>
              <a:t>3 - </a:t>
            </a:r>
            <a:r>
              <a:rPr lang="x-none" sz="800" dirty="0">
                <a:hlinkClick r:id="rId3"/>
              </a:rPr>
              <a:t>http://pediatrics.aappublications.org/content/126/1/e253.full.pdf</a:t>
            </a:r>
            <a:endParaRPr lang="en-US" sz="800" dirty="0"/>
          </a:p>
          <a:p>
            <a:endParaRPr lang="en-US" sz="8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sz="3600" dirty="0">
                <a:solidFill>
                  <a:srgbClr val="ED1B2E"/>
                </a:solidFill>
              </a:rPr>
              <a:t>Can you swim?</a:t>
            </a:r>
          </a:p>
          <a:p>
            <a:endParaRPr lang="en-US" sz="3600" dirty="0">
              <a:solidFill>
                <a:srgbClr val="ED1B2E"/>
              </a:solidFill>
            </a:endParaRPr>
          </a:p>
          <a:p>
            <a:r>
              <a:rPr lang="en-US" sz="3600" dirty="0">
                <a:solidFill>
                  <a:srgbClr val="ED1B2E"/>
                </a:solidFill>
              </a:rPr>
              <a:t>Can your child swim?</a:t>
            </a:r>
          </a:p>
        </p:txBody>
      </p:sp>
      <p:sp>
        <p:nvSpPr>
          <p:cNvPr id="5" name="Slide Number Placeholder 4"/>
          <p:cNvSpPr>
            <a:spLocks noGrp="1"/>
          </p:cNvSpPr>
          <p:nvPr>
            <p:ph type="sldNum" sz="quarter" idx="14"/>
          </p:nvPr>
        </p:nvSpPr>
        <p:spPr/>
        <p:txBody>
          <a:bodyPr/>
          <a:lstStyle/>
          <a:p>
            <a:pPr>
              <a:defRPr/>
            </a:pPr>
            <a:fld id="{3CB78844-15E5-49EA-BCFF-24CB7023DD8F}" type="slidenum">
              <a:rPr lang="en-US" smtClean="0"/>
              <a:pPr>
                <a:defRPr/>
              </a:pPr>
              <a:t>4</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AB5B6DAF-06CC-4A6A-A326-475887AB58FD}" type="slidenum">
              <a:rPr lang="en-US" smtClean="0"/>
              <a:pPr>
                <a:defRPr/>
              </a:pPr>
              <a:t>5</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0374" y="207839"/>
            <a:ext cx="5505289" cy="5503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9739-5D76-4CBE-B1D3-E42BB2330AEE}"/>
              </a:ext>
            </a:extLst>
          </p:cNvPr>
          <p:cNvSpPr>
            <a:spLocks noGrp="1"/>
          </p:cNvSpPr>
          <p:nvPr>
            <p:ph type="title"/>
          </p:nvPr>
        </p:nvSpPr>
        <p:spPr>
          <a:xfrm>
            <a:off x="457200" y="0"/>
            <a:ext cx="8229600" cy="1143000"/>
          </a:xfrm>
        </p:spPr>
        <p:txBody>
          <a:bodyPr/>
          <a:lstStyle/>
          <a:p>
            <a:r>
              <a:rPr lang="en-US" b="1" dirty="0"/>
              <a:t>Dangers of Open Water</a:t>
            </a:r>
          </a:p>
        </p:txBody>
      </p:sp>
      <p:sp>
        <p:nvSpPr>
          <p:cNvPr id="6" name="Content Placeholder 5">
            <a:extLst>
              <a:ext uri="{FF2B5EF4-FFF2-40B4-BE49-F238E27FC236}">
                <a16:creationId xmlns:a16="http://schemas.microsoft.com/office/drawing/2014/main" id="{B38FF879-C4DC-4602-96F5-F3D8AFE3BC1E}"/>
              </a:ext>
            </a:extLst>
          </p:cNvPr>
          <p:cNvSpPr>
            <a:spLocks noGrp="1"/>
          </p:cNvSpPr>
          <p:nvPr>
            <p:ph sz="half" idx="1"/>
          </p:nvPr>
        </p:nvSpPr>
        <p:spPr>
          <a:xfrm>
            <a:off x="304800" y="1034323"/>
            <a:ext cx="4853354" cy="4713054"/>
          </a:xfrm>
        </p:spPr>
        <p:txBody>
          <a:bodyPr>
            <a:noAutofit/>
          </a:bodyPr>
          <a:lstStyle/>
          <a:p>
            <a:pPr marL="344488" indent="-344488">
              <a:spcBef>
                <a:spcPts val="1200"/>
              </a:spcBef>
              <a:spcAft>
                <a:spcPts val="0"/>
              </a:spcAft>
              <a:buFont typeface="Arial" pitchFamily="34" charset="0"/>
              <a:buChar char="•"/>
            </a:pPr>
            <a:r>
              <a:rPr lang="en-US" sz="1800" b="1" dirty="0">
                <a:solidFill>
                  <a:srgbClr val="6D6E70"/>
                </a:solidFill>
                <a:latin typeface="+mj-lt"/>
              </a:rPr>
              <a:t>As children get older, they are more at risk </a:t>
            </a:r>
            <a:r>
              <a:rPr lang="en-US" sz="1800" dirty="0">
                <a:solidFill>
                  <a:srgbClr val="6D6E70"/>
                </a:solidFill>
                <a:latin typeface="+mj-lt"/>
              </a:rPr>
              <a:t>of fatally drowning in open water.</a:t>
            </a:r>
          </a:p>
          <a:p>
            <a:pPr marL="344488" indent="-344488">
              <a:spcBef>
                <a:spcPts val="1200"/>
              </a:spcBef>
              <a:spcAft>
                <a:spcPts val="0"/>
              </a:spcAft>
              <a:buFont typeface="Arial" pitchFamily="34" charset="0"/>
              <a:buChar char="•"/>
            </a:pPr>
            <a:r>
              <a:rPr lang="en-US" sz="1800" b="1" dirty="0">
                <a:solidFill>
                  <a:srgbClr val="6D6E70"/>
                </a:solidFill>
                <a:latin typeface="+mj-lt"/>
              </a:rPr>
              <a:t>More than half </a:t>
            </a:r>
            <a:r>
              <a:rPr lang="en-US" sz="1800" dirty="0">
                <a:solidFill>
                  <a:srgbClr val="6D6E70"/>
                </a:solidFill>
                <a:latin typeface="+mj-lt"/>
              </a:rPr>
              <a:t>of open water drownings </a:t>
            </a:r>
            <a:r>
              <a:rPr lang="en-US" sz="1800" b="1" dirty="0">
                <a:solidFill>
                  <a:srgbClr val="6D6E70"/>
                </a:solidFill>
                <a:latin typeface="+mj-lt"/>
              </a:rPr>
              <a:t>occur in children under 15</a:t>
            </a:r>
            <a:r>
              <a:rPr lang="en-US" sz="1800" dirty="0">
                <a:solidFill>
                  <a:srgbClr val="6D6E70"/>
                </a:solidFill>
                <a:latin typeface="+mj-lt"/>
              </a:rPr>
              <a:t>.</a:t>
            </a:r>
          </a:p>
          <a:p>
            <a:pPr marL="344488" indent="-344488">
              <a:spcBef>
                <a:spcPts val="1200"/>
              </a:spcBef>
              <a:spcAft>
                <a:spcPts val="0"/>
              </a:spcAft>
              <a:buFont typeface="Arial" pitchFamily="34" charset="0"/>
              <a:buChar char="•"/>
            </a:pPr>
            <a:r>
              <a:rPr lang="en-US" sz="1800" b="1" dirty="0">
                <a:solidFill>
                  <a:srgbClr val="6D6E70"/>
                </a:solidFill>
                <a:latin typeface="+mj-lt"/>
              </a:rPr>
              <a:t>For children older than 15</a:t>
            </a:r>
            <a:r>
              <a:rPr lang="en-US" sz="1800" dirty="0">
                <a:solidFill>
                  <a:srgbClr val="6D6E70"/>
                </a:solidFill>
                <a:latin typeface="+mj-lt"/>
              </a:rPr>
              <a:t>, 9% drown in pools compared to </a:t>
            </a:r>
            <a:r>
              <a:rPr lang="en-US" sz="1800" b="1" dirty="0">
                <a:solidFill>
                  <a:srgbClr val="6D6E70"/>
                </a:solidFill>
                <a:latin typeface="+mj-lt"/>
              </a:rPr>
              <a:t>73% drown in open water</a:t>
            </a:r>
          </a:p>
          <a:p>
            <a:pPr marL="344488" indent="-344488">
              <a:spcBef>
                <a:spcPts val="1200"/>
              </a:spcBef>
              <a:spcAft>
                <a:spcPts val="0"/>
              </a:spcAft>
              <a:buFont typeface="Arial" pitchFamily="34" charset="0"/>
              <a:buChar char="•"/>
            </a:pPr>
            <a:r>
              <a:rPr lang="en-US" sz="1800" dirty="0">
                <a:solidFill>
                  <a:srgbClr val="6D6E70"/>
                </a:solidFill>
                <a:latin typeface="+mj-lt"/>
              </a:rPr>
              <a:t>Boys are at greatest risk: </a:t>
            </a:r>
            <a:r>
              <a:rPr lang="en-US" sz="1800" b="1" dirty="0">
                <a:solidFill>
                  <a:srgbClr val="6D6E70"/>
                </a:solidFill>
                <a:latin typeface="+mj-lt"/>
              </a:rPr>
              <a:t>8 in 10 open water fatal drowning victims are males.</a:t>
            </a:r>
          </a:p>
          <a:p>
            <a:pPr marL="344488" indent="-344488">
              <a:spcBef>
                <a:spcPts val="1200"/>
              </a:spcBef>
              <a:spcAft>
                <a:spcPts val="0"/>
              </a:spcAft>
              <a:buFont typeface="Arial" pitchFamily="34" charset="0"/>
              <a:buChar char="•"/>
            </a:pPr>
            <a:r>
              <a:rPr lang="en-US" sz="1800" b="1" dirty="0">
                <a:solidFill>
                  <a:srgbClr val="6D6E70"/>
                </a:solidFill>
                <a:latin typeface="+mj-lt"/>
              </a:rPr>
              <a:t>African American children are twice as likely to fatally drown in open water </a:t>
            </a:r>
            <a:r>
              <a:rPr lang="en-US" sz="1800" dirty="0">
                <a:solidFill>
                  <a:srgbClr val="6D6E70"/>
                </a:solidFill>
                <a:latin typeface="+mj-lt"/>
              </a:rPr>
              <a:t>than their white counterparts. </a:t>
            </a:r>
            <a:r>
              <a:rPr lang="en-US" sz="1800" b="1" dirty="0">
                <a:solidFill>
                  <a:srgbClr val="6D6E70"/>
                </a:solidFill>
                <a:latin typeface="+mj-lt"/>
              </a:rPr>
              <a:t>American Indian children are at even higher risk.</a:t>
            </a:r>
          </a:p>
        </p:txBody>
      </p:sp>
      <p:sp>
        <p:nvSpPr>
          <p:cNvPr id="4" name="Slide Number Placeholder 3">
            <a:extLst>
              <a:ext uri="{FF2B5EF4-FFF2-40B4-BE49-F238E27FC236}">
                <a16:creationId xmlns:a16="http://schemas.microsoft.com/office/drawing/2014/main" id="{AEF89A54-B645-4350-9AB7-0640E13D47C5}"/>
              </a:ext>
            </a:extLst>
          </p:cNvPr>
          <p:cNvSpPr>
            <a:spLocks noGrp="1"/>
          </p:cNvSpPr>
          <p:nvPr>
            <p:ph type="sldNum" sz="quarter" idx="10"/>
          </p:nvPr>
        </p:nvSpPr>
        <p:spPr>
          <a:xfrm>
            <a:off x="4771292" y="6353908"/>
            <a:ext cx="296008" cy="234217"/>
          </a:xfrm>
        </p:spPr>
        <p:txBody>
          <a:bodyPr/>
          <a:lstStyle/>
          <a:p>
            <a:pPr>
              <a:defRPr/>
            </a:pPr>
            <a:fld id="{AB5B6DAF-06CC-4A6A-A326-475887AB58FD}" type="slidenum">
              <a:rPr lang="en-US" smtClean="0"/>
              <a:pPr>
                <a:defRPr/>
              </a:pPr>
              <a:t>6</a:t>
            </a:fld>
            <a:endParaRPr lang="en-US" dirty="0"/>
          </a:p>
        </p:txBody>
      </p:sp>
      <p:pic>
        <p:nvPicPr>
          <p:cNvPr id="5" name="Picture 4">
            <a:extLst>
              <a:ext uri="{FF2B5EF4-FFF2-40B4-BE49-F238E27FC236}">
                <a16:creationId xmlns:a16="http://schemas.microsoft.com/office/drawing/2014/main" id="{C365B2E9-75E3-4FD4-B58F-074F2433AC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9640" y="970123"/>
            <a:ext cx="3629560" cy="4777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F3DB18CA-776F-4F46-996A-927A4DA5AA8D}"/>
              </a:ext>
            </a:extLst>
          </p:cNvPr>
          <p:cNvSpPr txBox="1"/>
          <p:nvPr/>
        </p:nvSpPr>
        <p:spPr>
          <a:xfrm>
            <a:off x="2335190" y="6030742"/>
            <a:ext cx="4689230" cy="276999"/>
          </a:xfrm>
          <a:prstGeom prst="rect">
            <a:avLst/>
          </a:prstGeom>
          <a:noFill/>
        </p:spPr>
        <p:txBody>
          <a:bodyPr wrap="square" rtlCol="0">
            <a:spAutoFit/>
          </a:bodyPr>
          <a:lstStyle/>
          <a:p>
            <a:pPr algn="ctr"/>
            <a:r>
              <a:rPr lang="en-US" sz="1200" dirty="0"/>
              <a:t>Download the infographic – and learn more - at SafeKids.org</a:t>
            </a:r>
          </a:p>
        </p:txBody>
      </p:sp>
    </p:spTree>
    <p:extLst>
      <p:ext uri="{BB962C8B-B14F-4D97-AF65-F5344CB8AC3E}">
        <p14:creationId xmlns:p14="http://schemas.microsoft.com/office/powerpoint/2010/main" val="14913689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2"/>
          <p:cNvPicPr>
            <a:picLocks noGrp="1" noChangeAspect="1" noChangeArrowheads="1"/>
          </p:cNvPicPr>
          <p:nvPr>
            <p:ph idx="4294967295"/>
          </p:nvPr>
        </p:nvPicPr>
        <p:blipFill>
          <a:blip r:embed="rId3" cstate="screen"/>
          <a:stretch>
            <a:fillRect/>
          </a:stretch>
        </p:blipFill>
        <p:spPr>
          <a:xfrm>
            <a:off x="1758174" y="908719"/>
            <a:ext cx="5557025" cy="4762385"/>
          </a:xfrm>
          <a:prstGeom prst="rect">
            <a:avLst/>
          </a:prstGeom>
          <a:noFill/>
        </p:spPr>
      </p:pic>
      <p:sp>
        <p:nvSpPr>
          <p:cNvPr id="27652" name="Slide Number Placeholder 4"/>
          <p:cNvSpPr>
            <a:spLocks noGrp="1"/>
          </p:cNvSpPr>
          <p:nvPr>
            <p:ph type="sldNum" sz="quarter" idx="4294967295"/>
          </p:nvPr>
        </p:nvSpPr>
        <p:spPr bwMode="auto">
          <a:xfrm>
            <a:off x="8167688" y="6238875"/>
            <a:ext cx="614362" cy="184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2920783-BB4A-426E-B21C-4A9DA6115037}" type="slidenum">
              <a:rPr lang="en-US" smtClean="0">
                <a:latin typeface="Arial" pitchFamily="34" charset="0"/>
                <a:cs typeface="Arial" pitchFamily="34" charset="0"/>
              </a:rPr>
              <a:pPr fontAlgn="base">
                <a:spcBef>
                  <a:spcPct val="0"/>
                </a:spcBef>
                <a:spcAft>
                  <a:spcPct val="0"/>
                </a:spcAft>
              </a:pPr>
              <a:t>7</a:t>
            </a:fld>
            <a:endParaRPr lang="en-US">
              <a:latin typeface="Arial" pitchFamily="34" charset="0"/>
              <a:cs typeface="Arial" pitchFamily="34" charset="0"/>
            </a:endParaRPr>
          </a:p>
        </p:txBody>
      </p:sp>
      <p:sp>
        <p:nvSpPr>
          <p:cNvPr id="10" name="Title 1"/>
          <p:cNvSpPr>
            <a:spLocks noGrp="1"/>
          </p:cNvSpPr>
          <p:nvPr>
            <p:ph type="title"/>
          </p:nvPr>
        </p:nvSpPr>
        <p:spPr>
          <a:xfrm>
            <a:off x="467544" y="0"/>
            <a:ext cx="8229600" cy="980728"/>
          </a:xfrm>
        </p:spPr>
        <p:txBody>
          <a:bodyPr/>
          <a:lstStyle/>
          <a:p>
            <a:r>
              <a:rPr lang="en-US" b="1" dirty="0"/>
              <a:t>What Everyone Must Know</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4"/>
          <p:cNvSpPr>
            <a:spLocks noGrp="1"/>
          </p:cNvSpPr>
          <p:nvPr>
            <p:ph type="sldNum" sz="quarter" idx="4294967295"/>
          </p:nvPr>
        </p:nvSpPr>
        <p:spPr bwMode="auto">
          <a:xfrm>
            <a:off x="8167688" y="6238875"/>
            <a:ext cx="614362" cy="184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2920783-BB4A-426E-B21C-4A9DA6115037}" type="slidenum">
              <a:rPr lang="en-US" smtClean="0">
                <a:latin typeface="Arial" pitchFamily="34" charset="0"/>
                <a:cs typeface="Arial" pitchFamily="34" charset="0"/>
              </a:rPr>
              <a:pPr fontAlgn="base">
                <a:spcBef>
                  <a:spcPct val="0"/>
                </a:spcBef>
                <a:spcAft>
                  <a:spcPct val="0"/>
                </a:spcAft>
              </a:pPr>
              <a:t>8</a:t>
            </a:fld>
            <a:endParaRPr lang="en-US">
              <a:latin typeface="Arial" pitchFamily="34" charset="0"/>
              <a:cs typeface="Arial" pitchFamily="34" charset="0"/>
            </a:endParaRPr>
          </a:p>
        </p:txBody>
      </p:sp>
      <p:pic>
        <p:nvPicPr>
          <p:cNvPr id="27654" name="Picture 3"/>
          <p:cNvPicPr>
            <a:picLocks noChangeAspect="1" noChangeArrowheads="1"/>
          </p:cNvPicPr>
          <p:nvPr/>
        </p:nvPicPr>
        <p:blipFill>
          <a:blip r:embed="rId3" cstate="screen"/>
          <a:srcRect/>
          <a:stretch>
            <a:fillRect/>
          </a:stretch>
        </p:blipFill>
        <p:spPr bwMode="auto">
          <a:xfrm>
            <a:off x="693304" y="1328319"/>
            <a:ext cx="7709916" cy="4256742"/>
          </a:xfrm>
          <a:prstGeom prst="rect">
            <a:avLst/>
          </a:prstGeom>
          <a:noFill/>
          <a:ln w="9525">
            <a:noFill/>
            <a:miter lim="800000"/>
            <a:headEnd/>
            <a:tailEnd/>
          </a:ln>
        </p:spPr>
      </p:pic>
      <p:sp>
        <p:nvSpPr>
          <p:cNvPr id="10" name="Title 1"/>
          <p:cNvSpPr>
            <a:spLocks noGrp="1"/>
          </p:cNvSpPr>
          <p:nvPr>
            <p:ph type="title"/>
          </p:nvPr>
        </p:nvSpPr>
        <p:spPr>
          <a:xfrm>
            <a:off x="467544" y="0"/>
            <a:ext cx="8229600" cy="980728"/>
          </a:xfrm>
        </p:spPr>
        <p:txBody>
          <a:bodyPr/>
          <a:lstStyle/>
          <a:p>
            <a:r>
              <a:rPr lang="en-US" b="1" dirty="0"/>
              <a:t>What Everyone Must Know</a:t>
            </a:r>
          </a:p>
        </p:txBody>
      </p:sp>
    </p:spTree>
  </p:cSld>
  <p:clrMapOvr>
    <a:masterClrMapping/>
  </p:clrMapOvr>
  <p:transition/>
</p:sld>
</file>

<file path=ppt/theme/theme1.xml><?xml version="1.0" encoding="utf-8"?>
<a:theme xmlns:a="http://schemas.openxmlformats.org/drawingml/2006/main" name="Red Cross Theme">
  <a:themeElements>
    <a:clrScheme name="Custom 1">
      <a:dk1>
        <a:sysClr val="windowText" lastClr="000000"/>
      </a:dk1>
      <a:lt1>
        <a:sysClr val="window" lastClr="FFFFFF"/>
      </a:lt1>
      <a:dk2>
        <a:srgbClr val="000000"/>
      </a:dk2>
      <a:lt2>
        <a:srgbClr val="F8F8F8"/>
      </a:lt2>
      <a:accent1>
        <a:srgbClr val="C80000"/>
      </a:accent1>
      <a:accent2>
        <a:srgbClr val="B2B2B2"/>
      </a:accent2>
      <a:accent3>
        <a:srgbClr val="969696"/>
      </a:accent3>
      <a:accent4>
        <a:srgbClr val="808080"/>
      </a:accent4>
      <a:accent5>
        <a:srgbClr val="5F5F5F"/>
      </a:accent5>
      <a:accent6>
        <a:srgbClr val="3C3E3E"/>
      </a:accent6>
      <a:hlink>
        <a:srgbClr val="1973B1"/>
      </a:hlink>
      <a:folHlink>
        <a:srgbClr val="3D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11148</TotalTime>
  <Words>3123</Words>
  <Application>Microsoft Office PowerPoint</Application>
  <PresentationFormat>On-screen Show (4:3)</PresentationFormat>
  <Paragraphs>261</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Ｐゴシック</vt:lpstr>
      <vt:lpstr>Arial</vt:lpstr>
      <vt:lpstr>Calibri</vt:lpstr>
      <vt:lpstr>Geneva</vt:lpstr>
      <vt:lpstr>Georgia</vt:lpstr>
      <vt:lpstr>Lucida Handwriting</vt:lpstr>
      <vt:lpstr>Noto Sans Symbols</vt:lpstr>
      <vt:lpstr>Times New Roman</vt:lpstr>
      <vt:lpstr>Wingdings</vt:lpstr>
      <vt:lpstr>Red Cross Theme</vt:lpstr>
      <vt:lpstr>PowerPoint Presentation</vt:lpstr>
      <vt:lpstr>Risk of Drowning</vt:lpstr>
      <vt:lpstr>PowerPoint Presentation</vt:lpstr>
      <vt:lpstr>More Facts</vt:lpstr>
      <vt:lpstr>PowerPoint Presentation</vt:lpstr>
      <vt:lpstr>PowerPoint Presentation</vt:lpstr>
      <vt:lpstr>Dangers of Open Water</vt:lpstr>
      <vt:lpstr>What Everyone Must Know</vt:lpstr>
      <vt:lpstr>What Everyone Must Know</vt:lpstr>
      <vt:lpstr>Actively supervise kids around  all bodies of water. </vt:lpstr>
      <vt:lpstr> Learn to swim—and be sure all your family members can, too.  </vt:lpstr>
      <vt:lpstr>Learn CPR.</vt:lpstr>
      <vt:lpstr>Wear Life Jackets.</vt:lpstr>
      <vt:lpstr>Beware of Toys and Swimming Aids</vt:lpstr>
      <vt:lpstr>Read the Label Carefully</vt:lpstr>
      <vt:lpstr>Read the Label Carefully</vt:lpstr>
      <vt:lpstr>Take Steps to Help Keep Your Home Pool and Spa Safe </vt:lpstr>
      <vt:lpstr>Take the Pool Safely Pledge</vt:lpstr>
      <vt:lpstr>Additional Open Water Safety Tips</vt:lpstr>
      <vt:lpstr>Teach Water Safety to Adults</vt:lpstr>
      <vt:lpstr>Teach Water Safety to Kids</vt:lpstr>
      <vt:lpstr>Teach Water Safety to Kids</vt:lpstr>
      <vt:lpstr>Drowning is Preventable!</vt:lpstr>
      <vt:lpstr>PowerPoint Presentation</vt:lpstr>
    </vt:vector>
  </TitlesOfParts>
  <Company>American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Sharyn Lange</dc:creator>
  <cp:lastModifiedBy>Connie Harvey</cp:lastModifiedBy>
  <cp:revision>502</cp:revision>
  <dcterms:created xsi:type="dcterms:W3CDTF">2012-02-24T16:35:29Z</dcterms:created>
  <dcterms:modified xsi:type="dcterms:W3CDTF">2018-08-02T13:24:13Z</dcterms:modified>
</cp:coreProperties>
</file>