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heme/themeOverride1.xml" ContentType="application/vnd.openxmlformats-officedocument.themeOverr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32"/>
  </p:notesMasterIdLst>
  <p:sldIdLst>
    <p:sldId id="842" r:id="rId6"/>
    <p:sldId id="824" r:id="rId7"/>
    <p:sldId id="861" r:id="rId8"/>
    <p:sldId id="882" r:id="rId9"/>
    <p:sldId id="821" r:id="rId10"/>
    <p:sldId id="865" r:id="rId11"/>
    <p:sldId id="2145707344" r:id="rId12"/>
    <p:sldId id="845" r:id="rId13"/>
    <p:sldId id="2145707342" r:id="rId14"/>
    <p:sldId id="2145707346" r:id="rId15"/>
    <p:sldId id="827" r:id="rId16"/>
    <p:sldId id="2145707348" r:id="rId17"/>
    <p:sldId id="780" r:id="rId18"/>
    <p:sldId id="2145707350" r:id="rId19"/>
    <p:sldId id="867" r:id="rId20"/>
    <p:sldId id="853" r:id="rId21"/>
    <p:sldId id="880" r:id="rId22"/>
    <p:sldId id="877" r:id="rId23"/>
    <p:sldId id="879" r:id="rId24"/>
    <p:sldId id="2145707292" r:id="rId25"/>
    <p:sldId id="2145707341" r:id="rId26"/>
    <p:sldId id="2145707282" r:id="rId27"/>
    <p:sldId id="859" r:id="rId28"/>
    <p:sldId id="2145707343" r:id="rId29"/>
    <p:sldId id="858" r:id="rId30"/>
    <p:sldId id="841" r:id="rId31"/>
  </p:sldIdLst>
  <p:sldSz cx="10058400" cy="6400800"/>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56156-DFB9-4CB1-4FD8-F444F9BC35AF}" name="Lepof, Amanda" initials="LA" userId="S::Amanda.Lepof@redcross.org::63b022e2-b478-4c9b-9dbb-fe829dae5fb8" providerId="AD"/>
  <p188:author id="{1B974A5C-3495-7064-9102-7C20EF8AD36D}" name="Shuffield, Michelle" initials="SM" userId="S::michelle.shuffield@redcross.org::5bda2f20-688d-40ea-bef1-17b4962a1ad5" providerId="AD"/>
  <p188:author id="{51E19165-B38C-D70A-6F4A-65CA9AC7D7C3}" name="Brown, Anne" initials="BA" userId="S::anne.brown@redcross.org::6648a100-430f-4e89-a29f-356c52c69f0b" providerId="AD"/>
  <p188:author id="{0AAF8566-399F-EEF5-09A6-E3E002AC6E63}" name="Schulze, Rachel" initials="SR" userId="S::rachel.schulze@redcross.org::e5379fe1-2a29-45fb-a56e-88027be1986f" providerId="AD"/>
  <p188:author id="{F26C808A-92AE-8168-3D65-F724CE52367E}" name="Rosenbaum, Lindsey" initials="RL" userId="S::lindsey.rosenbaum@redcross.org::52f17f25-fece-4ffa-bff9-33c769ef549e" providerId="AD"/>
  <p188:author id="{0F72C5BD-CED5-7281-2FF1-E307B745FDB0}" name="Rowland, Holly" initials="RH" userId="S::holly.rowland@redcross.org::2f595c04-0b0c-4ffa-98ff-58ccc37c7145" providerId="AD"/>
  <p188:author id="{427F59F4-1C3E-CED7-D31F-5B423B0671B7}" name="Saldivar, Natalie" initials="SN" userId="S::natalie.saldivar@redcross.org::4e2f6ffb-d0f4-4bdc-b3ea-b69b85d4ca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guson, Mark L." initials="FML" lastIdx="84" clrIdx="0">
    <p:extLst>
      <p:ext uri="{19B8F6BF-5375-455C-9EA6-DF929625EA0E}">
        <p15:presenceInfo xmlns:p15="http://schemas.microsoft.com/office/powerpoint/2012/main" userId="S::mark.ferguson@redcross.org::6d025f89-8b83-4b56-b860-0b2f4db0f5ac" providerId="AD"/>
      </p:ext>
    </p:extLst>
  </p:cmAuthor>
  <p:cmAuthor id="2" name="Danaceau, Jessica" initials="DJ" lastIdx="137" clrIdx="1">
    <p:extLst>
      <p:ext uri="{19B8F6BF-5375-455C-9EA6-DF929625EA0E}">
        <p15:presenceInfo xmlns:p15="http://schemas.microsoft.com/office/powerpoint/2012/main" userId="S::Jessica.Danaceau@redcross.org::3ff65d48-838a-42df-94bb-165ab8ba4a2e" providerId="AD"/>
      </p:ext>
    </p:extLst>
  </p:cmAuthor>
  <p:cmAuthor id="3" name="Brown, Anne" initials="BA" lastIdx="18" clrIdx="2">
    <p:extLst>
      <p:ext uri="{19B8F6BF-5375-455C-9EA6-DF929625EA0E}">
        <p15:presenceInfo xmlns:p15="http://schemas.microsoft.com/office/powerpoint/2012/main" userId="S::anne.brown@redcross.org::6648a100-430f-4e89-a29f-356c52c69f0b" providerId="AD"/>
      </p:ext>
    </p:extLst>
  </p:cmAuthor>
  <p:cmAuthor id="4" name="Householder-Glenn, Lynn A." initials="HA" lastIdx="6" clrIdx="3">
    <p:extLst>
      <p:ext uri="{19B8F6BF-5375-455C-9EA6-DF929625EA0E}">
        <p15:presenceInfo xmlns:p15="http://schemas.microsoft.com/office/powerpoint/2012/main" userId="S::lynn.householder-glenn@redcross.org::a56a91b1-31e4-44a1-aaea-5f504a46255b" providerId="AD"/>
      </p:ext>
    </p:extLst>
  </p:cmAuthor>
  <p:cmAuthor id="5" name="Poole, Adriana" initials="PA" lastIdx="24" clrIdx="4">
    <p:extLst>
      <p:ext uri="{19B8F6BF-5375-455C-9EA6-DF929625EA0E}">
        <p15:presenceInfo xmlns:p15="http://schemas.microsoft.com/office/powerpoint/2012/main" userId="S::adriana.poole@redcross.org::bde6ed49-d324-4c49-a091-94440083c491" providerId="AD"/>
      </p:ext>
    </p:extLst>
  </p:cmAuthor>
  <p:cmAuthor id="6" name="Saldivar, Natalie" initials="SN" lastIdx="30" clrIdx="5">
    <p:extLst>
      <p:ext uri="{19B8F6BF-5375-455C-9EA6-DF929625EA0E}">
        <p15:presenceInfo xmlns:p15="http://schemas.microsoft.com/office/powerpoint/2012/main" userId="S::natalie.saldivar@redcross.org::4e2f6ffb-d0f4-4bdc-b3ea-b69b85d4ca6e" providerId="AD"/>
      </p:ext>
    </p:extLst>
  </p:cmAuthor>
  <p:cmAuthor id="7" name="Highland, Lena" initials="HL" lastIdx="3" clrIdx="6">
    <p:extLst>
      <p:ext uri="{19B8F6BF-5375-455C-9EA6-DF929625EA0E}">
        <p15:presenceInfo xmlns:p15="http://schemas.microsoft.com/office/powerpoint/2012/main" userId="S::lena.highland@redcross.org::b5a989b0-6f9c-40ab-ab32-b91f77cc030c" providerId="AD"/>
      </p:ext>
    </p:extLst>
  </p:cmAuthor>
  <p:cmAuthor id="8" name="Lepof, Amanda" initials="LA" lastIdx="6" clrIdx="7">
    <p:extLst>
      <p:ext uri="{19B8F6BF-5375-455C-9EA6-DF929625EA0E}">
        <p15:presenceInfo xmlns:p15="http://schemas.microsoft.com/office/powerpoint/2012/main" userId="S::Amanda.Lepof@redcross.org::63b022e2-b478-4c9b-9dbb-fe829dae5fb8" providerId="AD"/>
      </p:ext>
    </p:extLst>
  </p:cmAuthor>
  <p:cmAuthor id="9" name="Schulze, Rachel" initials="SR" lastIdx="12" clrIdx="8">
    <p:extLst>
      <p:ext uri="{19B8F6BF-5375-455C-9EA6-DF929625EA0E}">
        <p15:presenceInfo xmlns:p15="http://schemas.microsoft.com/office/powerpoint/2012/main" userId="S::rachel.schulze@redcross.org::e5379fe1-2a29-45fb-a56e-88027be1986f" providerId="AD"/>
      </p:ext>
    </p:extLst>
  </p:cmAuthor>
  <p:cmAuthor id="10" name="Rosenbaum, Lindsey" initials="RL" lastIdx="55" clrIdx="9">
    <p:extLst>
      <p:ext uri="{19B8F6BF-5375-455C-9EA6-DF929625EA0E}">
        <p15:presenceInfo xmlns:p15="http://schemas.microsoft.com/office/powerpoint/2012/main" userId="S::lindsey.rosenbaum@redcross.org::52f17f25-fece-4ffa-bff9-33c769ef549e" providerId="AD"/>
      </p:ext>
    </p:extLst>
  </p:cmAuthor>
  <p:cmAuthor id="11" name="Reese, Nick H." initials="RNH" lastIdx="1" clrIdx="10">
    <p:extLst>
      <p:ext uri="{19B8F6BF-5375-455C-9EA6-DF929625EA0E}">
        <p15:presenceInfo xmlns:p15="http://schemas.microsoft.com/office/powerpoint/2012/main" userId="S::nick.reese@redcross.org::37d3ad8f-a4b9-4a1d-9e63-a07ba0895484" providerId="AD"/>
      </p:ext>
    </p:extLst>
  </p:cmAuthor>
  <p:cmAuthor id="12" name="Nguyen, Alex" initials="NA" lastIdx="10" clrIdx="11">
    <p:extLst>
      <p:ext uri="{19B8F6BF-5375-455C-9EA6-DF929625EA0E}">
        <p15:presenceInfo xmlns:p15="http://schemas.microsoft.com/office/powerpoint/2012/main" userId="S::alex.nguyen@redcross.org::9a2cf77f-8331-403c-bcb8-0c0bd8e8bd9e" providerId="AD"/>
      </p:ext>
    </p:extLst>
  </p:cmAuthor>
  <p:cmAuthor id="13" name="Watson, Neil" initials="WN" lastIdx="7" clrIdx="12">
    <p:extLst>
      <p:ext uri="{19B8F6BF-5375-455C-9EA6-DF929625EA0E}">
        <p15:presenceInfo xmlns:p15="http://schemas.microsoft.com/office/powerpoint/2012/main" userId="S::neil.watson@redcross.org::091892e6-1d38-4d17-92c3-35349e2312c5" providerId="AD"/>
      </p:ext>
    </p:extLst>
  </p:cmAuthor>
  <p:cmAuthor id="14" name="Long, Jodi" initials="LJ" lastIdx="2" clrIdx="13">
    <p:extLst>
      <p:ext uri="{19B8F6BF-5375-455C-9EA6-DF929625EA0E}">
        <p15:presenceInfo xmlns:p15="http://schemas.microsoft.com/office/powerpoint/2012/main" userId="S::jodi.long@redcross.org::e530ea39-c8b8-47e7-8edf-c927ee5d3ae3" providerId="AD"/>
      </p:ext>
    </p:extLst>
  </p:cmAuthor>
  <p:cmAuthor id="15" name="Shuffield, Michelle" initials="SM" lastIdx="5" clrIdx="14">
    <p:extLst>
      <p:ext uri="{19B8F6BF-5375-455C-9EA6-DF929625EA0E}">
        <p15:presenceInfo xmlns:p15="http://schemas.microsoft.com/office/powerpoint/2012/main" userId="S::michelle.shuffield@redcross.org::5bda2f20-688d-40ea-bef1-17b4962a1a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B2E"/>
    <a:srgbClr val="717073"/>
    <a:srgbClr val="4784B5"/>
    <a:srgbClr val="6D6E70"/>
    <a:srgbClr val="ED1B24"/>
    <a:srgbClr val="E7F2FB"/>
    <a:srgbClr val="C6C6C7"/>
    <a:srgbClr val="0000FF"/>
    <a:srgbClr val="004B79"/>
    <a:srgbClr val="228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3302" autoAdjust="0"/>
  </p:normalViewPr>
  <p:slideViewPr>
    <p:cSldViewPr snapToGrid="0">
      <p:cViewPr varScale="1">
        <p:scale>
          <a:sx n="70" d="100"/>
          <a:sy n="70" d="100"/>
        </p:scale>
        <p:origin x="84" y="888"/>
      </p:cViewPr>
      <p:guideLst>
        <p:guide orient="horz" pos="2016"/>
        <p:guide pos="3168"/>
      </p:guideLst>
    </p:cSldViewPr>
  </p:slideViewPr>
  <p:outlineViewPr>
    <p:cViewPr>
      <p:scale>
        <a:sx n="33" d="100"/>
        <a:sy n="33" d="100"/>
      </p:scale>
      <p:origin x="0" y="-154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Anne" userId="6648a100-430f-4e89-a29f-356c52c69f0b" providerId="ADAL" clId="{B113FD6C-E1D0-43EB-9755-879DFCF967A8}"/>
    <pc:docChg chg="custSel delSld modSld">
      <pc:chgData name="Brown, Anne" userId="6648a100-430f-4e89-a29f-356c52c69f0b" providerId="ADAL" clId="{B113FD6C-E1D0-43EB-9755-879DFCF967A8}" dt="2022-11-02T19:41:02.370" v="30" actId="47"/>
      <pc:docMkLst>
        <pc:docMk/>
      </pc:docMkLst>
      <pc:sldChg chg="delSp mod">
        <pc:chgData name="Brown, Anne" userId="6648a100-430f-4e89-a29f-356c52c69f0b" providerId="ADAL" clId="{B113FD6C-E1D0-43EB-9755-879DFCF967A8}" dt="2022-11-02T19:39:55.668" v="26" actId="478"/>
        <pc:sldMkLst>
          <pc:docMk/>
          <pc:sldMk cId="510287816" sldId="824"/>
        </pc:sldMkLst>
        <pc:spChg chg="del">
          <ac:chgData name="Brown, Anne" userId="6648a100-430f-4e89-a29f-356c52c69f0b" providerId="ADAL" clId="{B113FD6C-E1D0-43EB-9755-879DFCF967A8}" dt="2022-11-02T19:39:55.668" v="26" actId="478"/>
          <ac:spMkLst>
            <pc:docMk/>
            <pc:sldMk cId="510287816" sldId="824"/>
            <ac:spMk id="10" creationId="{36CB2E17-C50C-47A8-889D-EA793DDB4572}"/>
          </ac:spMkLst>
        </pc:spChg>
      </pc:sldChg>
      <pc:sldChg chg="delSp modSp mod">
        <pc:chgData name="Brown, Anne" userId="6648a100-430f-4e89-a29f-356c52c69f0b" providerId="ADAL" clId="{B113FD6C-E1D0-43EB-9755-879DFCF967A8}" dt="2022-11-02T19:39:50.067" v="25" actId="20577"/>
        <pc:sldMkLst>
          <pc:docMk/>
          <pc:sldMk cId="2650466991" sldId="842"/>
        </pc:sldMkLst>
        <pc:spChg chg="mod">
          <ac:chgData name="Brown, Anne" userId="6648a100-430f-4e89-a29f-356c52c69f0b" providerId="ADAL" clId="{B113FD6C-E1D0-43EB-9755-879DFCF967A8}" dt="2022-11-02T19:39:50.067" v="25" actId="20577"/>
          <ac:spMkLst>
            <pc:docMk/>
            <pc:sldMk cId="2650466991" sldId="842"/>
            <ac:spMk id="4" creationId="{72208C88-D480-E943-91BF-547A71275932}"/>
          </ac:spMkLst>
        </pc:spChg>
        <pc:spChg chg="mod">
          <ac:chgData name="Brown, Anne" userId="6648a100-430f-4e89-a29f-356c52c69f0b" providerId="ADAL" clId="{B113FD6C-E1D0-43EB-9755-879DFCF967A8}" dt="2022-11-02T19:39:44.332" v="1" actId="20577"/>
          <ac:spMkLst>
            <pc:docMk/>
            <pc:sldMk cId="2650466991" sldId="842"/>
            <ac:spMk id="5" creationId="{4A172C99-5D4B-1146-9783-25FDFB5F9A04}"/>
          </ac:spMkLst>
        </pc:spChg>
        <pc:spChg chg="del">
          <ac:chgData name="Brown, Anne" userId="6648a100-430f-4e89-a29f-356c52c69f0b" providerId="ADAL" clId="{B113FD6C-E1D0-43EB-9755-879DFCF967A8}" dt="2022-11-02T19:39:41.908" v="0" actId="478"/>
          <ac:spMkLst>
            <pc:docMk/>
            <pc:sldMk cId="2650466991" sldId="842"/>
            <ac:spMk id="7" creationId="{2C9AA188-7411-4F75-9DBB-26B3B4CE76F0}"/>
          </ac:spMkLst>
        </pc:spChg>
      </pc:sldChg>
      <pc:sldChg chg="del">
        <pc:chgData name="Brown, Anne" userId="6648a100-430f-4e89-a29f-356c52c69f0b" providerId="ADAL" clId="{B113FD6C-E1D0-43EB-9755-879DFCF967A8}" dt="2022-11-02T19:41:02.370" v="30" actId="47"/>
        <pc:sldMkLst>
          <pc:docMk/>
          <pc:sldMk cId="1546267996" sldId="857"/>
        </pc:sldMkLst>
      </pc:sldChg>
      <pc:sldChg chg="delSp modSp mod">
        <pc:chgData name="Brown, Anne" userId="6648a100-430f-4e89-a29f-356c52c69f0b" providerId="ADAL" clId="{B113FD6C-E1D0-43EB-9755-879DFCF967A8}" dt="2022-11-02T19:40:49.973" v="29" actId="1076"/>
        <pc:sldMkLst>
          <pc:docMk/>
          <pc:sldMk cId="343329121" sldId="2145707343"/>
        </pc:sldMkLst>
        <pc:spChg chg="del">
          <ac:chgData name="Brown, Anne" userId="6648a100-430f-4e89-a29f-356c52c69f0b" providerId="ADAL" clId="{B113FD6C-E1D0-43EB-9755-879DFCF967A8}" dt="2022-11-02T19:40:43.095" v="28" actId="478"/>
          <ac:spMkLst>
            <pc:docMk/>
            <pc:sldMk cId="343329121" sldId="2145707343"/>
            <ac:spMk id="13" creationId="{D9ED3CA5-F385-454D-B53E-7915F4B9510D}"/>
          </ac:spMkLst>
        </pc:spChg>
        <pc:spChg chg="del">
          <ac:chgData name="Brown, Anne" userId="6648a100-430f-4e89-a29f-356c52c69f0b" providerId="ADAL" clId="{B113FD6C-E1D0-43EB-9755-879DFCF967A8}" dt="2022-11-02T19:40:41.604" v="27" actId="478"/>
          <ac:spMkLst>
            <pc:docMk/>
            <pc:sldMk cId="343329121" sldId="2145707343"/>
            <ac:spMk id="20" creationId="{D166E881-1AE6-F141-A881-C219BF4C7547}"/>
          </ac:spMkLst>
        </pc:spChg>
        <pc:grpChg chg="mod">
          <ac:chgData name="Brown, Anne" userId="6648a100-430f-4e89-a29f-356c52c69f0b" providerId="ADAL" clId="{B113FD6C-E1D0-43EB-9755-879DFCF967A8}" dt="2022-11-02T19:40:49.973" v="29" actId="1076"/>
          <ac:grpSpMkLst>
            <pc:docMk/>
            <pc:sldMk cId="343329121" sldId="2145707343"/>
            <ac:grpSpMk id="6" creationId="{AA3BED93-A755-4B79-979D-23C98B74AD56}"/>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218E8-7CCD-D246-9B51-C4B870448914}" type="datetimeFigureOut">
              <a:rPr lang="en-US" smtClean="0"/>
              <a:t>11/2/2022</a:t>
            </a:fld>
            <a:endParaRPr lang="en-US"/>
          </a:p>
        </p:txBody>
      </p:sp>
      <p:sp>
        <p:nvSpPr>
          <p:cNvPr id="4" name="Slide Image Placeholder 3"/>
          <p:cNvSpPr>
            <a:spLocks noGrp="1" noRot="1" noChangeAspect="1"/>
          </p:cNvSpPr>
          <p:nvPr>
            <p:ph type="sldImg" idx="2"/>
          </p:nvPr>
        </p:nvSpPr>
        <p:spPr>
          <a:xfrm>
            <a:off x="1004888" y="1143000"/>
            <a:ext cx="4848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174D4-E392-6941-8B91-4B86EA1ADCB7}" type="slidenum">
              <a:rPr lang="en-US" smtClean="0"/>
              <a:t>‹#›</a:t>
            </a:fld>
            <a:endParaRPr lang="en-US"/>
          </a:p>
        </p:txBody>
      </p:sp>
    </p:spTree>
    <p:extLst>
      <p:ext uri="{BB962C8B-B14F-4D97-AF65-F5344CB8AC3E}">
        <p14:creationId xmlns:p14="http://schemas.microsoft.com/office/powerpoint/2010/main" val="3604050494"/>
      </p:ext>
    </p:extLst>
  </p:cSld>
  <p:clrMap bg1="lt1" tx1="dk1" bg2="lt2" tx2="dk2" accent1="accent1" accent2="accent2" accent3="accent3" accent4="accent4" accent5="accent5" accent6="accent6" hlink="hlink" folHlink="folHlink"/>
  <p:notesStyle>
    <a:lvl1pPr marL="0" algn="l" defTabSz="790042" rtl="0" eaLnBrk="1" latinLnBrk="0" hangingPunct="1">
      <a:defRPr sz="1037" kern="1200">
        <a:solidFill>
          <a:schemeClr val="tx1"/>
        </a:solidFill>
        <a:latin typeface="+mn-lt"/>
        <a:ea typeface="+mn-ea"/>
        <a:cs typeface="+mn-cs"/>
      </a:defRPr>
    </a:lvl1pPr>
    <a:lvl2pPr marL="395021" algn="l" defTabSz="790042" rtl="0" eaLnBrk="1" latinLnBrk="0" hangingPunct="1">
      <a:defRPr sz="1037" kern="1200">
        <a:solidFill>
          <a:schemeClr val="tx1"/>
        </a:solidFill>
        <a:latin typeface="+mn-lt"/>
        <a:ea typeface="+mn-ea"/>
        <a:cs typeface="+mn-cs"/>
      </a:defRPr>
    </a:lvl2pPr>
    <a:lvl3pPr marL="790042" algn="l" defTabSz="790042" rtl="0" eaLnBrk="1" latinLnBrk="0" hangingPunct="1">
      <a:defRPr sz="1037" kern="1200">
        <a:solidFill>
          <a:schemeClr val="tx1"/>
        </a:solidFill>
        <a:latin typeface="+mn-lt"/>
        <a:ea typeface="+mn-ea"/>
        <a:cs typeface="+mn-cs"/>
      </a:defRPr>
    </a:lvl3pPr>
    <a:lvl4pPr marL="1185062" algn="l" defTabSz="790042" rtl="0" eaLnBrk="1" latinLnBrk="0" hangingPunct="1">
      <a:defRPr sz="1037" kern="1200">
        <a:solidFill>
          <a:schemeClr val="tx1"/>
        </a:solidFill>
        <a:latin typeface="+mn-lt"/>
        <a:ea typeface="+mn-ea"/>
        <a:cs typeface="+mn-cs"/>
      </a:defRPr>
    </a:lvl4pPr>
    <a:lvl5pPr marL="1580083" algn="l" defTabSz="790042" rtl="0" eaLnBrk="1" latinLnBrk="0" hangingPunct="1">
      <a:defRPr sz="1037" kern="1200">
        <a:solidFill>
          <a:schemeClr val="tx1"/>
        </a:solidFill>
        <a:latin typeface="+mn-lt"/>
        <a:ea typeface="+mn-ea"/>
        <a:cs typeface="+mn-cs"/>
      </a:defRPr>
    </a:lvl5pPr>
    <a:lvl6pPr marL="1975104" algn="l" defTabSz="790042" rtl="0" eaLnBrk="1" latinLnBrk="0" hangingPunct="1">
      <a:defRPr sz="1037" kern="1200">
        <a:solidFill>
          <a:schemeClr val="tx1"/>
        </a:solidFill>
        <a:latin typeface="+mn-lt"/>
        <a:ea typeface="+mn-ea"/>
        <a:cs typeface="+mn-cs"/>
      </a:defRPr>
    </a:lvl6pPr>
    <a:lvl7pPr marL="2370125" algn="l" defTabSz="790042" rtl="0" eaLnBrk="1" latinLnBrk="0" hangingPunct="1">
      <a:defRPr sz="1037" kern="1200">
        <a:solidFill>
          <a:schemeClr val="tx1"/>
        </a:solidFill>
        <a:latin typeface="+mn-lt"/>
        <a:ea typeface="+mn-ea"/>
        <a:cs typeface="+mn-cs"/>
      </a:defRPr>
    </a:lvl7pPr>
    <a:lvl8pPr marL="2765146" algn="l" defTabSz="790042" rtl="0" eaLnBrk="1" latinLnBrk="0" hangingPunct="1">
      <a:defRPr sz="1037" kern="1200">
        <a:solidFill>
          <a:schemeClr val="tx1"/>
        </a:solidFill>
        <a:latin typeface="+mn-lt"/>
        <a:ea typeface="+mn-ea"/>
        <a:cs typeface="+mn-cs"/>
      </a:defRPr>
    </a:lvl8pPr>
    <a:lvl9pPr marL="3160166" algn="l" defTabSz="790042" rtl="0" eaLnBrk="1" latinLnBrk="0" hangingPunct="1">
      <a:defRPr sz="10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5"/>
          </p:nvPr>
        </p:nvSpPr>
        <p:spPr/>
        <p:txBody>
          <a:bodyPr/>
          <a:lstStyle/>
          <a:p>
            <a:fld id="{B8D174D4-E392-6941-8B91-4B86EA1ADCB7}" type="slidenum">
              <a:rPr lang="en-US" smtClean="0"/>
              <a:t>1</a:t>
            </a:fld>
            <a:endParaRPr lang="en-US"/>
          </a:p>
        </p:txBody>
      </p:sp>
    </p:spTree>
    <p:extLst>
      <p:ext uri="{BB962C8B-B14F-4D97-AF65-F5344CB8AC3E}">
        <p14:creationId xmlns:p14="http://schemas.microsoft.com/office/powerpoint/2010/main" val="329860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11</a:t>
            </a:fld>
            <a:endParaRPr lang="en-US"/>
          </a:p>
        </p:txBody>
      </p:sp>
    </p:spTree>
    <p:extLst>
      <p:ext uri="{BB962C8B-B14F-4D97-AF65-F5344CB8AC3E}">
        <p14:creationId xmlns:p14="http://schemas.microsoft.com/office/powerpoint/2010/main" val="2046864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12</a:t>
            </a:fld>
            <a:endParaRPr lang="en-US"/>
          </a:p>
        </p:txBody>
      </p:sp>
    </p:spTree>
    <p:extLst>
      <p:ext uri="{BB962C8B-B14F-4D97-AF65-F5344CB8AC3E}">
        <p14:creationId xmlns:p14="http://schemas.microsoft.com/office/powerpoint/2010/main" val="1480744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13</a:t>
            </a:fld>
            <a:endParaRPr lang="en-US"/>
          </a:p>
        </p:txBody>
      </p:sp>
    </p:spTree>
    <p:extLst>
      <p:ext uri="{BB962C8B-B14F-4D97-AF65-F5344CB8AC3E}">
        <p14:creationId xmlns:p14="http://schemas.microsoft.com/office/powerpoint/2010/main" val="343858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D174D4-E392-6941-8B91-4B86EA1ADCB7}" type="slidenum">
              <a:rPr lang="en-US" smtClean="0"/>
              <a:t>15</a:t>
            </a:fld>
            <a:endParaRPr lang="en-US"/>
          </a:p>
        </p:txBody>
      </p:sp>
    </p:spTree>
    <p:extLst>
      <p:ext uri="{BB962C8B-B14F-4D97-AF65-F5344CB8AC3E}">
        <p14:creationId xmlns:p14="http://schemas.microsoft.com/office/powerpoint/2010/main" val="2319413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D174D4-E392-6941-8B91-4B86EA1ADCB7}" type="slidenum">
              <a:rPr lang="en-US" smtClean="0"/>
              <a:t>16</a:t>
            </a:fld>
            <a:endParaRPr lang="en-US"/>
          </a:p>
        </p:txBody>
      </p:sp>
    </p:spTree>
    <p:extLst>
      <p:ext uri="{BB962C8B-B14F-4D97-AF65-F5344CB8AC3E}">
        <p14:creationId xmlns:p14="http://schemas.microsoft.com/office/powerpoint/2010/main" val="600379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19</a:t>
            </a:fld>
            <a:endParaRPr lang="en-US"/>
          </a:p>
        </p:txBody>
      </p:sp>
    </p:spTree>
    <p:extLst>
      <p:ext uri="{BB962C8B-B14F-4D97-AF65-F5344CB8AC3E}">
        <p14:creationId xmlns:p14="http://schemas.microsoft.com/office/powerpoint/2010/main" val="1304519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20</a:t>
            </a:fld>
            <a:endParaRPr lang="en-US"/>
          </a:p>
        </p:txBody>
      </p:sp>
    </p:spTree>
    <p:extLst>
      <p:ext uri="{BB962C8B-B14F-4D97-AF65-F5344CB8AC3E}">
        <p14:creationId xmlns:p14="http://schemas.microsoft.com/office/powerpoint/2010/main" val="2596502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411A8-DBDD-4318-BA36-9EA5BFF75B17}" type="slidenum">
              <a:rPr lang="en-US" smtClean="0"/>
              <a:t>21</a:t>
            </a:fld>
            <a:endParaRPr lang="en-US"/>
          </a:p>
        </p:txBody>
      </p:sp>
    </p:spTree>
    <p:extLst>
      <p:ext uri="{BB962C8B-B14F-4D97-AF65-F5344CB8AC3E}">
        <p14:creationId xmlns:p14="http://schemas.microsoft.com/office/powerpoint/2010/main" val="3898724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D174D4-E392-6941-8B91-4B86EA1ADCB7}" type="slidenum">
              <a:rPr lang="en-US" smtClean="0"/>
              <a:t>22</a:t>
            </a:fld>
            <a:endParaRPr lang="en-US"/>
          </a:p>
        </p:txBody>
      </p:sp>
    </p:spTree>
    <p:extLst>
      <p:ext uri="{BB962C8B-B14F-4D97-AF65-F5344CB8AC3E}">
        <p14:creationId xmlns:p14="http://schemas.microsoft.com/office/powerpoint/2010/main" val="2856800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D174D4-E392-6941-8B91-4B86EA1ADCB7}" type="slidenum">
              <a:rPr lang="en-US" smtClean="0"/>
              <a:t>24</a:t>
            </a:fld>
            <a:endParaRPr lang="en-US"/>
          </a:p>
        </p:txBody>
      </p:sp>
    </p:spTree>
    <p:extLst>
      <p:ext uri="{BB962C8B-B14F-4D97-AF65-F5344CB8AC3E}">
        <p14:creationId xmlns:p14="http://schemas.microsoft.com/office/powerpoint/2010/main" val="286767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2</a:t>
            </a:fld>
            <a:endParaRPr lang="en-US"/>
          </a:p>
        </p:txBody>
      </p:sp>
    </p:spTree>
    <p:extLst>
      <p:ext uri="{BB962C8B-B14F-4D97-AF65-F5344CB8AC3E}">
        <p14:creationId xmlns:p14="http://schemas.microsoft.com/office/powerpoint/2010/main" val="414773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8D174D4-E392-6941-8B91-4B86EA1ADCB7}" type="slidenum">
              <a:rPr lang="en-US" smtClean="0"/>
              <a:t>3</a:t>
            </a:fld>
            <a:endParaRPr lang="en-US"/>
          </a:p>
        </p:txBody>
      </p:sp>
    </p:spTree>
    <p:extLst>
      <p:ext uri="{BB962C8B-B14F-4D97-AF65-F5344CB8AC3E}">
        <p14:creationId xmlns:p14="http://schemas.microsoft.com/office/powerpoint/2010/main" val="122111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a:spcBef>
                <a:spcPts val="0"/>
              </a:spcBef>
              <a:spcAft>
                <a:spcPts val="0"/>
              </a:spcAft>
            </a:pPr>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4</a:t>
            </a:fld>
            <a:endParaRPr lang="en-US"/>
          </a:p>
        </p:txBody>
      </p:sp>
    </p:spTree>
    <p:extLst>
      <p:ext uri="{BB962C8B-B14F-4D97-AF65-F5344CB8AC3E}">
        <p14:creationId xmlns:p14="http://schemas.microsoft.com/office/powerpoint/2010/main" val="198728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5</a:t>
            </a:fld>
            <a:endParaRPr lang="en-US"/>
          </a:p>
        </p:txBody>
      </p:sp>
    </p:spTree>
    <p:extLst>
      <p:ext uri="{BB962C8B-B14F-4D97-AF65-F5344CB8AC3E}">
        <p14:creationId xmlns:p14="http://schemas.microsoft.com/office/powerpoint/2010/main" val="180348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a:spcBef>
                <a:spcPts val="0"/>
              </a:spcBef>
              <a:spcAft>
                <a:spcPts val="0"/>
              </a:spcAft>
            </a:pPr>
            <a:br>
              <a:rPr lang="en-US" sz="1800">
                <a:solidFill>
                  <a:srgbClr val="555555"/>
                </a:solidFill>
                <a:effectLst/>
                <a:latin typeface="Helvetica" panose="020B0604020202020204" pitchFamily="34" charset="0"/>
                <a:ea typeface="Times New Roman" panose="02020603050405020304" pitchFamily="18" charset="0"/>
              </a:rPr>
            </a:br>
            <a:endParaRPr lang="en-US" sz="1800">
              <a:solidFill>
                <a:srgbClr val="555555"/>
              </a:solidFill>
              <a:effectLst/>
              <a:latin typeface="Helvetica" panose="020B0604020202020204" pitchFamily="34" charset="0"/>
            </a:endParaRPr>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6</a:t>
            </a:fld>
            <a:endParaRPr lang="en-US"/>
          </a:p>
        </p:txBody>
      </p:sp>
    </p:spTree>
    <p:extLst>
      <p:ext uri="{BB962C8B-B14F-4D97-AF65-F5344CB8AC3E}">
        <p14:creationId xmlns:p14="http://schemas.microsoft.com/office/powerpoint/2010/main" val="400679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8</a:t>
            </a:fld>
            <a:endParaRPr lang="en-US"/>
          </a:p>
        </p:txBody>
      </p:sp>
    </p:spTree>
    <p:extLst>
      <p:ext uri="{BB962C8B-B14F-4D97-AF65-F5344CB8AC3E}">
        <p14:creationId xmlns:p14="http://schemas.microsoft.com/office/powerpoint/2010/main" val="2662978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8D174D4-E392-6941-8B91-4B86EA1ADCB7}" type="slidenum">
              <a:rPr lang="en-US" smtClean="0"/>
              <a:t>9</a:t>
            </a:fld>
            <a:endParaRPr lang="en-US"/>
          </a:p>
        </p:txBody>
      </p:sp>
    </p:spTree>
    <p:extLst>
      <p:ext uri="{BB962C8B-B14F-4D97-AF65-F5344CB8AC3E}">
        <p14:creationId xmlns:p14="http://schemas.microsoft.com/office/powerpoint/2010/main" val="316850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10</a:t>
            </a:fld>
            <a:endParaRPr lang="en-US"/>
          </a:p>
        </p:txBody>
      </p:sp>
    </p:spTree>
    <p:extLst>
      <p:ext uri="{BB962C8B-B14F-4D97-AF65-F5344CB8AC3E}">
        <p14:creationId xmlns:p14="http://schemas.microsoft.com/office/powerpoint/2010/main" val="2444964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pic>
        <p:nvPicPr>
          <p:cNvPr id="5" name="Picture 4">
            <a:extLst>
              <a:ext uri="{FF2B5EF4-FFF2-40B4-BE49-F238E27FC236}">
                <a16:creationId xmlns:a16="http://schemas.microsoft.com/office/drawing/2014/main" id="{BB94E52A-050C-A44F-804E-EB99FC968AF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95409" y="5043735"/>
            <a:ext cx="2227467" cy="1008816"/>
          </a:xfrm>
          <a:prstGeom prst="rect">
            <a:avLst/>
          </a:prstGeom>
        </p:spPr>
      </p:pic>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130604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Tree>
    <p:extLst>
      <p:ext uri="{BB962C8B-B14F-4D97-AF65-F5344CB8AC3E}">
        <p14:creationId xmlns:p14="http://schemas.microsoft.com/office/powerpoint/2010/main" val="318899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1868198"/>
            <a:ext cx="10058400"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3445537"/>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0B9EBB7-A6FB-6843-BDFA-9DCC2017D4BA}"/>
              </a:ext>
            </a:extLst>
          </p:cNvPr>
          <p:cNvSpPr/>
          <p:nvPr userDrawn="1"/>
        </p:nvSpPr>
        <p:spPr>
          <a:xfrm>
            <a:off x="-17912" y="5029200"/>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18681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767620" y="34486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9" name="Picture Placeholder 17">
            <a:extLst>
              <a:ext uri="{FF2B5EF4-FFF2-40B4-BE49-F238E27FC236}">
                <a16:creationId xmlns:a16="http://schemas.microsoft.com/office/drawing/2014/main" id="{DB648224-49A8-C04A-93B0-91F1F10BB806}"/>
              </a:ext>
            </a:extLst>
          </p:cNvPr>
          <p:cNvSpPr>
            <a:spLocks noGrp="1"/>
          </p:cNvSpPr>
          <p:nvPr>
            <p:ph type="pic" sz="quarter" idx="13"/>
          </p:nvPr>
        </p:nvSpPr>
        <p:spPr>
          <a:xfrm>
            <a:off x="-17912" y="5032362"/>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1977819"/>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3" name="Text Placeholder 4">
            <a:extLst>
              <a:ext uri="{FF2B5EF4-FFF2-40B4-BE49-F238E27FC236}">
                <a16:creationId xmlns:a16="http://schemas.microsoft.com/office/drawing/2014/main" id="{D5C292B3-470E-FB43-9B04-15B7288A3251}"/>
              </a:ext>
            </a:extLst>
          </p:cNvPr>
          <p:cNvSpPr>
            <a:spLocks noGrp="1"/>
          </p:cNvSpPr>
          <p:nvPr>
            <p:ph type="body" sz="quarter" idx="16" hasCustomPrompt="1"/>
          </p:nvPr>
        </p:nvSpPr>
        <p:spPr>
          <a:xfrm>
            <a:off x="2503971" y="5122645"/>
            <a:ext cx="7464425" cy="1252398"/>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228600" y="3535017"/>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150372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sp>
        <p:nvSpPr>
          <p:cNvPr id="15" name="Picture Placeholder 17">
            <a:extLst>
              <a:ext uri="{FF2B5EF4-FFF2-40B4-BE49-F238E27FC236}">
                <a16:creationId xmlns:a16="http://schemas.microsoft.com/office/drawing/2014/main" id="{DB02C5B9-5C60-F540-9709-A6ACD88E8590}"/>
              </a:ext>
            </a:extLst>
          </p:cNvPr>
          <p:cNvSpPr>
            <a:spLocks noGrp="1"/>
          </p:cNvSpPr>
          <p:nvPr>
            <p:ph type="pic" sz="quarter" idx="16"/>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2" name="Picture Placeholder 6">
            <a:extLst>
              <a:ext uri="{FF2B5EF4-FFF2-40B4-BE49-F238E27FC236}">
                <a16:creationId xmlns:a16="http://schemas.microsoft.com/office/drawing/2014/main" id="{A18FE854-AD4D-154A-A5AF-4A567BE274B2}"/>
              </a:ext>
            </a:extLst>
          </p:cNvPr>
          <p:cNvSpPr>
            <a:spLocks noGrp="1"/>
          </p:cNvSpPr>
          <p:nvPr>
            <p:ph type="pic" sz="quarter" idx="14"/>
          </p:nvPr>
        </p:nvSpPr>
        <p:spPr>
          <a:xfrm>
            <a:off x="706438" y="1295400"/>
            <a:ext cx="1274762" cy="1233487"/>
          </a:xfrm>
          <a:prstGeom prst="rect">
            <a:avLst/>
          </a:prstGeom>
        </p:spPr>
        <p:txBody>
          <a:bodyPr anchor="ctr"/>
          <a:lstStyle>
            <a:lvl1pPr algn="ctr">
              <a:buNone/>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01704" cy="742433"/>
          </a:xfrm>
          <a:prstGeom prst="rect">
            <a:avLst/>
          </a:prstGeom>
        </p:spPr>
        <p:txBody>
          <a:bodyPr anchor="t"/>
          <a:lstStyle>
            <a:lvl1pPr>
              <a:defRPr>
                <a:solidFill>
                  <a:srgbClr val="4784B5"/>
                </a:solidFill>
              </a:defRPr>
            </a:lvl1pPr>
          </a:lstStyle>
          <a:p>
            <a:r>
              <a:rPr lang="en-US"/>
              <a:t>Click to edit Master title style</a:t>
            </a:r>
          </a:p>
        </p:txBody>
      </p:sp>
      <p:sp>
        <p:nvSpPr>
          <p:cNvPr id="3" name="Text Placeholder 2">
            <a:extLst>
              <a:ext uri="{FF2B5EF4-FFF2-40B4-BE49-F238E27FC236}">
                <a16:creationId xmlns:a16="http://schemas.microsoft.com/office/drawing/2014/main" id="{E57C3ABD-300F-7A48-8152-251DDADD34F6}"/>
              </a:ext>
            </a:extLst>
          </p:cNvPr>
          <p:cNvSpPr>
            <a:spLocks noGrp="1"/>
          </p:cNvSpPr>
          <p:nvPr>
            <p:ph type="body" sz="quarter" idx="10" hasCustomPrompt="1"/>
          </p:nvPr>
        </p:nvSpPr>
        <p:spPr>
          <a:xfrm>
            <a:off x="2230582" y="1330325"/>
            <a:ext cx="3782291" cy="1149639"/>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a:t>Lorem ipsum dolor sit amet, consectetuer adipiscing elit. Maecenas porttitor congue </a:t>
            </a:r>
            <a:r>
              <a:rPr lang="en-US" err="1"/>
              <a:t>massa</a:t>
            </a:r>
            <a:r>
              <a:rPr lang="en-US"/>
              <a:t>.</a:t>
            </a:r>
          </a:p>
        </p:txBody>
      </p:sp>
      <p:sp>
        <p:nvSpPr>
          <p:cNvPr id="9" name="Text Placeholder 2">
            <a:extLst>
              <a:ext uri="{FF2B5EF4-FFF2-40B4-BE49-F238E27FC236}">
                <a16:creationId xmlns:a16="http://schemas.microsoft.com/office/drawing/2014/main" id="{721F4062-9B7E-6842-A9DB-5D3A4E639B9A}"/>
              </a:ext>
            </a:extLst>
          </p:cNvPr>
          <p:cNvSpPr>
            <a:spLocks noGrp="1"/>
          </p:cNvSpPr>
          <p:nvPr>
            <p:ph type="body" sz="quarter" idx="11" hasCustomPrompt="1"/>
          </p:nvPr>
        </p:nvSpPr>
        <p:spPr>
          <a:xfrm>
            <a:off x="2230582" y="2923315"/>
            <a:ext cx="3796145" cy="1205345"/>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0" name="Text Placeholder 2">
            <a:extLst>
              <a:ext uri="{FF2B5EF4-FFF2-40B4-BE49-F238E27FC236}">
                <a16:creationId xmlns:a16="http://schemas.microsoft.com/office/drawing/2014/main" id="{C5C1CB32-77F4-2E47-99BB-2CF80026E716}"/>
              </a:ext>
            </a:extLst>
          </p:cNvPr>
          <p:cNvSpPr>
            <a:spLocks noGrp="1"/>
          </p:cNvSpPr>
          <p:nvPr>
            <p:ph type="body" sz="quarter" idx="12" hasCustomPrompt="1"/>
          </p:nvPr>
        </p:nvSpPr>
        <p:spPr>
          <a:xfrm>
            <a:off x="2230582" y="4502734"/>
            <a:ext cx="3810000" cy="1177630"/>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a:t>
            </a:r>
          </a:p>
          <a:p>
            <a:pPr lvl="0"/>
            <a:endParaRPr lang="en-US"/>
          </a:p>
        </p:txBody>
      </p:sp>
      <p:sp>
        <p:nvSpPr>
          <p:cNvPr id="7" name="Picture Placeholder 6">
            <a:extLst>
              <a:ext uri="{FF2B5EF4-FFF2-40B4-BE49-F238E27FC236}">
                <a16:creationId xmlns:a16="http://schemas.microsoft.com/office/drawing/2014/main" id="{C1A380F2-AC6D-2446-91B2-B05A685EE551}"/>
              </a:ext>
            </a:extLst>
          </p:cNvPr>
          <p:cNvSpPr>
            <a:spLocks noGrp="1"/>
          </p:cNvSpPr>
          <p:nvPr>
            <p:ph type="pic" sz="quarter" idx="13"/>
          </p:nvPr>
        </p:nvSpPr>
        <p:spPr>
          <a:xfrm>
            <a:off x="706438" y="2798763"/>
            <a:ext cx="1274762" cy="1233487"/>
          </a:xfrm>
          <a:prstGeom prst="rect">
            <a:avLst/>
          </a:prstGeom>
        </p:spPr>
        <p:txBody>
          <a:bodyPr anchor="ctr"/>
          <a:lstStyle>
            <a:lvl1pPr algn="ctr">
              <a:buNone/>
              <a:defRPr/>
            </a:lvl1pPr>
          </a:lstStyle>
          <a:p>
            <a:endParaRPr lang="en-US"/>
          </a:p>
        </p:txBody>
      </p:sp>
      <p:sp>
        <p:nvSpPr>
          <p:cNvPr id="13" name="Picture Placeholder 6">
            <a:extLst>
              <a:ext uri="{FF2B5EF4-FFF2-40B4-BE49-F238E27FC236}">
                <a16:creationId xmlns:a16="http://schemas.microsoft.com/office/drawing/2014/main" id="{818B8ECD-C2F5-F048-85A2-1463C8135952}"/>
              </a:ext>
            </a:extLst>
          </p:cNvPr>
          <p:cNvSpPr>
            <a:spLocks noGrp="1"/>
          </p:cNvSpPr>
          <p:nvPr>
            <p:ph type="pic" sz="quarter" idx="15"/>
          </p:nvPr>
        </p:nvSpPr>
        <p:spPr>
          <a:xfrm>
            <a:off x="706438" y="4495800"/>
            <a:ext cx="1274762" cy="1233487"/>
          </a:xfrm>
          <a:prstGeom prst="rect">
            <a:avLst/>
          </a:prstGeom>
        </p:spPr>
        <p:txBody>
          <a:bodyPr anchor="ctr"/>
          <a:lstStyle>
            <a:lvl1pPr algn="ctr">
              <a:buNone/>
              <a:defRPr/>
            </a:lvl1pPr>
          </a:lstStyle>
          <a:p>
            <a:endParaRPr lang="en-US"/>
          </a:p>
        </p:txBody>
      </p:sp>
    </p:spTree>
    <p:extLst>
      <p:ext uri="{BB962C8B-B14F-4D97-AF65-F5344CB8AC3E}">
        <p14:creationId xmlns:p14="http://schemas.microsoft.com/office/powerpoint/2010/main" val="3355850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613278" cy="742433"/>
          </a:xfrm>
          <a:prstGeom prst="rect">
            <a:avLst/>
          </a:prstGeom>
        </p:spPr>
        <p:txBody>
          <a:bodyPr anchor="t"/>
          <a:lstStyle>
            <a:lvl1pPr>
              <a:defRPr>
                <a:solidFill>
                  <a:srgbClr val="4784B5"/>
                </a:solidFill>
              </a:defRPr>
            </a:lvl1pPr>
          </a:lstStyle>
          <a:p>
            <a:r>
              <a:rPr lang="en-US"/>
              <a:t>FY## Q# XXXXX Totals</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DB8AD6C-542B-0D40-96FD-72BFAC5CCB9C}"/>
              </a:ext>
            </a:extLst>
          </p:cNvPr>
          <p:cNvSpPr>
            <a:spLocks noGrp="1"/>
          </p:cNvSpPr>
          <p:nvPr>
            <p:ph type="pic" sz="quarter" idx="10"/>
          </p:nvPr>
        </p:nvSpPr>
        <p:spPr>
          <a:xfrm>
            <a:off x="1232771"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7" name="Picture Placeholder 2">
            <a:extLst>
              <a:ext uri="{FF2B5EF4-FFF2-40B4-BE49-F238E27FC236}">
                <a16:creationId xmlns:a16="http://schemas.microsoft.com/office/drawing/2014/main" id="{E2629B44-6E7D-E04B-9D4E-7E728DFEDE10}"/>
              </a:ext>
            </a:extLst>
          </p:cNvPr>
          <p:cNvSpPr>
            <a:spLocks noGrp="1"/>
          </p:cNvSpPr>
          <p:nvPr>
            <p:ph type="pic" sz="quarter" idx="11"/>
          </p:nvPr>
        </p:nvSpPr>
        <p:spPr>
          <a:xfrm>
            <a:off x="2917902"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9" name="Picture Placeholder 2">
            <a:extLst>
              <a:ext uri="{FF2B5EF4-FFF2-40B4-BE49-F238E27FC236}">
                <a16:creationId xmlns:a16="http://schemas.microsoft.com/office/drawing/2014/main" id="{D049DC45-4CC0-A444-AA88-F2B0EADEFF3C}"/>
              </a:ext>
            </a:extLst>
          </p:cNvPr>
          <p:cNvSpPr>
            <a:spLocks noGrp="1"/>
          </p:cNvSpPr>
          <p:nvPr>
            <p:ph type="pic" sz="quarter" idx="12"/>
          </p:nvPr>
        </p:nvSpPr>
        <p:spPr>
          <a:xfrm>
            <a:off x="4603033"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0" name="Picture Placeholder 2">
            <a:extLst>
              <a:ext uri="{FF2B5EF4-FFF2-40B4-BE49-F238E27FC236}">
                <a16:creationId xmlns:a16="http://schemas.microsoft.com/office/drawing/2014/main" id="{B251C97A-2D9E-AB46-9787-558592D7441D}"/>
              </a:ext>
            </a:extLst>
          </p:cNvPr>
          <p:cNvSpPr>
            <a:spLocks noGrp="1"/>
          </p:cNvSpPr>
          <p:nvPr>
            <p:ph type="pic" sz="quarter" idx="13"/>
          </p:nvPr>
        </p:nvSpPr>
        <p:spPr>
          <a:xfrm>
            <a:off x="6288164"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1" name="Picture Placeholder 2">
            <a:extLst>
              <a:ext uri="{FF2B5EF4-FFF2-40B4-BE49-F238E27FC236}">
                <a16:creationId xmlns:a16="http://schemas.microsoft.com/office/drawing/2014/main" id="{5A2BCB82-5E45-6645-97D9-34E969A68AC7}"/>
              </a:ext>
            </a:extLst>
          </p:cNvPr>
          <p:cNvSpPr>
            <a:spLocks noGrp="1"/>
          </p:cNvSpPr>
          <p:nvPr>
            <p:ph type="pic" sz="quarter" idx="14"/>
          </p:nvPr>
        </p:nvSpPr>
        <p:spPr>
          <a:xfrm>
            <a:off x="7973296"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6" name="Text Placeholder 5">
            <a:extLst>
              <a:ext uri="{FF2B5EF4-FFF2-40B4-BE49-F238E27FC236}">
                <a16:creationId xmlns:a16="http://schemas.microsoft.com/office/drawing/2014/main" id="{8349067E-D414-154F-BC57-B0ED0A6265C8}"/>
              </a:ext>
            </a:extLst>
          </p:cNvPr>
          <p:cNvSpPr>
            <a:spLocks noGrp="1"/>
          </p:cNvSpPr>
          <p:nvPr>
            <p:ph type="body" sz="quarter" idx="15" hasCustomPrompt="1"/>
          </p:nvPr>
        </p:nvSpPr>
        <p:spPr>
          <a:xfrm>
            <a:off x="1149644"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3" name="Text Placeholder 5">
            <a:extLst>
              <a:ext uri="{FF2B5EF4-FFF2-40B4-BE49-F238E27FC236}">
                <a16:creationId xmlns:a16="http://schemas.microsoft.com/office/drawing/2014/main" id="{EA634961-3365-2B45-9C05-94905CE1E36D}"/>
              </a:ext>
            </a:extLst>
          </p:cNvPr>
          <p:cNvSpPr>
            <a:spLocks noGrp="1"/>
          </p:cNvSpPr>
          <p:nvPr>
            <p:ph type="body" sz="quarter" idx="16" hasCustomPrompt="1"/>
          </p:nvPr>
        </p:nvSpPr>
        <p:spPr>
          <a:xfrm>
            <a:off x="28609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5" name="Text Placeholder 5">
            <a:extLst>
              <a:ext uri="{FF2B5EF4-FFF2-40B4-BE49-F238E27FC236}">
                <a16:creationId xmlns:a16="http://schemas.microsoft.com/office/drawing/2014/main" id="{E184AE5B-B041-A649-A824-07312192637B}"/>
              </a:ext>
            </a:extLst>
          </p:cNvPr>
          <p:cNvSpPr>
            <a:spLocks noGrp="1"/>
          </p:cNvSpPr>
          <p:nvPr>
            <p:ph type="body" sz="quarter" idx="17" hasCustomPrompt="1"/>
          </p:nvPr>
        </p:nvSpPr>
        <p:spPr>
          <a:xfrm>
            <a:off x="45373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6" name="Text Placeholder 5">
            <a:extLst>
              <a:ext uri="{FF2B5EF4-FFF2-40B4-BE49-F238E27FC236}">
                <a16:creationId xmlns:a16="http://schemas.microsoft.com/office/drawing/2014/main" id="{A3256773-93B4-8144-B43E-F53A229CE3F2}"/>
              </a:ext>
            </a:extLst>
          </p:cNvPr>
          <p:cNvSpPr>
            <a:spLocks noGrp="1"/>
          </p:cNvSpPr>
          <p:nvPr>
            <p:ph type="body" sz="quarter" idx="18" hasCustomPrompt="1"/>
          </p:nvPr>
        </p:nvSpPr>
        <p:spPr>
          <a:xfrm>
            <a:off x="62137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8" name="Text Placeholder 5">
            <a:extLst>
              <a:ext uri="{FF2B5EF4-FFF2-40B4-BE49-F238E27FC236}">
                <a16:creationId xmlns:a16="http://schemas.microsoft.com/office/drawing/2014/main" id="{87312CEB-034F-A040-A4D1-7D2601B9A3DB}"/>
              </a:ext>
            </a:extLst>
          </p:cNvPr>
          <p:cNvSpPr>
            <a:spLocks noGrp="1"/>
          </p:cNvSpPr>
          <p:nvPr>
            <p:ph type="body" sz="quarter" idx="19" hasCustomPrompt="1"/>
          </p:nvPr>
        </p:nvSpPr>
        <p:spPr>
          <a:xfrm>
            <a:off x="78901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20" name="Text Placeholder 19">
            <a:extLst>
              <a:ext uri="{FF2B5EF4-FFF2-40B4-BE49-F238E27FC236}">
                <a16:creationId xmlns:a16="http://schemas.microsoft.com/office/drawing/2014/main" id="{954DCD6A-44F5-504B-B1C5-95D782D26110}"/>
              </a:ext>
            </a:extLst>
          </p:cNvPr>
          <p:cNvSpPr>
            <a:spLocks noGrp="1"/>
          </p:cNvSpPr>
          <p:nvPr>
            <p:ph type="body" sz="quarter" idx="20" hasCustomPrompt="1"/>
          </p:nvPr>
        </p:nvSpPr>
        <p:spPr>
          <a:xfrm>
            <a:off x="96838" y="4665334"/>
            <a:ext cx="1053089" cy="790430"/>
          </a:xfrm>
          <a:prstGeom prst="rect">
            <a:avLst/>
          </a:prstGeom>
        </p:spPr>
        <p:txBody>
          <a:bodyPr/>
          <a:lstStyle>
            <a:lvl1pPr marL="12700" indent="-12700" algn="ctr">
              <a:buNone/>
              <a:tabLst/>
              <a:defRPr sz="2100" b="1">
                <a:solidFill>
                  <a:srgbClr val="6D6E70"/>
                </a:solidFill>
              </a:defRPr>
            </a:lvl1pPr>
          </a:lstStyle>
          <a:p>
            <a:pPr lvl="0"/>
            <a:r>
              <a:rPr lang="en-US"/>
              <a:t>FY ## Totals</a:t>
            </a:r>
          </a:p>
        </p:txBody>
      </p:sp>
      <p:sp>
        <p:nvSpPr>
          <p:cNvPr id="21" name="Text Placeholder 19">
            <a:extLst>
              <a:ext uri="{FF2B5EF4-FFF2-40B4-BE49-F238E27FC236}">
                <a16:creationId xmlns:a16="http://schemas.microsoft.com/office/drawing/2014/main" id="{681422CB-E003-8945-94DB-30086611BE4D}"/>
              </a:ext>
            </a:extLst>
          </p:cNvPr>
          <p:cNvSpPr>
            <a:spLocks noGrp="1"/>
          </p:cNvSpPr>
          <p:nvPr>
            <p:ph type="body" sz="quarter" idx="21" hasCustomPrompt="1"/>
          </p:nvPr>
        </p:nvSpPr>
        <p:spPr>
          <a:xfrm>
            <a:off x="1260764" y="4793672"/>
            <a:ext cx="1427018" cy="581891"/>
          </a:xfrm>
          <a:prstGeom prst="rect">
            <a:avLst/>
          </a:prstGeom>
        </p:spPr>
        <p:txBody>
          <a:bodyPr/>
          <a:lstStyle>
            <a:lvl1pPr marL="0" indent="0" algn="ctr">
              <a:buNone/>
              <a:tabLst/>
              <a:defRPr sz="2100" b="1">
                <a:solidFill>
                  <a:srgbClr val="6D6E70"/>
                </a:solidFill>
              </a:defRPr>
            </a:lvl1pPr>
          </a:lstStyle>
          <a:p>
            <a:pPr lvl="0"/>
            <a:r>
              <a:rPr lang="en-US"/>
              <a:t>Number</a:t>
            </a:r>
          </a:p>
        </p:txBody>
      </p:sp>
      <p:sp>
        <p:nvSpPr>
          <p:cNvPr id="22" name="Text Placeholder 19">
            <a:extLst>
              <a:ext uri="{FF2B5EF4-FFF2-40B4-BE49-F238E27FC236}">
                <a16:creationId xmlns:a16="http://schemas.microsoft.com/office/drawing/2014/main" id="{C526D3C3-029B-9F4A-B32C-26CA1FA21A38}"/>
              </a:ext>
            </a:extLst>
          </p:cNvPr>
          <p:cNvSpPr>
            <a:spLocks noGrp="1"/>
          </p:cNvSpPr>
          <p:nvPr>
            <p:ph type="body" sz="quarter" idx="22" hasCustomPrompt="1"/>
          </p:nvPr>
        </p:nvSpPr>
        <p:spPr>
          <a:xfrm>
            <a:off x="28956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3" name="Text Placeholder 19">
            <a:extLst>
              <a:ext uri="{FF2B5EF4-FFF2-40B4-BE49-F238E27FC236}">
                <a16:creationId xmlns:a16="http://schemas.microsoft.com/office/drawing/2014/main" id="{03584F19-24AF-734C-9B15-2D52DFB5DACC}"/>
              </a:ext>
            </a:extLst>
          </p:cNvPr>
          <p:cNvSpPr>
            <a:spLocks noGrp="1"/>
          </p:cNvSpPr>
          <p:nvPr>
            <p:ph type="body" sz="quarter" idx="23" hasCustomPrompt="1"/>
          </p:nvPr>
        </p:nvSpPr>
        <p:spPr>
          <a:xfrm>
            <a:off x="45720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4" name="Text Placeholder 19">
            <a:extLst>
              <a:ext uri="{FF2B5EF4-FFF2-40B4-BE49-F238E27FC236}">
                <a16:creationId xmlns:a16="http://schemas.microsoft.com/office/drawing/2014/main" id="{2A35E9DD-C2F7-C24D-813E-7912A63191D5}"/>
              </a:ext>
            </a:extLst>
          </p:cNvPr>
          <p:cNvSpPr>
            <a:spLocks noGrp="1"/>
          </p:cNvSpPr>
          <p:nvPr>
            <p:ph type="body" sz="quarter" idx="24" hasCustomPrompt="1"/>
          </p:nvPr>
        </p:nvSpPr>
        <p:spPr>
          <a:xfrm>
            <a:off x="62484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5" name="Text Placeholder 19">
            <a:extLst>
              <a:ext uri="{FF2B5EF4-FFF2-40B4-BE49-F238E27FC236}">
                <a16:creationId xmlns:a16="http://schemas.microsoft.com/office/drawing/2014/main" id="{FC959E1B-1BB1-3D42-8F2D-73F74CD21387}"/>
              </a:ext>
            </a:extLst>
          </p:cNvPr>
          <p:cNvSpPr>
            <a:spLocks noGrp="1"/>
          </p:cNvSpPr>
          <p:nvPr>
            <p:ph type="body" sz="quarter" idx="25" hasCustomPrompt="1"/>
          </p:nvPr>
        </p:nvSpPr>
        <p:spPr>
          <a:xfrm>
            <a:off x="79248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7" name="Text Placeholder 26">
            <a:extLst>
              <a:ext uri="{FF2B5EF4-FFF2-40B4-BE49-F238E27FC236}">
                <a16:creationId xmlns:a16="http://schemas.microsoft.com/office/drawing/2014/main" id="{B8DEA5F3-93ED-CF4B-B918-D7C79434B7A4}"/>
              </a:ext>
            </a:extLst>
          </p:cNvPr>
          <p:cNvSpPr>
            <a:spLocks noGrp="1"/>
          </p:cNvSpPr>
          <p:nvPr>
            <p:ph type="body" sz="quarter" idx="26"/>
          </p:nvPr>
        </p:nvSpPr>
        <p:spPr>
          <a:xfrm>
            <a:off x="1136073" y="1148429"/>
            <a:ext cx="8230177" cy="1066800"/>
          </a:xfrm>
          <a:prstGeom prst="rect">
            <a:avLst/>
          </a:prstGeom>
        </p:spPr>
        <p:txBody>
          <a:bodyPr/>
          <a:lstStyle>
            <a:lvl1pPr marL="12700" indent="-12700">
              <a:lnSpc>
                <a:spcPts val="2680"/>
              </a:lnSpc>
              <a:spcBef>
                <a:spcPts val="0"/>
              </a:spcBef>
              <a:spcAft>
                <a:spcPts val="0"/>
              </a:spcAft>
              <a:buNone/>
              <a:tabLst/>
              <a:defRPr sz="2000" b="1" spc="-100" baseline="0">
                <a:solidFill>
                  <a:srgbClr val="6D6E70"/>
                </a:solidFill>
              </a:defRPr>
            </a:lvl1pPr>
            <a:lvl2pPr>
              <a:buNone/>
              <a:defRPr/>
            </a:lvl2pPr>
          </a:lstStyle>
          <a:p>
            <a:pPr lvl="0"/>
            <a:r>
              <a:rPr lang="en-US"/>
              <a:t>Click to edit Master text styles</a:t>
            </a:r>
          </a:p>
        </p:txBody>
      </p:sp>
    </p:spTree>
    <p:extLst>
      <p:ext uri="{BB962C8B-B14F-4D97-AF65-F5344CB8AC3E}">
        <p14:creationId xmlns:p14="http://schemas.microsoft.com/office/powerpoint/2010/main" val="1787990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13278" cy="742433"/>
          </a:xfrm>
          <a:prstGeom prst="rect">
            <a:avLst/>
          </a:prstGeom>
        </p:spPr>
        <p:txBody>
          <a:bodyPr anchor="t"/>
          <a:lstStyle>
            <a:lvl1pPr>
              <a:defRPr>
                <a:solidFill>
                  <a:srgbClr val="4784B5"/>
                </a:solidFill>
              </a:defRPr>
            </a:lvl1pPr>
          </a:lstStyle>
          <a:p>
            <a:r>
              <a:rPr lang="en-US"/>
              <a:t>Click to edit Master title style</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064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ll 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6651B5-9C37-6344-A3F2-1BC5542E2C1B}"/>
              </a:ext>
            </a:extLst>
          </p:cNvPr>
          <p:cNvSpPr/>
          <p:nvPr userDrawn="1"/>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A87E9607-77AD-6249-9730-A5114403A325}"/>
              </a:ext>
            </a:extLst>
          </p:cNvPr>
          <p:cNvSpPr>
            <a:spLocks noGrp="1"/>
          </p:cNvSpPr>
          <p:nvPr>
            <p:ph type="body" sz="quarter" idx="13" hasCustomPrompt="1"/>
          </p:nvPr>
        </p:nvSpPr>
        <p:spPr>
          <a:xfrm>
            <a:off x="4672013" y="368300"/>
            <a:ext cx="5018087" cy="2325688"/>
          </a:xfrm>
          <a:prstGeom prst="rect">
            <a:avLst/>
          </a:prstGeom>
        </p:spPr>
        <p:txBody>
          <a:bodyPr/>
          <a:lstStyle>
            <a:lvl1pPr algn="r">
              <a:buNone/>
              <a:defRPr sz="3000">
                <a:solidFill>
                  <a:srgbClr val="4784B5"/>
                </a:solidFill>
                <a:latin typeface="Georgia" panose="02040502050405020303" pitchFamily="18" charset="0"/>
              </a:defRPr>
            </a:lvl1pPr>
            <a:lvl2pPr>
              <a:buNone/>
              <a:defRPr/>
            </a:lvl2pPr>
          </a:lstStyle>
          <a:p>
            <a:pPr lvl="0"/>
            <a:r>
              <a:rPr lang="en-US"/>
              <a:t>Lorem ipsum dolor sit amet, consectetuer adipiscing elit. Maecenas porttitor congue massa. </a:t>
            </a:r>
          </a:p>
        </p:txBody>
      </p:sp>
      <p:sp>
        <p:nvSpPr>
          <p:cNvPr id="13" name="Text Placeholder 12">
            <a:extLst>
              <a:ext uri="{FF2B5EF4-FFF2-40B4-BE49-F238E27FC236}">
                <a16:creationId xmlns:a16="http://schemas.microsoft.com/office/drawing/2014/main" id="{21C21924-6FE1-CE48-A931-C19D81A8784E}"/>
              </a:ext>
            </a:extLst>
          </p:cNvPr>
          <p:cNvSpPr>
            <a:spLocks noGrp="1"/>
          </p:cNvSpPr>
          <p:nvPr>
            <p:ph type="body" sz="quarter" idx="14" hasCustomPrompt="1"/>
          </p:nvPr>
        </p:nvSpPr>
        <p:spPr>
          <a:xfrm>
            <a:off x="4681538" y="2733261"/>
            <a:ext cx="4989512" cy="1113252"/>
          </a:xfrm>
          <a:prstGeom prst="rect">
            <a:avLst/>
          </a:prstGeom>
        </p:spPr>
        <p:txBody>
          <a:bodyPr>
            <a:noAutofit/>
          </a:bodyPr>
          <a:lstStyle>
            <a:lvl1pPr algn="r">
              <a:spcBef>
                <a:spcPts val="0"/>
              </a:spcBef>
              <a:spcAft>
                <a:spcPts val="0"/>
              </a:spcAft>
              <a:buNone/>
              <a:defRPr sz="1300">
                <a:solidFill>
                  <a:srgbClr val="6D6E70"/>
                </a:solidFill>
              </a:defRPr>
            </a:lvl1pPr>
          </a:lstStyle>
          <a:p>
            <a:pPr lvl="0"/>
            <a:r>
              <a:rPr lang="en-US"/>
              <a:t>Client, description of their circumstance</a:t>
            </a:r>
          </a:p>
        </p:txBody>
      </p:sp>
      <p:sp>
        <p:nvSpPr>
          <p:cNvPr id="15" name="Picture Placeholder 14">
            <a:extLst>
              <a:ext uri="{FF2B5EF4-FFF2-40B4-BE49-F238E27FC236}">
                <a16:creationId xmlns:a16="http://schemas.microsoft.com/office/drawing/2014/main" id="{CE3685AD-DB90-B648-BE48-BF126308714F}"/>
              </a:ext>
            </a:extLst>
          </p:cNvPr>
          <p:cNvSpPr>
            <a:spLocks noGrp="1"/>
          </p:cNvSpPr>
          <p:nvPr>
            <p:ph type="pic" sz="quarter" idx="15"/>
          </p:nvPr>
        </p:nvSpPr>
        <p:spPr>
          <a:xfrm>
            <a:off x="615950" y="368300"/>
            <a:ext cx="3757613" cy="350837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7" name="Text Placeholder 16">
            <a:extLst>
              <a:ext uri="{FF2B5EF4-FFF2-40B4-BE49-F238E27FC236}">
                <a16:creationId xmlns:a16="http://schemas.microsoft.com/office/drawing/2014/main" id="{E4DA59BA-2BAB-004F-A37A-6C7B88ECC99B}"/>
              </a:ext>
            </a:extLst>
          </p:cNvPr>
          <p:cNvSpPr>
            <a:spLocks noGrp="1"/>
          </p:cNvSpPr>
          <p:nvPr>
            <p:ph type="body" sz="quarter" idx="16" hasCustomPrompt="1"/>
          </p:nvPr>
        </p:nvSpPr>
        <p:spPr>
          <a:xfrm>
            <a:off x="546928" y="4273550"/>
            <a:ext cx="8984697" cy="2236788"/>
          </a:xfrm>
          <a:prstGeom prst="rect">
            <a:avLst/>
          </a:prstGeom>
        </p:spPr>
        <p:txBody>
          <a:bodyPr>
            <a:noAutofit/>
          </a:bodyPr>
          <a:lstStyle>
            <a:lvl1pPr marL="9525" indent="-9525">
              <a:lnSpc>
                <a:spcPts val="2500"/>
              </a:lnSpc>
              <a:spcBef>
                <a:spcPts val="0"/>
              </a:spcBef>
              <a:spcAft>
                <a:spcPts val="1800"/>
              </a:spcAft>
              <a:buNone/>
              <a:tabLst/>
              <a:defRPr sz="1600">
                <a:solidFill>
                  <a:srgbClr val="6D6E70"/>
                </a:solidFill>
              </a:defRPr>
            </a:lvl1pPr>
            <a:lvl2pPr>
              <a:buNone/>
              <a:defRPr/>
            </a:lvl2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359470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3" y="192965"/>
            <a:ext cx="9451233" cy="742433"/>
          </a:xfrm>
          <a:prstGeom prst="rect">
            <a:avLst/>
          </a:prstGeom>
        </p:spPr>
        <p:txBody>
          <a:bodyPr anchor="t"/>
          <a:lstStyle>
            <a:lvl1pPr>
              <a:defRPr>
                <a:solidFill>
                  <a:srgbClr val="4784B5"/>
                </a:solidFill>
              </a:defRPr>
            </a:lvl1pPr>
          </a:lstStyle>
          <a:p>
            <a:r>
              <a:rPr lang="en-US">
                <a:solidFill>
                  <a:srgbClr val="4784B5"/>
                </a:solidFill>
              </a:rPr>
              <a:t>Your Benefits and Resources</a:t>
            </a:r>
          </a:p>
        </p:txBody>
      </p:sp>
      <p:sp>
        <p:nvSpPr>
          <p:cNvPr id="3" name="Text Placeholder 2">
            <a:extLst>
              <a:ext uri="{FF2B5EF4-FFF2-40B4-BE49-F238E27FC236}">
                <a16:creationId xmlns:a16="http://schemas.microsoft.com/office/drawing/2014/main" id="{9119F0B8-5225-0A4F-93B6-20490B6D9D7B}"/>
              </a:ext>
            </a:extLst>
          </p:cNvPr>
          <p:cNvSpPr>
            <a:spLocks noGrp="1"/>
          </p:cNvSpPr>
          <p:nvPr>
            <p:ph type="body" sz="quarter" idx="10" hasCustomPrompt="1"/>
          </p:nvPr>
        </p:nvSpPr>
        <p:spPr>
          <a:xfrm>
            <a:off x="219038" y="996781"/>
            <a:ext cx="4190915" cy="1103520"/>
          </a:xfrm>
          <a:prstGeom prst="rect">
            <a:avLst/>
          </a:prstGeom>
        </p:spPr>
        <p:txBody>
          <a:bodyPr>
            <a:noAutofit/>
          </a:bodyPr>
          <a:lstStyle>
            <a:lvl1pPr marL="9525" indent="-9525">
              <a:buNone/>
              <a:tabLst/>
              <a:defRPr sz="2000" b="1">
                <a:solidFill>
                  <a:srgbClr val="6D6E70"/>
                </a:solidFill>
              </a:defRPr>
            </a:lvl1pPr>
          </a:lstStyle>
          <a:p>
            <a:pPr lvl="0"/>
            <a:r>
              <a:rPr lang="en-US"/>
              <a:t>Lorem ipsum dolor sit amet, consectetuer adipiscing elit. Maecenas </a:t>
            </a:r>
            <a:r>
              <a:rPr lang="en-US" err="1"/>
              <a:t>porttitor</a:t>
            </a:r>
            <a:r>
              <a:rPr lang="en-US"/>
              <a:t> </a:t>
            </a:r>
            <a:r>
              <a:rPr lang="en-US" err="1"/>
              <a:t>congue</a:t>
            </a:r>
            <a:endParaRPr lang="en-US"/>
          </a:p>
          <a:p>
            <a:pPr lvl="0"/>
            <a:endParaRPr lang="en-US"/>
          </a:p>
        </p:txBody>
      </p:sp>
      <p:sp>
        <p:nvSpPr>
          <p:cNvPr id="10" name="Text Placeholder 9">
            <a:extLst>
              <a:ext uri="{FF2B5EF4-FFF2-40B4-BE49-F238E27FC236}">
                <a16:creationId xmlns:a16="http://schemas.microsoft.com/office/drawing/2014/main" id="{171C27A8-1921-9043-9259-951A0C48E8C6}"/>
              </a:ext>
            </a:extLst>
          </p:cNvPr>
          <p:cNvSpPr>
            <a:spLocks noGrp="1"/>
          </p:cNvSpPr>
          <p:nvPr>
            <p:ph type="body" sz="quarter" idx="11"/>
          </p:nvPr>
        </p:nvSpPr>
        <p:spPr>
          <a:xfrm>
            <a:off x="228219" y="2110310"/>
            <a:ext cx="4181735" cy="4154487"/>
          </a:xfrm>
          <a:prstGeom prst="rect">
            <a:avLst/>
          </a:prstGeom>
        </p:spPr>
        <p:txBody>
          <a:bodyPr/>
          <a:lstStyle>
            <a:lvl1pPr marL="295275" indent="-295275">
              <a:lnSpc>
                <a:spcPts val="1500"/>
              </a:lnSpc>
              <a:spcBef>
                <a:spcPts val="600"/>
              </a:spcBef>
              <a:spcAft>
                <a:spcPts val="600"/>
              </a:spcAft>
              <a:buSzPct val="100000"/>
              <a:tabLst/>
              <a:defRPr sz="1200">
                <a:solidFill>
                  <a:srgbClr val="6D6E70"/>
                </a:solidFill>
              </a:defRPr>
            </a:lvl1pPr>
            <a:lvl2pPr marL="628650" indent="-295275">
              <a:lnSpc>
                <a:spcPts val="1500"/>
              </a:lnSpc>
              <a:spcBef>
                <a:spcPts val="600"/>
              </a:spcBef>
              <a:spcAft>
                <a:spcPts val="600"/>
              </a:spcAft>
              <a:buSzPct val="100000"/>
              <a:buFont typeface="Courier New" panose="02070309020205020404" pitchFamily="49" charset="0"/>
              <a:buChar char="o"/>
              <a:tabLst/>
              <a:defRPr sz="1200">
                <a:solidFill>
                  <a:srgbClr val="6D6E70"/>
                </a:solidFill>
              </a:defRPr>
            </a:lvl2pPr>
            <a:lvl3pPr marL="914400" indent="-236538">
              <a:lnSpc>
                <a:spcPts val="1500"/>
              </a:lnSpc>
              <a:spcBef>
                <a:spcPts val="600"/>
              </a:spcBef>
              <a:spcAft>
                <a:spcPts val="600"/>
              </a:spcAft>
              <a:buSzPct val="100000"/>
              <a:buFont typeface="System Font Regular"/>
              <a:buChar char="–"/>
              <a:tabLst/>
              <a:defRPr sz="1200">
                <a:solidFill>
                  <a:srgbClr val="6D6E70"/>
                </a:solidFill>
              </a:defRPr>
            </a:lvl3pPr>
            <a:lvl4pPr>
              <a:lnSpc>
                <a:spcPts val="1500"/>
              </a:lnSpc>
              <a:spcBef>
                <a:spcPts val="600"/>
              </a:spcBef>
              <a:spcAft>
                <a:spcPts val="600"/>
              </a:spcAft>
              <a:defRPr sz="1500"/>
            </a:lvl4pPr>
            <a:lvl5pPr>
              <a:lnSpc>
                <a:spcPts val="1500"/>
              </a:lnSpc>
              <a:spcBef>
                <a:spcPts val="600"/>
              </a:spcBef>
              <a:spcAft>
                <a:spcPts val="600"/>
              </a:spcAft>
              <a:defRPr sz="15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6463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53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losing 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pic>
        <p:nvPicPr>
          <p:cNvPr id="6" name="Picture 5">
            <a:extLst>
              <a:ext uri="{FF2B5EF4-FFF2-40B4-BE49-F238E27FC236}">
                <a16:creationId xmlns:a16="http://schemas.microsoft.com/office/drawing/2014/main" id="{20144A04-583E-8740-AD5B-6727B0E48F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04032" y="4620854"/>
            <a:ext cx="2788137" cy="1779946"/>
          </a:xfrm>
          <a:prstGeom prst="rect">
            <a:avLst/>
          </a:prstGeom>
        </p:spPr>
      </p:pic>
      <p:pic>
        <p:nvPicPr>
          <p:cNvPr id="9" name="Picture 6" descr="ARC_Logo_Bttn_HorizStkd_RGB.png">
            <a:extLst>
              <a:ext uri="{FF2B5EF4-FFF2-40B4-BE49-F238E27FC236}">
                <a16:creationId xmlns:a16="http://schemas.microsoft.com/office/drawing/2014/main" id="{18E5F6C4-DDB0-5845-B93E-617E1C3C44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248787" y="5019802"/>
            <a:ext cx="3560129" cy="930533"/>
          </a:xfrm>
          <a:prstGeom prst="rect">
            <a:avLst/>
          </a:prstGeom>
          <a:noFill/>
          <a:ln w="9525">
            <a:noFill/>
            <a:miter lim="800000"/>
            <a:headEnd/>
            <a:tailEnd/>
          </a:ln>
        </p:spPr>
      </p:pic>
    </p:spTree>
    <p:extLst>
      <p:ext uri="{BB962C8B-B14F-4D97-AF65-F5344CB8AC3E}">
        <p14:creationId xmlns:p14="http://schemas.microsoft.com/office/powerpoint/2010/main" val="4140194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ull Quotes and Phot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543C56-3172-4E42-8F07-22FE422AC846}"/>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2" name="Title 1"/>
          <p:cNvSpPr>
            <a:spLocks noGrp="1"/>
          </p:cNvSpPr>
          <p:nvPr userDrawn="1">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3" name="Content Placeholder 2"/>
          <p:cNvSpPr>
            <a:spLocks noGrp="1"/>
          </p:cNvSpPr>
          <p:nvPr userDrawn="1">
            <p:ph idx="1" hasCustomPrompt="1"/>
          </p:nvPr>
        </p:nvSpPr>
        <p:spPr>
          <a:xfrm>
            <a:off x="665922" y="1659836"/>
            <a:ext cx="8922578" cy="1779104"/>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urna.Nunc</a:t>
            </a:r>
            <a:r>
              <a:rPr lang="en-US" dirty="0"/>
              <a:t>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endParaRPr lang="en-US" dirty="0"/>
          </a:p>
        </p:txBody>
      </p:sp>
      <p:sp>
        <p:nvSpPr>
          <p:cNvPr id="6" name="Picture Placeholder 5">
            <a:extLst>
              <a:ext uri="{FF2B5EF4-FFF2-40B4-BE49-F238E27FC236}">
                <a16:creationId xmlns:a16="http://schemas.microsoft.com/office/drawing/2014/main" id="{78529451-779C-5A45-9721-C5A277AAA4DF}"/>
              </a:ext>
            </a:extLst>
          </p:cNvPr>
          <p:cNvSpPr>
            <a:spLocks noGrp="1"/>
          </p:cNvSpPr>
          <p:nvPr>
            <p:ph type="pic" sz="quarter" idx="12"/>
          </p:nvPr>
        </p:nvSpPr>
        <p:spPr>
          <a:xfrm>
            <a:off x="0" y="3344238"/>
            <a:ext cx="10058400" cy="3056562"/>
          </a:xfrm>
          <a:prstGeom prst="rect">
            <a:avLst/>
          </a:prstGeom>
          <a:solidFill>
            <a:schemeClr val="tx2"/>
          </a:solidFill>
        </p:spPr>
        <p:txBody>
          <a:bodyPr anchor="ctr"/>
          <a:lstStyle>
            <a:lvl1pPr algn="ctr">
              <a:buNone/>
              <a:defRPr>
                <a:solidFill>
                  <a:schemeClr val="bg1"/>
                </a:solidFill>
              </a:defRPr>
            </a:lvl1pPr>
          </a:lstStyle>
          <a:p>
            <a:endParaRPr lang="en-US"/>
          </a:p>
        </p:txBody>
      </p:sp>
    </p:spTree>
    <p:extLst>
      <p:ext uri="{BB962C8B-B14F-4D97-AF65-F5344CB8AC3E}">
        <p14:creationId xmlns:p14="http://schemas.microsoft.com/office/powerpoint/2010/main" val="52010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pic>
        <p:nvPicPr>
          <p:cNvPr id="12" name="Picture 11">
            <a:extLst>
              <a:ext uri="{FF2B5EF4-FFF2-40B4-BE49-F238E27FC236}">
                <a16:creationId xmlns:a16="http://schemas.microsoft.com/office/drawing/2014/main" id="{03C980B0-A294-407C-8368-024A8D07951B}"/>
              </a:ext>
            </a:extLst>
          </p:cNvPr>
          <p:cNvPicPr>
            <a:picLocks noChangeAspect="1"/>
          </p:cNvPicPr>
          <p:nvPr userDrawn="1"/>
        </p:nvPicPr>
        <p:blipFill>
          <a:blip r:embed="rId2"/>
          <a:stretch>
            <a:fillRect/>
          </a:stretch>
        </p:blipFill>
        <p:spPr>
          <a:xfrm>
            <a:off x="6384758" y="5289491"/>
            <a:ext cx="3288631" cy="534771"/>
          </a:xfrm>
          <a:prstGeom prst="rect">
            <a:avLst/>
          </a:prstGeom>
        </p:spPr>
      </p:pic>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902915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5566299" y="1659835"/>
            <a:ext cx="4153550" cy="4533002"/>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9" name="Rectangle 8">
            <a:extLst>
              <a:ext uri="{FF2B5EF4-FFF2-40B4-BE49-F238E27FC236}">
                <a16:creationId xmlns:a16="http://schemas.microsoft.com/office/drawing/2014/main" id="{D73E8299-5786-4B19-A1AA-81EEDC33C4A0}"/>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10" name="Title 1">
            <a:extLst>
              <a:ext uri="{FF2B5EF4-FFF2-40B4-BE49-F238E27FC236}">
                <a16:creationId xmlns:a16="http://schemas.microsoft.com/office/drawing/2014/main" id="{09526BD0-2B68-4724-B795-CDCC319B6A91}"/>
              </a:ext>
            </a:extLst>
          </p:cNvPr>
          <p:cNvSpPr>
            <a:spLocks noGrp="1"/>
          </p:cNvSpPr>
          <p:nvPr>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11" name="Content Placeholder 2">
            <a:extLst>
              <a:ext uri="{FF2B5EF4-FFF2-40B4-BE49-F238E27FC236}">
                <a16:creationId xmlns:a16="http://schemas.microsoft.com/office/drawing/2014/main" id="{58B7FDD7-1DC1-43E1-B131-723333CB129A}"/>
              </a:ext>
            </a:extLst>
          </p:cNvPr>
          <p:cNvSpPr>
            <a:spLocks noGrp="1"/>
          </p:cNvSpPr>
          <p:nvPr>
            <p:ph idx="1" hasCustomPrompt="1"/>
          </p:nvPr>
        </p:nvSpPr>
        <p:spPr>
          <a:xfrm>
            <a:off x="665922" y="1659835"/>
            <a:ext cx="4589659" cy="4163915"/>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urna.Nunc</a:t>
            </a:r>
            <a:r>
              <a:rPr lang="en-US" dirty="0"/>
              <a:t>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endParaRPr lang="en-US" dirty="0"/>
          </a:p>
        </p:txBody>
      </p:sp>
    </p:spTree>
    <p:extLst>
      <p:ext uri="{BB962C8B-B14F-4D97-AF65-F5344CB8AC3E}">
        <p14:creationId xmlns:p14="http://schemas.microsoft.com/office/powerpoint/2010/main" val="206792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62749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60544" y="282194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218040" y="1834188"/>
            <a:ext cx="4733779" cy="282057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80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11354" y="503127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423217" y="4720130"/>
            <a:ext cx="2788137" cy="166128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Tree>
    <p:extLst>
      <p:ext uri="{BB962C8B-B14F-4D97-AF65-F5344CB8AC3E}">
        <p14:creationId xmlns:p14="http://schemas.microsoft.com/office/powerpoint/2010/main" val="89335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ll Quotes and Phot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543C56-3172-4E42-8F07-22FE422AC846}"/>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2" name="Title 1"/>
          <p:cNvSpPr>
            <a:spLocks noGrp="1"/>
          </p:cNvSpPr>
          <p:nvPr userDrawn="1">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3" name="Content Placeholder 2"/>
          <p:cNvSpPr>
            <a:spLocks noGrp="1"/>
          </p:cNvSpPr>
          <p:nvPr userDrawn="1">
            <p:ph idx="1" hasCustomPrompt="1"/>
          </p:nvPr>
        </p:nvSpPr>
        <p:spPr>
          <a:xfrm>
            <a:off x="665922" y="1659836"/>
            <a:ext cx="8922578" cy="1779104"/>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a:t>
            </a:r>
            <a:r>
              <a:rPr lang="en-US" err="1"/>
              <a:t>malesuada</a:t>
            </a:r>
            <a:endParaRPr lang="en-US"/>
          </a:p>
        </p:txBody>
      </p:sp>
      <p:sp>
        <p:nvSpPr>
          <p:cNvPr id="6" name="Picture Placeholder 5">
            <a:extLst>
              <a:ext uri="{FF2B5EF4-FFF2-40B4-BE49-F238E27FC236}">
                <a16:creationId xmlns:a16="http://schemas.microsoft.com/office/drawing/2014/main" id="{78529451-779C-5A45-9721-C5A277AAA4DF}"/>
              </a:ext>
            </a:extLst>
          </p:cNvPr>
          <p:cNvSpPr>
            <a:spLocks noGrp="1"/>
          </p:cNvSpPr>
          <p:nvPr>
            <p:ph type="pic" sz="quarter" idx="12"/>
          </p:nvPr>
        </p:nvSpPr>
        <p:spPr>
          <a:xfrm>
            <a:off x="0" y="3344238"/>
            <a:ext cx="10058400" cy="3056562"/>
          </a:xfrm>
          <a:prstGeom prst="rect">
            <a:avLst/>
          </a:prstGeom>
          <a:solidFill>
            <a:schemeClr val="tx2"/>
          </a:solidFill>
        </p:spPr>
        <p:txBody>
          <a:bodyPr anchor="ctr"/>
          <a:lstStyle>
            <a:lvl1pPr algn="ctr">
              <a:buNone/>
              <a:defRPr>
                <a:solidFill>
                  <a:schemeClr val="bg1"/>
                </a:solidFill>
              </a:defRPr>
            </a:lvl1pPr>
          </a:lstStyle>
          <a:p>
            <a:endParaRPr lang="en-US"/>
          </a:p>
        </p:txBody>
      </p:sp>
    </p:spTree>
    <p:extLst>
      <p:ext uri="{BB962C8B-B14F-4D97-AF65-F5344CB8AC3E}">
        <p14:creationId xmlns:p14="http://schemas.microsoft.com/office/powerpoint/2010/main" val="74768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701696" cy="742433"/>
          </a:xfrm>
          <a:prstGeom prst="rect">
            <a:avLst/>
          </a:prstGeom>
        </p:spPr>
        <p:txBody>
          <a:bodyPr anchor="t"/>
          <a:lstStyle>
            <a:lvl1pPr>
              <a:defRPr>
                <a:solidFill>
                  <a:srgbClr val="4784B5"/>
                </a:solidFill>
              </a:defRPr>
            </a:lvl1pPr>
          </a:lstStyle>
          <a:p>
            <a:r>
              <a:rPr lang="en-US"/>
              <a:t>Quarterly XPROGRAMX Update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5" y="1039911"/>
            <a:ext cx="5813425"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19" name="Text Placeholder 15">
            <a:extLst>
              <a:ext uri="{FF2B5EF4-FFF2-40B4-BE49-F238E27FC236}">
                <a16:creationId xmlns:a16="http://schemas.microsoft.com/office/drawing/2014/main" id="{A96093E8-FA3A-2F42-9D21-B6F402507EC1}"/>
              </a:ext>
            </a:extLst>
          </p:cNvPr>
          <p:cNvSpPr>
            <a:spLocks noGrp="1"/>
          </p:cNvSpPr>
          <p:nvPr>
            <p:ph type="body" sz="quarter" idx="12" hasCustomPrompt="1"/>
          </p:nvPr>
        </p:nvSpPr>
        <p:spPr>
          <a:xfrm>
            <a:off x="304800" y="1905000"/>
            <a:ext cx="5440017" cy="461682"/>
          </a:xfrm>
          <a:prstGeom prst="rect">
            <a:avLst/>
          </a:prstGeom>
        </p:spPr>
        <p:txBody>
          <a:bodyPr>
            <a:noAutofit/>
          </a:bodyPr>
          <a:lstStyle>
            <a:lvl1pPr>
              <a:buNone/>
              <a:defRPr sz="2000" b="1">
                <a:solidFill>
                  <a:srgbClr val="ED1B2E"/>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A9875B2D-8A10-2E49-A957-9640E79161C0}"/>
              </a:ext>
            </a:extLst>
          </p:cNvPr>
          <p:cNvSpPr>
            <a:spLocks noGrp="1"/>
          </p:cNvSpPr>
          <p:nvPr>
            <p:ph type="body" sz="quarter" idx="14" hasCustomPrompt="1"/>
          </p:nvPr>
        </p:nvSpPr>
        <p:spPr>
          <a:xfrm>
            <a:off x="333391" y="2441986"/>
            <a:ext cx="5272087" cy="3506377"/>
          </a:xfrm>
          <a:prstGeom prst="rect">
            <a:avLst/>
          </a:prstGeom>
        </p:spPr>
        <p:txBody>
          <a:bodyPr>
            <a:noAutofit/>
          </a:bodyPr>
          <a:lstStyle>
            <a:lvl1pPr marL="1376363" indent="-1376363">
              <a:buNone/>
              <a:tabLst/>
              <a:defRPr sz="1800">
                <a:solidFill>
                  <a:srgbClr val="6D6E70"/>
                </a:solidFill>
              </a:defRPr>
            </a:lvl1pPr>
          </a:lstStyle>
          <a:p>
            <a:pPr lvl="0"/>
            <a:r>
              <a:rPr lang="en-US"/>
              <a:t>Slide Num	Title of Section.</a:t>
            </a:r>
          </a:p>
          <a:p>
            <a:pPr lvl="0"/>
            <a:r>
              <a:rPr lang="en-US"/>
              <a:t>Slide Num	Bold slide numbers in first column to left</a:t>
            </a:r>
          </a:p>
          <a:p>
            <a:pPr lvl="0"/>
            <a:r>
              <a:rPr lang="en-US"/>
              <a:t>Slide Num	Reduce font size to accommodate as needed</a:t>
            </a:r>
          </a:p>
        </p:txBody>
      </p:sp>
    </p:spTree>
    <p:extLst>
      <p:ext uri="{BB962C8B-B14F-4D97-AF65-F5344CB8AC3E}">
        <p14:creationId xmlns:p14="http://schemas.microsoft.com/office/powerpoint/2010/main" val="144083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543830"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6" y="1039911"/>
            <a:ext cx="5838986"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5AF00C73-8029-6641-968A-A1BD4BBF71E4}"/>
              </a:ext>
            </a:extLst>
          </p:cNvPr>
          <p:cNvSpPr>
            <a:spLocks noGrp="1"/>
          </p:cNvSpPr>
          <p:nvPr>
            <p:ph type="body" sz="quarter" idx="12"/>
          </p:nvPr>
        </p:nvSpPr>
        <p:spPr>
          <a:xfrm>
            <a:off x="158750" y="1768475"/>
            <a:ext cx="5824538" cy="4413250"/>
          </a:xfrm>
          <a:prstGeom prst="rect">
            <a:avLst/>
          </a:prstGeom>
        </p:spPr>
        <p:txBody>
          <a:bodyPr/>
          <a:lstStyle>
            <a:lvl1pPr>
              <a:defRPr>
                <a:solidFill>
                  <a:srgbClr val="6D6E70"/>
                </a:solidFill>
              </a:defRPr>
            </a:lvl1pPr>
            <a:lvl2pPr>
              <a:defRPr>
                <a:solidFill>
                  <a:srgbClr val="6D6E70"/>
                </a:solidFill>
              </a:defRPr>
            </a:lvl2pPr>
            <a:lvl3pPr>
              <a:defRPr>
                <a:solidFill>
                  <a:srgbClr val="6D6E70"/>
                </a:solidFill>
              </a:defRPr>
            </a:lvl3pPr>
            <a:lvl4pPr>
              <a:defRPr>
                <a:solidFill>
                  <a:srgbClr val="6D6E70"/>
                </a:solidFill>
              </a:defRPr>
            </a:lvl4pPr>
            <a:lvl5pPr>
              <a:defRPr>
                <a:solidFill>
                  <a:srgbClr val="6D6E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37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C5F00B-3442-3247-8068-31A1BC0EBCAD}"/>
              </a:ext>
            </a:extLst>
          </p:cNvPr>
          <p:cNvSpPr>
            <a:spLocks noGrp="1"/>
          </p:cNvSpPr>
          <p:nvPr>
            <p:ph type="body" sz="quarter" idx="12" hasCustomPrompt="1"/>
          </p:nvPr>
        </p:nvSpPr>
        <p:spPr>
          <a:xfrm>
            <a:off x="218521" y="1053616"/>
            <a:ext cx="9034463" cy="2136845"/>
          </a:xfrm>
          <a:prstGeom prst="rect">
            <a:avLst/>
          </a:prstGeom>
        </p:spPr>
        <p:txBody>
          <a:bodyPr/>
          <a:lstStyle>
            <a:lvl1pPr marL="9525" indent="-9525">
              <a:lnSpc>
                <a:spcPts val="2900"/>
              </a:lnSpc>
              <a:spcBef>
                <a:spcPts val="0"/>
              </a:spcBef>
              <a:spcAft>
                <a:spcPts val="1200"/>
              </a:spcAft>
              <a:buNone/>
              <a:tabLst/>
              <a:defRPr sz="17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 </a:t>
            </a:r>
            <a:r>
              <a:rPr lang="en-US" err="1"/>
              <a:t>Mauris</a:t>
            </a:r>
            <a:r>
              <a:rPr lang="en-US"/>
              <a:t> et </a:t>
            </a:r>
            <a:r>
              <a:rPr lang="en-US" err="1"/>
              <a:t>orci</a:t>
            </a:r>
            <a:r>
              <a:rPr lang="en-US"/>
              <a:t>.</a:t>
            </a:r>
          </a:p>
          <a:p>
            <a:pPr lvl="0"/>
            <a:endParaRPr lang="en-US"/>
          </a:p>
        </p:txBody>
      </p:sp>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0" y="3329608"/>
            <a:ext cx="10058400" cy="3071191"/>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9ECEC88C-D9B5-354A-8754-2FC3DDF4C7D8}"/>
              </a:ext>
            </a:extLst>
          </p:cNvPr>
          <p:cNvSpPr>
            <a:spLocks noGrp="1"/>
          </p:cNvSpPr>
          <p:nvPr>
            <p:ph type="body" sz="quarter" idx="13" hasCustomPrompt="1"/>
          </p:nvPr>
        </p:nvSpPr>
        <p:spPr>
          <a:xfrm>
            <a:off x="158887" y="109897"/>
            <a:ext cx="9771063" cy="965200"/>
          </a:xfrm>
          <a:prstGeom prst="rect">
            <a:avLst/>
          </a:prstGeom>
        </p:spPr>
        <p:txBody>
          <a:bodyPr/>
          <a:lstStyle>
            <a:lvl1pPr>
              <a:buNone/>
              <a:defRPr sz="3600" b="1">
                <a:solidFill>
                  <a:srgbClr val="4784B5"/>
                </a:solidFill>
              </a:defRPr>
            </a:lvl1pPr>
          </a:lstStyle>
          <a:p>
            <a:pPr lvl="0"/>
            <a:r>
              <a:rPr lang="en-US"/>
              <a:t>This Quarter</a:t>
            </a:r>
          </a:p>
        </p:txBody>
      </p:sp>
    </p:spTree>
    <p:extLst>
      <p:ext uri="{BB962C8B-B14F-4D97-AF65-F5344CB8AC3E}">
        <p14:creationId xmlns:p14="http://schemas.microsoft.com/office/powerpoint/2010/main" val="269367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8">
            <a:extLst>
              <a:ext uri="{FF2B5EF4-FFF2-40B4-BE49-F238E27FC236}">
                <a16:creationId xmlns:a16="http://schemas.microsoft.com/office/drawing/2014/main" id="{9742BBB1-EEFA-134D-ACDC-8B09B3BC084F}"/>
              </a:ext>
            </a:extLst>
          </p:cNvPr>
          <p:cNvSpPr txBox="1"/>
          <p:nvPr userDrawn="1"/>
        </p:nvSpPr>
        <p:spPr>
          <a:xfrm>
            <a:off x="457200" y="5997765"/>
            <a:ext cx="1654620" cy="207749"/>
          </a:xfrm>
          <a:prstGeom prst="rect">
            <a:avLst/>
          </a:prstGeom>
          <a:noFill/>
        </p:spPr>
        <p:txBody>
          <a:bodyPr wrap="none">
            <a:spAutoFit/>
          </a:bodyPr>
          <a:lstStyle/>
          <a:p>
            <a:pPr fontAlgn="auto">
              <a:spcBef>
                <a:spcPts val="0"/>
              </a:spcBef>
              <a:spcAft>
                <a:spcPts val="0"/>
              </a:spcAft>
              <a:defRPr/>
            </a:pPr>
            <a:fld id="{1B69F2FC-FFD8-4337-BD82-471D62A9E1EB}" type="slidenum">
              <a:rPr lang="en-US" sz="750">
                <a:solidFill>
                  <a:srgbClr val="9F9FA3"/>
                </a:solidFill>
                <a:latin typeface="Arial" pitchFamily="34" charset="0"/>
                <a:cs typeface="Arial" pitchFamily="34" charset="0"/>
              </a:rPr>
              <a:pPr fontAlgn="auto">
                <a:spcBef>
                  <a:spcPts val="0"/>
                </a:spcBef>
                <a:spcAft>
                  <a:spcPts val="0"/>
                </a:spcAft>
                <a:defRPr/>
              </a:pPr>
              <a:t>‹#›</a:t>
            </a:fld>
            <a:r>
              <a:rPr lang="en-US" sz="750">
                <a:solidFill>
                  <a:srgbClr val="9F9FA3"/>
                </a:solidFill>
                <a:latin typeface="Arial" pitchFamily="34" charset="0"/>
                <a:cs typeface="Arial" pitchFamily="34" charset="0"/>
              </a:rPr>
              <a:t>  |  American Red Cross Update</a:t>
            </a:r>
            <a:endParaRPr lang="en-US" sz="1000">
              <a:solidFill>
                <a:srgbClr val="9F9FA3"/>
              </a:solidFill>
              <a:latin typeface="Arial" pitchFamily="34" charset="0"/>
              <a:cs typeface="Arial" pitchFamily="34" charset="0"/>
            </a:endParaRPr>
          </a:p>
        </p:txBody>
      </p:sp>
    </p:spTree>
    <p:extLst>
      <p:ext uri="{BB962C8B-B14F-4D97-AF65-F5344CB8AC3E}">
        <p14:creationId xmlns:p14="http://schemas.microsoft.com/office/powerpoint/2010/main" val="1103288837"/>
      </p:ext>
    </p:extLst>
  </p:cSld>
  <p:clrMap bg1="lt1" tx1="dk1" bg2="lt2" tx2="dk2" accent1="accent1" accent2="accent2" accent3="accent3" accent4="accent4" accent5="accent5" accent6="accent6" hlink="hlink" folHlink="folHlink"/>
  <p:sldLayoutIdLst>
    <p:sldLayoutId id="2147483684" r:id="rId1"/>
    <p:sldLayoutId id="2147483701" r:id="rId2"/>
    <p:sldLayoutId id="2147483670" r:id="rId3"/>
    <p:sldLayoutId id="2147483676" r:id="rId4"/>
    <p:sldLayoutId id="2147483685" r:id="rId5"/>
    <p:sldLayoutId id="2147483686" r:id="rId6"/>
    <p:sldLayoutId id="2147483687" r:id="rId7"/>
    <p:sldLayoutId id="2147483688" r:id="rId8"/>
    <p:sldLayoutId id="2147483689" r:id="rId9"/>
    <p:sldLayoutId id="2147483690" r:id="rId10"/>
    <p:sldLayoutId id="2147483702" r:id="rId11"/>
    <p:sldLayoutId id="2147483694" r:id="rId12"/>
    <p:sldLayoutId id="2147483693" r:id="rId13"/>
    <p:sldLayoutId id="2147483695" r:id="rId14"/>
    <p:sldLayoutId id="2147483691" r:id="rId15"/>
    <p:sldLayoutId id="2147483692" r:id="rId16"/>
    <p:sldLayoutId id="2147483678" r:id="rId17"/>
    <p:sldLayoutId id="2147483700" r:id="rId18"/>
    <p:sldLayoutId id="2147483703" r:id="rId19"/>
    <p:sldLayoutId id="2147483704" r:id="rId20"/>
  </p:sldLayoutIdLst>
  <p:txStyles>
    <p:title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p:titleStyle>
    <p:body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9.emf"/><Relationship Id="rId2" Type="http://schemas.openxmlformats.org/officeDocument/2006/relationships/tags" Target="../tags/tag6.xml"/><Relationship Id="rId1" Type="http://schemas.openxmlformats.org/officeDocument/2006/relationships/themeOverride" Target="../theme/themeOverride1.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dcross.org/content/dam/redcross/donations/adgp-disaster-responder-program/membership-hub-resources/2022/RedCross_Turn-and-Test_Fall-2022_ADGP-DR-Comms-Resources.zip" TargetMode="External"/><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B24E-7B82-4947-9880-210C1D24D9FD}"/>
              </a:ext>
            </a:extLst>
          </p:cNvPr>
          <p:cNvSpPr>
            <a:spLocks noGrp="1"/>
          </p:cNvSpPr>
          <p:nvPr>
            <p:ph type="title"/>
          </p:nvPr>
        </p:nvSpPr>
        <p:spPr>
          <a:xfrm>
            <a:off x="393700" y="4857516"/>
            <a:ext cx="7809774" cy="575083"/>
          </a:xfrm>
        </p:spPr>
        <p:txBody>
          <a:bodyPr/>
          <a:lstStyle/>
          <a:p>
            <a:r>
              <a:rPr lang="en-US"/>
              <a:t>Quarterly Disaster Update</a:t>
            </a:r>
          </a:p>
        </p:txBody>
      </p:sp>
      <p:sp>
        <p:nvSpPr>
          <p:cNvPr id="4" name="Content Placeholder 3">
            <a:extLst>
              <a:ext uri="{FF2B5EF4-FFF2-40B4-BE49-F238E27FC236}">
                <a16:creationId xmlns:a16="http://schemas.microsoft.com/office/drawing/2014/main" id="{72208C88-D480-E943-91BF-547A71275932}"/>
              </a:ext>
            </a:extLst>
          </p:cNvPr>
          <p:cNvSpPr>
            <a:spLocks noGrp="1"/>
          </p:cNvSpPr>
          <p:nvPr>
            <p:ph sz="quarter" idx="13"/>
          </p:nvPr>
        </p:nvSpPr>
        <p:spPr/>
        <p:txBody>
          <a:bodyPr/>
          <a:lstStyle/>
          <a:p>
            <a:r>
              <a:rPr lang="en-US" dirty="0"/>
              <a:t>Prepared for ADGP Donors</a:t>
            </a:r>
          </a:p>
        </p:txBody>
      </p:sp>
      <p:sp>
        <p:nvSpPr>
          <p:cNvPr id="5" name="Text Placeholder 4">
            <a:extLst>
              <a:ext uri="{FF2B5EF4-FFF2-40B4-BE49-F238E27FC236}">
                <a16:creationId xmlns:a16="http://schemas.microsoft.com/office/drawing/2014/main" id="{4A172C99-5D4B-1146-9783-25FDFB5F9A04}"/>
              </a:ext>
            </a:extLst>
          </p:cNvPr>
          <p:cNvSpPr>
            <a:spLocks noGrp="1"/>
          </p:cNvSpPr>
          <p:nvPr>
            <p:ph type="body" sz="quarter" idx="14"/>
          </p:nvPr>
        </p:nvSpPr>
        <p:spPr>
          <a:xfrm>
            <a:off x="398463" y="5443539"/>
            <a:ext cx="8885237" cy="369332"/>
          </a:xfrm>
        </p:spPr>
        <p:txBody>
          <a:bodyPr/>
          <a:lstStyle/>
          <a:p>
            <a:r>
              <a:rPr lang="en-US" kern="0" spc="100" dirty="0"/>
              <a:t>FY23 Q1 (July – September 2022)</a:t>
            </a:r>
          </a:p>
        </p:txBody>
      </p:sp>
      <p:pic>
        <p:nvPicPr>
          <p:cNvPr id="10" name="Picture 9">
            <a:extLst>
              <a:ext uri="{FF2B5EF4-FFF2-40B4-BE49-F238E27FC236}">
                <a16:creationId xmlns:a16="http://schemas.microsoft.com/office/drawing/2014/main" id="{22DA56AC-AD94-4C1D-8F97-6E05FF011C72}"/>
              </a:ext>
            </a:extLst>
          </p:cNvPr>
          <p:cNvPicPr>
            <a:picLocks noChangeAspect="1"/>
          </p:cNvPicPr>
          <p:nvPr/>
        </p:nvPicPr>
        <p:blipFill>
          <a:blip r:embed="rId4"/>
          <a:srcRect t="14687" b="14687"/>
          <a:stretch/>
        </p:blipFill>
        <p:spPr>
          <a:xfrm>
            <a:off x="0" y="0"/>
            <a:ext cx="10058400" cy="4735902"/>
          </a:xfrm>
          <a:prstGeom prst="rect">
            <a:avLst/>
          </a:prstGeom>
        </p:spPr>
      </p:pic>
    </p:spTree>
    <p:custDataLst>
      <p:tags r:id="rId1"/>
    </p:custDataLst>
    <p:extLst>
      <p:ext uri="{BB962C8B-B14F-4D97-AF65-F5344CB8AC3E}">
        <p14:creationId xmlns:p14="http://schemas.microsoft.com/office/powerpoint/2010/main" val="265046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Home Fire Campaign Quarterly Totals</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978468" y="3383280"/>
            <a:ext cx="1554480" cy="775812"/>
          </a:xfrm>
        </p:spPr>
        <p:txBody>
          <a:bodyPr lIns="91440" tIns="45720" rIns="91440" bIns="45720" anchor="t"/>
          <a:lstStyle/>
          <a:p>
            <a:pPr>
              <a:spcBef>
                <a:spcPct val="20000"/>
              </a:spcBef>
            </a:pPr>
            <a:r>
              <a:rPr lang="en-US" sz="2400" b="1" dirty="0">
                <a:solidFill>
                  <a:srgbClr val="ED1B2E"/>
                </a:solidFill>
              </a:rPr>
              <a:t>36,300</a:t>
            </a:r>
          </a:p>
          <a:p>
            <a:r>
              <a:rPr lang="en-US" dirty="0">
                <a:solidFill>
                  <a:srgbClr val="6D6E70"/>
                </a:solidFill>
                <a:latin typeface="Arial"/>
                <a:cs typeface="Arial"/>
              </a:rPr>
              <a:t>smoke alarms installed</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2713679" y="3383280"/>
            <a:ext cx="1554480" cy="756516"/>
          </a:xfrm>
        </p:spPr>
        <p:txBody>
          <a:bodyPr lIns="91440" tIns="45720" rIns="91440" bIns="45720" anchor="t"/>
          <a:lstStyle/>
          <a:p>
            <a:r>
              <a:rPr lang="en-US" sz="2400" b="1" dirty="0">
                <a:solidFill>
                  <a:srgbClr val="ED1B2E"/>
                </a:solidFill>
              </a:rPr>
              <a:t>14,100</a:t>
            </a:r>
          </a:p>
          <a:p>
            <a:r>
              <a:rPr lang="en-US" dirty="0">
                <a:solidFill>
                  <a:srgbClr val="6D6E70"/>
                </a:solidFill>
                <a:latin typeface="Arial"/>
                <a:cs typeface="Arial"/>
              </a:rPr>
              <a:t>homes made </a:t>
            </a:r>
          </a:p>
          <a:p>
            <a:r>
              <a:rPr lang="en-US" dirty="0">
                <a:solidFill>
                  <a:srgbClr val="6D6E70"/>
                </a:solidFill>
                <a:latin typeface="Arial"/>
                <a:cs typeface="Arial"/>
              </a:rPr>
              <a:t>safer</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4585036" y="3383280"/>
            <a:ext cx="1554480" cy="756516"/>
          </a:xfrm>
        </p:spPr>
        <p:txBody>
          <a:bodyPr lIns="91440" tIns="45720" rIns="91440" bIns="45720" anchor="t"/>
          <a:lstStyle/>
          <a:p>
            <a:r>
              <a:rPr lang="en-US" sz="2400" b="1">
                <a:solidFill>
                  <a:srgbClr val="ED1B2E"/>
                </a:solidFill>
                <a:latin typeface="Arial"/>
                <a:cs typeface="Arial"/>
              </a:rPr>
              <a:t>13,000</a:t>
            </a:r>
            <a:endParaRPr lang="en-US" sz="2400" b="1">
              <a:solidFill>
                <a:srgbClr val="ED1B2E"/>
              </a:solidFill>
            </a:endParaRPr>
          </a:p>
          <a:p>
            <a:r>
              <a:rPr lang="en-US">
                <a:solidFill>
                  <a:srgbClr val="6D6E70"/>
                </a:solidFill>
                <a:latin typeface="Arial"/>
                <a:cs typeface="Arial"/>
              </a:rPr>
              <a:t>home fire </a:t>
            </a:r>
          </a:p>
          <a:p>
            <a:r>
              <a:rPr lang="en-US">
                <a:solidFill>
                  <a:srgbClr val="6D6E70"/>
                </a:solidFill>
                <a:latin typeface="Arial"/>
                <a:cs typeface="Arial"/>
              </a:rPr>
              <a:t>responses</a:t>
            </a: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6440996" y="3383280"/>
            <a:ext cx="1613257" cy="756516"/>
          </a:xfrm>
        </p:spPr>
        <p:txBody>
          <a:bodyPr lIns="91440" tIns="45720" rIns="91440" bIns="45720" anchor="t"/>
          <a:lstStyle/>
          <a:p>
            <a:r>
              <a:rPr lang="en-US" sz="2400" b="1">
                <a:solidFill>
                  <a:srgbClr val="ED1B2E"/>
                </a:solidFill>
                <a:latin typeface="Arial"/>
                <a:cs typeface="Arial"/>
              </a:rPr>
              <a:t>50,500</a:t>
            </a:r>
            <a:endParaRPr lang="en-US" sz="2400" b="1">
              <a:solidFill>
                <a:srgbClr val="ED1B2E"/>
              </a:solidFill>
            </a:endParaRPr>
          </a:p>
          <a:p>
            <a:r>
              <a:rPr lang="en-US">
                <a:solidFill>
                  <a:srgbClr val="6D6E70"/>
                </a:solidFill>
                <a:latin typeface="Arial"/>
                <a:cs typeface="Arial"/>
              </a:rPr>
              <a:t>individuals received financial assistance</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8217366" y="3383280"/>
            <a:ext cx="1744196" cy="1233488"/>
          </a:xfrm>
        </p:spPr>
        <p:txBody>
          <a:bodyPr lIns="91440" tIns="45720" rIns="91440" bIns="45720" anchor="t"/>
          <a:lstStyle/>
          <a:p>
            <a:r>
              <a:rPr lang="en-US" sz="2400" b="1" dirty="0">
                <a:solidFill>
                  <a:srgbClr val="ED1B2E"/>
                </a:solidFill>
                <a:latin typeface="Arial"/>
                <a:cs typeface="Arial"/>
              </a:rPr>
              <a:t>21,300</a:t>
            </a:r>
            <a:endParaRPr lang="en-US" sz="2400" b="1" dirty="0">
              <a:solidFill>
                <a:srgbClr val="ED1B2E"/>
              </a:solidFill>
            </a:endParaRPr>
          </a:p>
          <a:p>
            <a:r>
              <a:rPr lang="en-US" dirty="0">
                <a:solidFill>
                  <a:srgbClr val="6D6E70"/>
                </a:solidFill>
                <a:latin typeface="Arial"/>
                <a:cs typeface="Arial"/>
              </a:rPr>
              <a:t>youth reached with preparedness education</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a:xfrm>
            <a:off x="96838" y="4594355"/>
            <a:ext cx="1053089" cy="790430"/>
          </a:xfrm>
        </p:spPr>
        <p:txBody>
          <a:bodyPr/>
          <a:lstStyle/>
          <a:p>
            <a:r>
              <a:rPr lang="en-US" dirty="0"/>
              <a:t>FY23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028769" y="4764456"/>
            <a:ext cx="1554480" cy="581891"/>
          </a:xfrm>
        </p:spPr>
        <p:txBody>
          <a:bodyPr lIns="91440" tIns="45720" rIns="91440" bIns="45720" anchor="t"/>
          <a:lstStyle/>
          <a:p>
            <a:r>
              <a:rPr lang="en-US" dirty="0">
                <a:latin typeface="Arial"/>
                <a:cs typeface="Arial"/>
              </a:rPr>
              <a:t>36,300</a:t>
            </a:r>
            <a:endParaRPr lang="en-US" dirty="0">
              <a:solidFill>
                <a:srgbClr val="6D6E70"/>
              </a:solidFill>
              <a:latin typeface="Arial"/>
              <a:cs typeface="Arial"/>
            </a:endParaRP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2768560" y="4733776"/>
            <a:ext cx="1554480" cy="581891"/>
          </a:xfrm>
        </p:spPr>
        <p:txBody>
          <a:bodyPr lIns="91440" tIns="45720" rIns="91440" bIns="45720" anchor="t"/>
          <a:lstStyle/>
          <a:p>
            <a:r>
              <a:rPr lang="en-US" dirty="0">
                <a:solidFill>
                  <a:srgbClr val="6D6E70"/>
                </a:solidFill>
                <a:latin typeface="Arial"/>
                <a:cs typeface="Arial"/>
              </a:rPr>
              <a:t>14,100</a:t>
            </a:r>
            <a:endParaRPr lang="en-US" dirty="0">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4547439" y="4733776"/>
            <a:ext cx="1554480" cy="592897"/>
          </a:xfrm>
        </p:spPr>
        <p:txBody>
          <a:bodyPr lIns="91440" tIns="45720" rIns="91440" bIns="45720" anchor="t"/>
          <a:lstStyle/>
          <a:p>
            <a:r>
              <a:rPr lang="en-US">
                <a:latin typeface="Arial"/>
                <a:cs typeface="Arial"/>
              </a:rPr>
              <a:t>13,000</a:t>
            </a:r>
            <a:endParaRPr lang="en-US">
              <a:solidFill>
                <a:srgbClr val="6D6E70"/>
              </a:solidFill>
              <a:latin typeface="Arial"/>
              <a:cs typeface="Arial"/>
            </a:endParaRPr>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4"/>
          </p:nvPr>
        </p:nvSpPr>
        <p:spPr>
          <a:xfrm>
            <a:off x="6499774" y="4733776"/>
            <a:ext cx="1554480" cy="581891"/>
          </a:xfrm>
        </p:spPr>
        <p:txBody>
          <a:bodyPr lIns="91440" tIns="45720" rIns="91440" bIns="45720" anchor="t"/>
          <a:lstStyle/>
          <a:p>
            <a:r>
              <a:rPr lang="en-US">
                <a:latin typeface="Arial"/>
                <a:cs typeface="Arial"/>
              </a:rPr>
              <a:t>50,500</a:t>
            </a:r>
            <a:endParaRPr lang="en-US">
              <a:solidFill>
                <a:srgbClr val="6D6E70"/>
              </a:solidFill>
            </a:endParaRPr>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8305784" y="4733776"/>
            <a:ext cx="1554480" cy="581891"/>
          </a:xfrm>
        </p:spPr>
        <p:txBody>
          <a:bodyPr lIns="91440" tIns="45720" rIns="91440" bIns="45720" anchor="t"/>
          <a:lstStyle/>
          <a:p>
            <a:r>
              <a:rPr lang="en-US" dirty="0">
                <a:latin typeface="Arial"/>
                <a:cs typeface="Arial"/>
              </a:rPr>
              <a:t>21</a:t>
            </a:r>
            <a:r>
              <a:rPr lang="en-US" dirty="0">
                <a:solidFill>
                  <a:srgbClr val="6D6E70"/>
                </a:solidFill>
                <a:latin typeface="Arial"/>
                <a:cs typeface="Arial"/>
              </a:rPr>
              <a:t>,300</a:t>
            </a:r>
            <a:endParaRPr lang="en-US" dirty="0">
              <a:solidFill>
                <a:srgbClr val="6D6E70"/>
              </a:solidFill>
            </a:endParaRP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049131" y="964845"/>
            <a:ext cx="8161767" cy="1066800"/>
          </a:xfrm>
        </p:spPr>
        <p:txBody>
          <a:bodyPr lIns="91440" tIns="45720" rIns="91440" bIns="45720" anchor="t"/>
          <a:lstStyle/>
          <a:p>
            <a:pPr algn="ctr">
              <a:tabLst>
                <a:tab pos="1198563" algn="l"/>
              </a:tabLst>
              <a:defRPr/>
            </a:pPr>
            <a:r>
              <a:rPr lang="en-US" dirty="0">
                <a:solidFill>
                  <a:srgbClr val="6D6E70"/>
                </a:solidFill>
                <a:latin typeface="Arial"/>
                <a:cs typeface="Arial"/>
              </a:rPr>
              <a:t>This quarter, </a:t>
            </a:r>
            <a:r>
              <a:rPr lang="en-US">
                <a:solidFill>
                  <a:srgbClr val="6D6E70"/>
                </a:solidFill>
                <a:latin typeface="Arial"/>
                <a:cs typeface="Arial"/>
              </a:rPr>
              <a:t>over </a:t>
            </a:r>
            <a:r>
              <a:rPr lang="en-US">
                <a:solidFill>
                  <a:srgbClr val="ED1B2E"/>
                </a:solidFill>
                <a:latin typeface="Arial"/>
                <a:cs typeface="Arial"/>
              </a:rPr>
              <a:t>5,000 </a:t>
            </a:r>
            <a:r>
              <a:rPr lang="en-US" dirty="0">
                <a:solidFill>
                  <a:srgbClr val="ED1B2E"/>
                </a:solidFill>
                <a:latin typeface="Arial"/>
                <a:cs typeface="Arial"/>
              </a:rPr>
              <a:t>dedicated Red Cross home fire workers </a:t>
            </a:r>
            <a:r>
              <a:rPr lang="en-US" dirty="0">
                <a:solidFill>
                  <a:srgbClr val="6D6E70"/>
                </a:solidFill>
                <a:latin typeface="Arial"/>
                <a:cs typeface="Arial"/>
              </a:rPr>
              <a:t>provided</a:t>
            </a:r>
            <a:r>
              <a:rPr lang="en-US" dirty="0">
                <a:latin typeface="Arial"/>
                <a:cs typeface="Arial"/>
              </a:rPr>
              <a:t> </a:t>
            </a:r>
            <a:r>
              <a:rPr lang="en-US" dirty="0">
                <a:solidFill>
                  <a:srgbClr val="6D6E70"/>
                </a:solidFill>
                <a:latin typeface="Arial"/>
                <a:cs typeface="Arial"/>
              </a:rPr>
              <a:t>critical services to help families prepare for and recover from home fires in lockstep with our partners across the U.S.</a:t>
            </a:r>
            <a:r>
              <a:rPr lang="en-US" dirty="0">
                <a:latin typeface="Arial"/>
                <a:cs typeface="Arial"/>
              </a:rPr>
              <a:t> </a:t>
            </a:r>
            <a:endParaRPr lang="en-US" sz="2400" baseline="36000" dirty="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under $50,000 (i.e., level 1 and 2 disasters).</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346347"/>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l="-8469" t="-5319" r="-16722" b="-5319"/>
          <a:stretch/>
        </p:blipFill>
        <p:spPr>
          <a:xfrm>
            <a:off x="4930611" y="2433895"/>
            <a:ext cx="895224" cy="873814"/>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4" cstate="print">
            <a:extLst>
              <a:ext uri="{28A0092B-C50C-407E-A947-70E740481C1C}">
                <a14:useLocalDpi xmlns:a14="http://schemas.microsoft.com/office/drawing/2010/main"/>
              </a:ext>
            </a:extLst>
          </a:blip>
          <a:srcRect l="-10186" t="-12495" r="-21065" b="-12495"/>
          <a:stretch/>
        </p:blipFill>
        <p:spPr>
          <a:xfrm>
            <a:off x="3124200" y="2433895"/>
            <a:ext cx="914400" cy="892531"/>
          </a:xfrm>
        </p:spPr>
      </p:pic>
      <p:pic>
        <p:nvPicPr>
          <p:cNvPr id="37" name="Picture Placeholder 29" descr="Icon&#10;&#10;Description automatically generated">
            <a:extLst>
              <a:ext uri="{FF2B5EF4-FFF2-40B4-BE49-F238E27FC236}">
                <a16:creationId xmlns:a16="http://schemas.microsoft.com/office/drawing/2014/main" id="{2942AA5C-0A36-43EF-AA3A-625291650AB7}"/>
              </a:ext>
            </a:extLst>
          </p:cNvPr>
          <p:cNvPicPr>
            <a:picLocks noGrp="1" noChangeAspect="1"/>
          </p:cNvPicPr>
          <p:nvPr>
            <p:ph type="pic" sz="quarter" idx="13"/>
          </p:nvPr>
        </p:nvPicPr>
        <p:blipFill rotWithShape="1">
          <a:blip r:embed="rId5" cstate="print">
            <a:extLst>
              <a:ext uri="{28A0092B-C50C-407E-A947-70E740481C1C}">
                <a14:useLocalDpi xmlns:a14="http://schemas.microsoft.com/office/drawing/2010/main"/>
              </a:ext>
            </a:extLst>
          </a:blip>
          <a:srcRect l="-19468" t="-12703" r="-19468" b="-12703"/>
          <a:stretch/>
        </p:blipFill>
        <p:spPr>
          <a:xfrm>
            <a:off x="6541978" y="2386388"/>
            <a:ext cx="1463040" cy="952033"/>
          </a:xfrm>
        </p:spPr>
      </p:pic>
      <p:pic>
        <p:nvPicPr>
          <p:cNvPr id="2" name="Picture Placeholder 1">
            <a:extLst>
              <a:ext uri="{FF2B5EF4-FFF2-40B4-BE49-F238E27FC236}">
                <a16:creationId xmlns:a16="http://schemas.microsoft.com/office/drawing/2014/main" id="{F71004C8-0E68-4A65-8026-C1BE7A8965D9}"/>
              </a:ext>
            </a:extLst>
          </p:cNvPr>
          <p:cNvPicPr>
            <a:picLocks noGrp="1" noChangeAspect="1"/>
          </p:cNvPicPr>
          <p:nvPr>
            <p:ph type="pic" sz="quarter" idx="10"/>
          </p:nvPr>
        </p:nvPicPr>
        <p:blipFill>
          <a:blip r:embed="rId6">
            <a:extLst>
              <a:ext uri="{28A0092B-C50C-407E-A947-70E740481C1C}">
                <a14:useLocalDpi xmlns:a14="http://schemas.microsoft.com/office/drawing/2010/main"/>
              </a:ext>
            </a:extLst>
          </a:blip>
          <a:srcRect/>
          <a:stretch>
            <a:fillRect/>
          </a:stretch>
        </p:blipFill>
        <p:spPr>
          <a:xfrm>
            <a:off x="1153254" y="2404607"/>
            <a:ext cx="1371600" cy="892531"/>
          </a:xfrm>
          <a:prstGeom prst="rect">
            <a:avLst/>
          </a:prstGeom>
        </p:spPr>
      </p:pic>
      <p:pic>
        <p:nvPicPr>
          <p:cNvPr id="31" name="Picture 30">
            <a:extLst>
              <a:ext uri="{FF2B5EF4-FFF2-40B4-BE49-F238E27FC236}">
                <a16:creationId xmlns:a16="http://schemas.microsoft.com/office/drawing/2014/main" id="{6C97D549-192E-45ED-BE77-D9ABB8D66D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64790" y="2427652"/>
            <a:ext cx="952033" cy="952033"/>
          </a:xfrm>
          <a:prstGeom prst="rect">
            <a:avLst/>
          </a:prstGeom>
        </p:spPr>
      </p:pic>
    </p:spTree>
    <p:extLst>
      <p:ext uri="{BB962C8B-B14F-4D97-AF65-F5344CB8AC3E}">
        <p14:creationId xmlns:p14="http://schemas.microsoft.com/office/powerpoint/2010/main" val="306531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7A44B53-165C-AF4A-99F5-BDD75B0F958F}"/>
              </a:ext>
            </a:extLst>
          </p:cNvPr>
          <p:cNvSpPr>
            <a:spLocks noGrp="1"/>
          </p:cNvSpPr>
          <p:nvPr>
            <p:ph type="body" sz="quarter" idx="12"/>
          </p:nvPr>
        </p:nvSpPr>
        <p:spPr>
          <a:xfrm>
            <a:off x="261639" y="1075097"/>
            <a:ext cx="4324430" cy="4529796"/>
          </a:xfrm>
        </p:spPr>
        <p:txBody>
          <a:bodyPr lIns="91440" tIns="45720" rIns="91440" bIns="45720" anchor="t"/>
          <a:lstStyle/>
          <a:p>
            <a:r>
              <a:rPr lang="en-US" b="1">
                <a:solidFill>
                  <a:srgbClr val="ED1B2E"/>
                </a:solidFill>
                <a:latin typeface="Arial"/>
                <a:cs typeface="Arial"/>
              </a:rPr>
              <a:t>The need for critical Red Cross home fire relief services continues to grow. </a:t>
            </a:r>
            <a:endParaRPr lang="en-US" b="1">
              <a:solidFill>
                <a:srgbClr val="ED1B2E"/>
              </a:solidFill>
            </a:endParaRPr>
          </a:p>
          <a:p>
            <a:r>
              <a:rPr lang="en-US">
                <a:latin typeface="Arial"/>
                <a:cs typeface="Arial"/>
              </a:rPr>
              <a:t>We opened over </a:t>
            </a:r>
            <a:r>
              <a:rPr lang="en-US" b="1">
                <a:solidFill>
                  <a:srgbClr val="FF0000"/>
                </a:solidFill>
                <a:latin typeface="Arial"/>
                <a:cs typeface="Arial"/>
              </a:rPr>
              <a:t>19,000 home fire cases </a:t>
            </a:r>
            <a:r>
              <a:rPr lang="en-US">
                <a:latin typeface="Arial"/>
                <a:cs typeface="Arial"/>
              </a:rPr>
              <a:t>in the first quarter of our 2023 fiscal year – an </a:t>
            </a:r>
            <a:r>
              <a:rPr lang="en-US" b="1">
                <a:solidFill>
                  <a:srgbClr val="FF0000"/>
                </a:solidFill>
                <a:latin typeface="Arial"/>
                <a:cs typeface="Arial"/>
              </a:rPr>
              <a:t>11% increase </a:t>
            </a:r>
            <a:r>
              <a:rPr lang="en-US">
                <a:latin typeface="Arial"/>
                <a:cs typeface="Arial"/>
              </a:rPr>
              <a:t>compared to the same timeframe last year. </a:t>
            </a:r>
            <a:endParaRPr lang="en-US"/>
          </a:p>
          <a:p>
            <a:r>
              <a:rPr lang="en-US">
                <a:latin typeface="Arial"/>
                <a:cs typeface="Arial"/>
              </a:rPr>
              <a:t>We’re also distributing </a:t>
            </a:r>
            <a:r>
              <a:rPr lang="en-US" b="1">
                <a:solidFill>
                  <a:srgbClr val="FF0000"/>
                </a:solidFill>
                <a:latin typeface="Arial"/>
                <a:cs typeface="Arial"/>
              </a:rPr>
              <a:t>more financial assistance </a:t>
            </a:r>
            <a:r>
              <a:rPr lang="en-US">
                <a:latin typeface="Arial"/>
                <a:cs typeface="Arial"/>
              </a:rPr>
              <a:t>dollars. We provided </a:t>
            </a:r>
            <a:r>
              <a:rPr lang="en-US" b="1">
                <a:solidFill>
                  <a:srgbClr val="FF0000"/>
                </a:solidFill>
                <a:latin typeface="Arial"/>
                <a:cs typeface="Arial"/>
              </a:rPr>
              <a:t>$12.5 million</a:t>
            </a:r>
            <a:r>
              <a:rPr lang="en-US">
                <a:latin typeface="Arial"/>
                <a:cs typeface="Arial"/>
              </a:rPr>
              <a:t> in the first quarter this year, </a:t>
            </a:r>
            <a:r>
              <a:rPr lang="en-US" b="1">
                <a:solidFill>
                  <a:srgbClr val="FF0000"/>
                </a:solidFill>
                <a:latin typeface="Arial"/>
                <a:cs typeface="Arial"/>
              </a:rPr>
              <a:t>up 12% </a:t>
            </a:r>
            <a:r>
              <a:rPr lang="en-US">
                <a:latin typeface="Arial"/>
                <a:cs typeface="Arial"/>
              </a:rPr>
              <a:t>from this time in FY22. </a:t>
            </a:r>
            <a:endParaRPr lang="en-US"/>
          </a:p>
          <a:p>
            <a:pPr lvl="0"/>
            <a:endParaRPr lang="en-US"/>
          </a:p>
          <a:p>
            <a:r>
              <a:rPr lang="en-US">
                <a:latin typeface="Arial"/>
                <a:cs typeface="Arial"/>
              </a:rPr>
              <a:t>. </a:t>
            </a:r>
            <a:endParaRPr lang="en-US"/>
          </a:p>
        </p:txBody>
      </p:sp>
      <p:sp>
        <p:nvSpPr>
          <p:cNvPr id="24" name="Text Placeholder 23">
            <a:extLst>
              <a:ext uri="{FF2B5EF4-FFF2-40B4-BE49-F238E27FC236}">
                <a16:creationId xmlns:a16="http://schemas.microsoft.com/office/drawing/2014/main" id="{347C1AB5-8081-B449-B0EA-AEB21F72E597}"/>
              </a:ext>
            </a:extLst>
          </p:cNvPr>
          <p:cNvSpPr>
            <a:spLocks noGrp="1"/>
          </p:cNvSpPr>
          <p:nvPr>
            <p:ph type="body" sz="quarter" idx="13"/>
          </p:nvPr>
        </p:nvSpPr>
        <p:spPr/>
        <p:txBody>
          <a:bodyPr/>
          <a:lstStyle/>
          <a:p>
            <a:r>
              <a:rPr lang="en-US"/>
              <a:t>This Quarter</a:t>
            </a:r>
          </a:p>
        </p:txBody>
      </p:sp>
      <p:pic>
        <p:nvPicPr>
          <p:cNvPr id="8" name="Picture 7">
            <a:extLst>
              <a:ext uri="{FF2B5EF4-FFF2-40B4-BE49-F238E27FC236}">
                <a16:creationId xmlns:a16="http://schemas.microsoft.com/office/drawing/2014/main" id="{3DB82527-2774-44D1-A269-3E9680C45B4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6588" y="1254149"/>
            <a:ext cx="4939617" cy="3296658"/>
          </a:xfrm>
          <a:prstGeom prst="rect">
            <a:avLst/>
          </a:prstGeom>
        </p:spPr>
      </p:pic>
    </p:spTree>
    <p:extLst>
      <p:ext uri="{BB962C8B-B14F-4D97-AF65-F5344CB8AC3E}">
        <p14:creationId xmlns:p14="http://schemas.microsoft.com/office/powerpoint/2010/main" val="3084681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8DBD9A-F461-4F47-B4EA-06C1D365B2A2}"/>
              </a:ext>
            </a:extLst>
          </p:cNvPr>
          <p:cNvSpPr/>
          <p:nvPr/>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BBC584C-22F2-EE4D-A413-5EDD1C11125E}"/>
              </a:ext>
            </a:extLst>
          </p:cNvPr>
          <p:cNvSpPr>
            <a:spLocks noGrp="1"/>
          </p:cNvSpPr>
          <p:nvPr>
            <p:ph type="body" sz="quarter" idx="13"/>
          </p:nvPr>
        </p:nvSpPr>
        <p:spPr>
          <a:xfrm>
            <a:off x="4712677" y="368300"/>
            <a:ext cx="5116611" cy="2325688"/>
          </a:xfrm>
        </p:spPr>
        <p:txBody>
          <a:bodyPr lIns="91440" tIns="45720" rIns="91440" bIns="45720" anchor="t"/>
          <a:lstStyle/>
          <a:p>
            <a:r>
              <a:rPr lang="en-US" sz="2900">
                <a:latin typeface="Georgia"/>
                <a:cs typeface="Arial"/>
              </a:rPr>
              <a:t>“</a:t>
            </a:r>
            <a:r>
              <a:rPr lang="en-US" sz="2900" dirty="0">
                <a:latin typeface="Georgia"/>
                <a:cs typeface="Arial"/>
              </a:rPr>
              <a:t>When </a:t>
            </a:r>
            <a:r>
              <a:rPr lang="en-US" sz="2900">
                <a:latin typeface="Georgia"/>
                <a:cs typeface="Arial"/>
              </a:rPr>
              <a:t>I </a:t>
            </a:r>
            <a:r>
              <a:rPr lang="en-US" sz="2900" dirty="0">
                <a:latin typeface="Georgia"/>
                <a:cs typeface="Arial"/>
              </a:rPr>
              <a:t>… </a:t>
            </a:r>
            <a:r>
              <a:rPr lang="en-US" sz="2900">
                <a:latin typeface="Georgia"/>
                <a:cs typeface="Arial"/>
              </a:rPr>
              <a:t>saw the Red Cross</a:t>
            </a:r>
            <a:r>
              <a:rPr lang="en-US" sz="2900" dirty="0">
                <a:latin typeface="Georgia"/>
                <a:cs typeface="Arial"/>
              </a:rPr>
              <a:t>, I felt relief</a:t>
            </a:r>
            <a:r>
              <a:rPr lang="en-US" sz="2900">
                <a:latin typeface="Georgia"/>
                <a:cs typeface="Arial"/>
              </a:rPr>
              <a:t>. It was a </a:t>
            </a:r>
            <a:r>
              <a:rPr lang="en-US" sz="2900" dirty="0">
                <a:latin typeface="Georgia"/>
                <a:cs typeface="Arial"/>
              </a:rPr>
              <a:t>blessing </a:t>
            </a:r>
            <a:r>
              <a:rPr lang="en-US" sz="2900">
                <a:latin typeface="Georgia"/>
                <a:cs typeface="Arial"/>
              </a:rPr>
              <a:t>that they were here to help us</a:t>
            </a:r>
            <a:r>
              <a:rPr lang="en-US" sz="2900" dirty="0">
                <a:latin typeface="Georgia"/>
                <a:cs typeface="Arial"/>
              </a:rPr>
              <a:t> open a new door and start over</a:t>
            </a:r>
            <a:r>
              <a:rPr lang="en-US" sz="2900">
                <a:latin typeface="Georgia"/>
                <a:cs typeface="Arial"/>
              </a:rPr>
              <a:t>.”</a:t>
            </a:r>
            <a:endParaRPr lang="en-US" sz="2900"/>
          </a:p>
        </p:txBody>
      </p:sp>
      <p:sp>
        <p:nvSpPr>
          <p:cNvPr id="9" name="Text Placeholder 8">
            <a:extLst>
              <a:ext uri="{FF2B5EF4-FFF2-40B4-BE49-F238E27FC236}">
                <a16:creationId xmlns:a16="http://schemas.microsoft.com/office/drawing/2014/main" id="{2F2F8190-5183-E942-8A07-5412F9514A8F}"/>
              </a:ext>
            </a:extLst>
          </p:cNvPr>
          <p:cNvSpPr>
            <a:spLocks noGrp="1"/>
          </p:cNvSpPr>
          <p:nvPr>
            <p:ph type="body" sz="quarter" idx="14"/>
          </p:nvPr>
        </p:nvSpPr>
        <p:spPr>
          <a:xfrm>
            <a:off x="6788150" y="2763423"/>
            <a:ext cx="2923886" cy="1113252"/>
          </a:xfrm>
        </p:spPr>
        <p:txBody>
          <a:bodyPr/>
          <a:lstStyle/>
          <a:p>
            <a:pPr>
              <a:spcBef>
                <a:spcPts val="0"/>
              </a:spcBef>
              <a:spcAft>
                <a:spcPts val="0"/>
              </a:spcAft>
            </a:pPr>
            <a:r>
              <a:rPr lang="en-US" dirty="0"/>
              <a:t>Rosa Quiroz</a:t>
            </a:r>
            <a:endParaRPr lang="en-US"/>
          </a:p>
          <a:p>
            <a:pPr>
              <a:spcBef>
                <a:spcPts val="0"/>
              </a:spcBef>
              <a:spcAft>
                <a:spcPts val="0"/>
              </a:spcAft>
            </a:pPr>
            <a:r>
              <a:rPr lang="en-US"/>
              <a:t>Home fire survivor</a:t>
            </a:r>
          </a:p>
          <a:p>
            <a:pPr>
              <a:spcBef>
                <a:spcPts val="0"/>
              </a:spcBef>
              <a:spcAft>
                <a:spcPts val="0"/>
              </a:spcAft>
            </a:pPr>
            <a:r>
              <a:rPr lang="en-US" dirty="0"/>
              <a:t>Greenpoint</a:t>
            </a:r>
            <a:r>
              <a:rPr lang="en-US"/>
              <a:t>, Texas</a:t>
            </a:r>
          </a:p>
        </p:txBody>
      </p:sp>
      <p:sp>
        <p:nvSpPr>
          <p:cNvPr id="21" name="Text Placeholder 20">
            <a:extLst>
              <a:ext uri="{FF2B5EF4-FFF2-40B4-BE49-F238E27FC236}">
                <a16:creationId xmlns:a16="http://schemas.microsoft.com/office/drawing/2014/main" id="{3D281588-E870-CF41-A126-B34CD675091E}"/>
              </a:ext>
            </a:extLst>
          </p:cNvPr>
          <p:cNvSpPr>
            <a:spLocks noGrp="1"/>
          </p:cNvSpPr>
          <p:nvPr>
            <p:ph type="body" sz="quarter" idx="16"/>
          </p:nvPr>
        </p:nvSpPr>
        <p:spPr>
          <a:xfrm>
            <a:off x="276664" y="4217278"/>
            <a:ext cx="9407236" cy="2127250"/>
          </a:xfrm>
        </p:spPr>
        <p:txBody>
          <a:bodyPr/>
          <a:lstStyle/>
          <a:p>
            <a:pPr>
              <a:spcAft>
                <a:spcPts val="1200"/>
              </a:spcAft>
            </a:pPr>
            <a:r>
              <a:rPr lang="en-US" dirty="0"/>
              <a:t>When Rosa Quiroz’s family gathered for dinner on July 25, she was excited and proud. Her son had bought the family dinner. But her excitement quickly turned into fear when smoke started seeping in.</a:t>
            </a:r>
          </a:p>
          <a:p>
            <a:r>
              <a:rPr lang="en-US" dirty="0"/>
              <a:t>The family fled and made it out safely, but their apartment was badly damaged in the fire. In their hour of need, the Red Cross was there for Rosa and 67 other impacted families. To help the </a:t>
            </a:r>
            <a:r>
              <a:rPr lang="en-US" dirty="0" err="1"/>
              <a:t>Quirozes</a:t>
            </a:r>
            <a:r>
              <a:rPr lang="en-US" dirty="0"/>
              <a:t>, we provided financial assistance, which Rosa described as “a blessing.” </a:t>
            </a:r>
            <a:r>
              <a:rPr lang="en-US" b="1" dirty="0"/>
              <a:t>On average, we provide $664 in financial assistance to families in need.</a:t>
            </a:r>
          </a:p>
          <a:p>
            <a:endParaRPr lang="en-US" dirty="0"/>
          </a:p>
        </p:txBody>
      </p:sp>
      <p:pic>
        <p:nvPicPr>
          <p:cNvPr id="4" name="Picture Placeholder 3">
            <a:extLst>
              <a:ext uri="{FF2B5EF4-FFF2-40B4-BE49-F238E27FC236}">
                <a16:creationId xmlns:a16="http://schemas.microsoft.com/office/drawing/2014/main" id="{1FAD58E6-7C00-4861-AC2F-20A8D4F1B71F}"/>
              </a:ext>
            </a:extLst>
          </p:cNvPr>
          <p:cNvPicPr>
            <a:picLocks noGrp="1" noChangeAspect="1"/>
          </p:cNvPicPr>
          <p:nvPr>
            <p:ph type="pic" sz="quarter" idx="15"/>
          </p:nvPr>
        </p:nvPicPr>
        <p:blipFill rotWithShape="1">
          <a:blip r:embed="rId3"/>
          <a:srcRect l="-549" t="12726" r="549" b="25653"/>
          <a:stretch/>
        </p:blipFill>
        <p:spPr>
          <a:xfrm>
            <a:off x="615950" y="368300"/>
            <a:ext cx="3757613" cy="3508375"/>
          </a:xfrm>
        </p:spPr>
      </p:pic>
    </p:spTree>
    <p:extLst>
      <p:ext uri="{BB962C8B-B14F-4D97-AF65-F5344CB8AC3E}">
        <p14:creationId xmlns:p14="http://schemas.microsoft.com/office/powerpoint/2010/main" val="2645788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International Services</a:t>
            </a:r>
          </a:p>
        </p:txBody>
      </p:sp>
    </p:spTree>
    <p:extLst>
      <p:ext uri="{BB962C8B-B14F-4D97-AF65-F5344CB8AC3E}">
        <p14:creationId xmlns:p14="http://schemas.microsoft.com/office/powerpoint/2010/main" val="394543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FB5679-EFA0-49E2-8CA5-2B657B4ABE7F}"/>
              </a:ext>
            </a:extLst>
          </p:cNvPr>
          <p:cNvSpPr>
            <a:spLocks noGrp="1"/>
          </p:cNvSpPr>
          <p:nvPr>
            <p:ph type="title"/>
          </p:nvPr>
        </p:nvSpPr>
        <p:spPr>
          <a:xfrm>
            <a:off x="405114" y="491145"/>
            <a:ext cx="9314736" cy="1089176"/>
          </a:xfrm>
        </p:spPr>
        <p:txBody>
          <a:bodyPr lIns="91440" tIns="45720" rIns="91440" bIns="45720" anchor="t">
            <a:noAutofit/>
          </a:bodyPr>
          <a:lstStyle/>
          <a:p>
            <a:pPr>
              <a:lnSpc>
                <a:spcPts val="3200"/>
              </a:lnSpc>
            </a:pPr>
            <a:r>
              <a:rPr lang="en-US" sz="2000" i="0">
                <a:solidFill>
                  <a:srgbClr val="FF0000"/>
                </a:solidFill>
                <a:effectLst/>
                <a:latin typeface="Arial"/>
                <a:cs typeface="Arial"/>
              </a:rPr>
              <a:t>As part of the world’s largest humanitarian network, </a:t>
            </a:r>
            <a:r>
              <a:rPr lang="en-US" sz="2000" i="0" u="none" strike="noStrike">
                <a:solidFill>
                  <a:srgbClr val="FF0000"/>
                </a:solidFill>
                <a:effectLst/>
                <a:latin typeface="Arial"/>
                <a:cs typeface="Arial"/>
              </a:rPr>
              <a:t>the American Red Cross plays an important role in responding to disasters </a:t>
            </a:r>
            <a:r>
              <a:rPr lang="en-US" sz="2000">
                <a:solidFill>
                  <a:srgbClr val="FF0000"/>
                </a:solidFill>
                <a:latin typeface="Arial"/>
                <a:cs typeface="Arial"/>
              </a:rPr>
              <a:t>around the globe</a:t>
            </a:r>
            <a:r>
              <a:rPr lang="en-US" sz="2000" i="0" u="none" strike="noStrike">
                <a:solidFill>
                  <a:srgbClr val="FF0000"/>
                </a:solidFill>
                <a:effectLst/>
                <a:latin typeface="Arial"/>
                <a:cs typeface="Arial"/>
              </a:rPr>
              <a:t>.</a:t>
            </a:r>
            <a:br>
              <a:rPr lang="en-US" sz="2000"/>
            </a:br>
            <a:endParaRPr lang="en-US" sz="2000" dirty="0"/>
          </a:p>
        </p:txBody>
      </p:sp>
      <p:sp>
        <p:nvSpPr>
          <p:cNvPr id="4" name="Content Placeholder 3">
            <a:extLst>
              <a:ext uri="{FF2B5EF4-FFF2-40B4-BE49-F238E27FC236}">
                <a16:creationId xmlns:a16="http://schemas.microsoft.com/office/drawing/2014/main" id="{6979754E-DE51-4381-9254-82C475482D86}"/>
              </a:ext>
            </a:extLst>
          </p:cNvPr>
          <p:cNvSpPr>
            <a:spLocks noGrp="1"/>
          </p:cNvSpPr>
          <p:nvPr>
            <p:ph idx="1"/>
          </p:nvPr>
        </p:nvSpPr>
        <p:spPr>
          <a:xfrm>
            <a:off x="405114" y="1659835"/>
            <a:ext cx="4850467" cy="4163915"/>
          </a:xfrm>
        </p:spPr>
        <p:txBody>
          <a:bodyPr lIns="91440" tIns="45720" rIns="91440" bIns="45720" anchor="t">
            <a:noAutofit/>
          </a:bodyPr>
          <a:lstStyle/>
          <a:p>
            <a:pPr>
              <a:lnSpc>
                <a:spcPts val="2650"/>
              </a:lnSpc>
              <a:spcAft>
                <a:spcPts val="600"/>
              </a:spcAft>
            </a:pPr>
            <a:r>
              <a:rPr lang="en-US" dirty="0">
                <a:latin typeface="Arial"/>
                <a:cs typeface="Arial"/>
              </a:rPr>
              <a:t>Our teams – and our partners in the global Red Cross and Red Crescent movement – are there in response to extreme disasters</a:t>
            </a:r>
            <a:r>
              <a:rPr lang="en-US">
                <a:latin typeface="Arial"/>
                <a:cs typeface="Arial"/>
              </a:rPr>
              <a:t>,</a:t>
            </a:r>
            <a:r>
              <a:rPr lang="en-US" dirty="0">
                <a:latin typeface="Arial"/>
                <a:cs typeface="Arial"/>
              </a:rPr>
              <a:t> like the recent unprecedented flooding in Pakistan. Severe monsoon rains caused widespread flooding and landslides, </a:t>
            </a:r>
            <a:r>
              <a:rPr lang="en-US">
                <a:latin typeface="Arial"/>
                <a:cs typeface="Arial"/>
              </a:rPr>
              <a:t>which</a:t>
            </a:r>
            <a:r>
              <a:rPr lang="en-US" dirty="0">
                <a:latin typeface="Arial"/>
                <a:cs typeface="Arial"/>
              </a:rPr>
              <a:t> </a:t>
            </a:r>
            <a:r>
              <a:rPr lang="en-US">
                <a:latin typeface="Arial"/>
                <a:cs typeface="Arial"/>
              </a:rPr>
              <a:t>impacted</a:t>
            </a:r>
            <a:r>
              <a:rPr lang="en-US" dirty="0">
                <a:latin typeface="Arial"/>
                <a:cs typeface="Arial"/>
              </a:rPr>
              <a:t> livelihoods, homes and infrastructure. </a:t>
            </a:r>
            <a:r>
              <a:rPr lang="en-US" b="1" dirty="0">
                <a:latin typeface="Arial"/>
                <a:cs typeface="Arial"/>
              </a:rPr>
              <a:t>The global Red Cross has reached approximately 270,000 people in Pakistan with emergency relief. </a:t>
            </a:r>
            <a:r>
              <a:rPr lang="en-US" dirty="0">
                <a:latin typeface="Arial"/>
                <a:cs typeface="Arial"/>
              </a:rPr>
              <a:t>And in times like these, the American Red Cross even deploys specialists to lend expertise and a helping hand on the ground.</a:t>
            </a:r>
            <a:r>
              <a:rPr lang="en-US">
                <a:latin typeface="Arial"/>
                <a:cs typeface="Arial"/>
              </a:rPr>
              <a:t> </a:t>
            </a:r>
            <a:endParaRPr lang="en-US" dirty="0">
              <a:latin typeface="Arial"/>
              <a:cs typeface="Arial"/>
            </a:endParaRPr>
          </a:p>
          <a:p>
            <a:pPr>
              <a:lnSpc>
                <a:spcPts val="2650"/>
              </a:lnSpc>
              <a:spcAft>
                <a:spcPts val="600"/>
              </a:spcAft>
            </a:pPr>
            <a:endParaRPr lang="en-US" dirty="0"/>
          </a:p>
        </p:txBody>
      </p:sp>
      <p:pic>
        <p:nvPicPr>
          <p:cNvPr id="5" name="Picture Placeholder 9" descr="A picture containing outdoor, ground, person&#10;&#10;Description automatically generated">
            <a:extLst>
              <a:ext uri="{FF2B5EF4-FFF2-40B4-BE49-F238E27FC236}">
                <a16:creationId xmlns:a16="http://schemas.microsoft.com/office/drawing/2014/main" id="{AEA66D14-E7A4-45F6-B7CA-DF4CEE883B91}"/>
              </a:ext>
            </a:extLst>
          </p:cNvPr>
          <p:cNvPicPr>
            <a:picLocks noGrp="1" noChangeAspect="1"/>
          </p:cNvPicPr>
          <p:nvPr>
            <p:ph type="pic" sz="quarter" idx="11"/>
          </p:nvPr>
        </p:nvPicPr>
        <p:blipFill rotWithShape="1">
          <a:blip r:embed="rId2"/>
          <a:srcRect l="24422" t="15" r="14474" b="-15"/>
          <a:stretch/>
        </p:blipFill>
        <p:spPr>
          <a:xfrm>
            <a:off x="5565775" y="1660525"/>
            <a:ext cx="4154488" cy="4532313"/>
          </a:xfrm>
          <a:prstGeom prst="rect">
            <a:avLst/>
          </a:prstGeom>
        </p:spPr>
      </p:pic>
    </p:spTree>
    <p:extLst>
      <p:ext uri="{BB962C8B-B14F-4D97-AF65-F5344CB8AC3E}">
        <p14:creationId xmlns:p14="http://schemas.microsoft.com/office/powerpoint/2010/main" val="770465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4223404-6ECA-4191-B5BB-BB7FE0DEB694}"/>
              </a:ext>
            </a:extLst>
          </p:cNvPr>
          <p:cNvSpPr>
            <a:spLocks noGrp="1"/>
          </p:cNvSpPr>
          <p:nvPr>
            <p:ph type="body" sz="quarter" idx="14"/>
          </p:nvPr>
        </p:nvSpPr>
        <p:spPr>
          <a:xfrm>
            <a:off x="4650378" y="2829342"/>
            <a:ext cx="5121158" cy="1113252"/>
          </a:xfrm>
        </p:spPr>
        <p:txBody>
          <a:bodyPr/>
          <a:lstStyle/>
          <a:p>
            <a:r>
              <a:rPr lang="en-US" dirty="0"/>
              <a:t>Nadia, an English teacher working with young children in the </a:t>
            </a:r>
            <a:r>
              <a:rPr lang="en-US" dirty="0" err="1"/>
              <a:t>Kharkiv</a:t>
            </a:r>
            <a:r>
              <a:rPr lang="en-US" dirty="0"/>
              <a:t> district in Ukraine, fled for Poland when her city was attacked. She received cash assistance from Red Cross while staying in a shelter in northern Poland run by the local Red Cross branch, to buy supplies to restart her life. </a:t>
            </a:r>
          </a:p>
        </p:txBody>
      </p:sp>
      <p:pic>
        <p:nvPicPr>
          <p:cNvPr id="12" name="Picture Placeholder 11">
            <a:extLst>
              <a:ext uri="{FF2B5EF4-FFF2-40B4-BE49-F238E27FC236}">
                <a16:creationId xmlns:a16="http://schemas.microsoft.com/office/drawing/2014/main" id="{20A75BD5-4CE8-42DE-885F-5AE49A928947}"/>
              </a:ext>
            </a:extLst>
          </p:cNvPr>
          <p:cNvPicPr>
            <a:picLocks noGrp="1" noChangeAspect="1"/>
          </p:cNvPicPr>
          <p:nvPr>
            <p:ph type="pic" sz="quarter" idx="15"/>
          </p:nvPr>
        </p:nvPicPr>
        <p:blipFill rotWithShape="1">
          <a:blip r:embed="rId4"/>
          <a:srcRect l="858" t="-492" r="27740" b="492"/>
          <a:stretch/>
        </p:blipFill>
        <p:spPr>
          <a:xfrm>
            <a:off x="668202" y="368300"/>
            <a:ext cx="3757613" cy="3508375"/>
          </a:xfrm>
        </p:spPr>
      </p:pic>
      <p:sp>
        <p:nvSpPr>
          <p:cNvPr id="14" name="Text Placeholder 13">
            <a:extLst>
              <a:ext uri="{FF2B5EF4-FFF2-40B4-BE49-F238E27FC236}">
                <a16:creationId xmlns:a16="http://schemas.microsoft.com/office/drawing/2014/main" id="{44EC9151-FEFE-4CD2-BB8B-AE9033C864A5}"/>
              </a:ext>
            </a:extLst>
          </p:cNvPr>
          <p:cNvSpPr>
            <a:spLocks noGrp="1"/>
          </p:cNvSpPr>
          <p:nvPr>
            <p:ph type="body" sz="quarter" idx="16"/>
          </p:nvPr>
        </p:nvSpPr>
        <p:spPr>
          <a:xfrm>
            <a:off x="284672" y="4273550"/>
            <a:ext cx="9583947" cy="2236788"/>
          </a:xfrm>
        </p:spPr>
        <p:txBody>
          <a:bodyPr lIns="91440" tIns="45720" rIns="91440" bIns="45720" anchor="t">
            <a:noAutofit/>
          </a:bodyPr>
          <a:lstStyle/>
          <a:p>
            <a:r>
              <a:rPr lang="en-US" sz="1600" i="0" dirty="0">
                <a:effectLst/>
                <a:latin typeface="Arial"/>
                <a:cs typeface="Arial"/>
              </a:rPr>
              <a:t>August marked six months since the Ukraine Humanitarian Crisis began, and th</a:t>
            </a:r>
            <a:r>
              <a:rPr lang="en-US" dirty="0">
                <a:latin typeface="Arial"/>
                <a:cs typeface="Arial"/>
              </a:rPr>
              <a:t>e need still remains urgent.</a:t>
            </a:r>
            <a:r>
              <a:rPr lang="en-US" sz="1600" i="0" dirty="0">
                <a:effectLst/>
                <a:latin typeface="Arial"/>
                <a:cs typeface="Arial"/>
              </a:rPr>
              <a:t> Schools, healthcare facilities, homes and other infrastructure have been damaged or destroyed, and many people who fled their homes are unsure what to do next. </a:t>
            </a:r>
            <a:r>
              <a:rPr lang="en-US" dirty="0">
                <a:latin typeface="Arial"/>
                <a:cs typeface="Arial"/>
              </a:rPr>
              <a:t>T</a:t>
            </a:r>
            <a:r>
              <a:rPr lang="en-US" sz="1600" i="0" dirty="0">
                <a:effectLst/>
                <a:latin typeface="Arial"/>
                <a:cs typeface="Arial"/>
              </a:rPr>
              <a:t>he American Red Cross is providing an innovative cash assistance program to people suffering loss and hardship. Cash assistance is a dignified and efficient way to support people impacted by the conflict, allowing them to purchase items specific to their individual needs, while also supporting local economies.</a:t>
            </a:r>
            <a:endParaRPr lang="en-US" dirty="0">
              <a:latin typeface="Arial"/>
              <a:cs typeface="Arial"/>
            </a:endParaRPr>
          </a:p>
        </p:txBody>
      </p:sp>
      <p:sp>
        <p:nvSpPr>
          <p:cNvPr id="7" name="AutoShape 2">
            <a:extLst>
              <a:ext uri="{FF2B5EF4-FFF2-40B4-BE49-F238E27FC236}">
                <a16:creationId xmlns:a16="http://schemas.microsoft.com/office/drawing/2014/main" id="{45CAE7D8-4A39-4B42-812E-BC5DC344F617}"/>
              </a:ext>
            </a:extLst>
          </p:cNvPr>
          <p:cNvSpPr>
            <a:spLocks noChangeAspect="1" noChangeArrowheads="1"/>
          </p:cNvSpPr>
          <p:nvPr/>
        </p:nvSpPr>
        <p:spPr bwMode="auto">
          <a:xfrm>
            <a:off x="4876800" y="304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6">
            <a:extLst>
              <a:ext uri="{FF2B5EF4-FFF2-40B4-BE49-F238E27FC236}">
                <a16:creationId xmlns:a16="http://schemas.microsoft.com/office/drawing/2014/main" id="{B83CC27E-838B-45D3-AB43-996128DB979E}"/>
              </a:ext>
            </a:extLst>
          </p:cNvPr>
          <p:cNvSpPr>
            <a:spLocks noGrp="1"/>
          </p:cNvSpPr>
          <p:nvPr>
            <p:ph type="body" sz="quarter" idx="13"/>
          </p:nvPr>
        </p:nvSpPr>
        <p:spPr>
          <a:xfrm>
            <a:off x="4876801" y="421587"/>
            <a:ext cx="4894734" cy="2325688"/>
          </a:xfrm>
        </p:spPr>
        <p:txBody>
          <a:bodyPr lIns="91440" tIns="45720" rIns="91440" bIns="45720" anchor="t"/>
          <a:lstStyle/>
          <a:p>
            <a:r>
              <a:rPr lang="en-US" sz="2800" dirty="0">
                <a:cs typeface="Arial"/>
              </a:rPr>
              <a:t>“</a:t>
            </a:r>
            <a:r>
              <a:rPr lang="en-US" sz="2800" b="0" i="0" dirty="0">
                <a:effectLst/>
              </a:rPr>
              <a:t>This will give me some certainty. Everything is broken at home, and at least we can build something better here.</a:t>
            </a:r>
            <a:r>
              <a:rPr lang="en-US" sz="2800" dirty="0">
                <a:cs typeface="Arial"/>
              </a:rPr>
              <a:t>”</a:t>
            </a:r>
          </a:p>
        </p:txBody>
      </p:sp>
    </p:spTree>
    <p:custDataLst>
      <p:tags r:id="rId1"/>
    </p:custDataLst>
    <p:extLst>
      <p:ext uri="{BB962C8B-B14F-4D97-AF65-F5344CB8AC3E}">
        <p14:creationId xmlns:p14="http://schemas.microsoft.com/office/powerpoint/2010/main" val="344501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19904702-5EFD-EB49-AA99-B63A21C35194}"/>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53" name="Title 4">
            <a:extLst>
              <a:ext uri="{FF2B5EF4-FFF2-40B4-BE49-F238E27FC236}">
                <a16:creationId xmlns:a16="http://schemas.microsoft.com/office/drawing/2014/main" id="{C67027A2-B276-6B4B-A02E-919B44587E0E}"/>
              </a:ext>
            </a:extLst>
          </p:cNvPr>
          <p:cNvSpPr>
            <a:spLocks noGrp="1"/>
          </p:cNvSpPr>
          <p:nvPr>
            <p:ph type="title"/>
          </p:nvPr>
        </p:nvSpPr>
        <p:spPr>
          <a:xfrm>
            <a:off x="178904" y="205300"/>
            <a:ext cx="8675370" cy="742433"/>
          </a:xfrm>
        </p:spPr>
        <p:txBody>
          <a:bodyPr/>
          <a:lstStyle/>
          <a:p>
            <a:r>
              <a:rPr lang="en-US"/>
              <a:t>International Services Quarterly Totals</a:t>
            </a:r>
          </a:p>
        </p:txBody>
      </p:sp>
      <p:sp>
        <p:nvSpPr>
          <p:cNvPr id="48" name="Content Placeholder 2">
            <a:extLst>
              <a:ext uri="{FF2B5EF4-FFF2-40B4-BE49-F238E27FC236}">
                <a16:creationId xmlns:a16="http://schemas.microsoft.com/office/drawing/2014/main" id="{29017EB2-81D3-1E4B-9BFD-610AE060BBB3}"/>
              </a:ext>
            </a:extLst>
          </p:cNvPr>
          <p:cNvSpPr txBox="1">
            <a:spLocks/>
          </p:cNvSpPr>
          <p:nvPr/>
        </p:nvSpPr>
        <p:spPr>
          <a:xfrm>
            <a:off x="257551" y="1194023"/>
            <a:ext cx="2711094" cy="4092689"/>
          </a:xfrm>
          <a:prstGeom prst="rect">
            <a:avLst/>
          </a:prstGeom>
        </p:spPr>
        <p:txBody>
          <a:bodyPr>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Afghanistan Humanitarian Crisis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Bangladesh Flash Flood</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El Salvador Floods and Landslides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Indonesia Bengkulu Province Flash Flood</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Malawi Tropical Storm Ana</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Mexico and Central American Migration Crisis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Nepal Floods and Landslide</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Pakistan Monsoon Floods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South Africa Floods and Landslides </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Ukraine and Impacted Countries Crisis</a:t>
            </a:r>
          </a:p>
          <a:p>
            <a:pPr marL="228600" indent="-228600">
              <a:spcBef>
                <a:spcPts val="600"/>
              </a:spcBef>
              <a:spcAft>
                <a:spcPts val="900"/>
              </a:spcAft>
              <a:buFont typeface="Calibri" pitchFamily="34" charset="0"/>
              <a:buAutoNum type="arabicPeriod"/>
            </a:pPr>
            <a:endParaRPr lang="en-US" sz="1200">
              <a:latin typeface="Arial"/>
              <a:cs typeface="Arial"/>
            </a:endParaRPr>
          </a:p>
        </p:txBody>
      </p:sp>
      <p:pic>
        <p:nvPicPr>
          <p:cNvPr id="51" name="Picture 12" descr="Map for ARC.eps">
            <a:extLst>
              <a:ext uri="{FF2B5EF4-FFF2-40B4-BE49-F238E27FC236}">
                <a16:creationId xmlns:a16="http://schemas.microsoft.com/office/drawing/2014/main" id="{130C2674-EC70-7446-88B5-63EA374CBF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73404" y="2235221"/>
            <a:ext cx="6985214" cy="3799576"/>
          </a:xfrm>
          <a:prstGeom prst="rect">
            <a:avLst/>
          </a:prstGeom>
          <a:noFill/>
          <a:ln w="9525">
            <a:noFill/>
            <a:miter lim="800000"/>
            <a:headEnd/>
            <a:tailEnd/>
          </a:ln>
        </p:spPr>
      </p:pic>
      <p:sp>
        <p:nvSpPr>
          <p:cNvPr id="52" name="Oval 51">
            <a:extLst>
              <a:ext uri="{FF2B5EF4-FFF2-40B4-BE49-F238E27FC236}">
                <a16:creationId xmlns:a16="http://schemas.microsoft.com/office/drawing/2014/main" id="{E9FB9663-6C14-7C44-A98B-6DFF604FBAC6}"/>
              </a:ext>
            </a:extLst>
          </p:cNvPr>
          <p:cNvSpPr>
            <a:spLocks noChangeArrowheads="1"/>
          </p:cNvSpPr>
          <p:nvPr/>
        </p:nvSpPr>
        <p:spPr bwMode="auto">
          <a:xfrm>
            <a:off x="7501649" y="391098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2</a:t>
            </a:r>
          </a:p>
        </p:txBody>
      </p:sp>
      <p:sp>
        <p:nvSpPr>
          <p:cNvPr id="54" name="Oval 53">
            <a:extLst>
              <a:ext uri="{FF2B5EF4-FFF2-40B4-BE49-F238E27FC236}">
                <a16:creationId xmlns:a16="http://schemas.microsoft.com/office/drawing/2014/main" id="{A08E1BBE-5EB9-034A-AC44-3E7F65F373A9}"/>
              </a:ext>
            </a:extLst>
          </p:cNvPr>
          <p:cNvSpPr>
            <a:spLocks noChangeArrowheads="1"/>
          </p:cNvSpPr>
          <p:nvPr/>
        </p:nvSpPr>
        <p:spPr bwMode="auto">
          <a:xfrm>
            <a:off x="6743377" y="352636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mn-ea"/>
                <a:cs typeface="Arial"/>
              </a:rPr>
              <a:t>1</a:t>
            </a:r>
          </a:p>
        </p:txBody>
      </p:sp>
      <p:sp>
        <p:nvSpPr>
          <p:cNvPr id="55" name="Oval 54">
            <a:extLst>
              <a:ext uri="{FF2B5EF4-FFF2-40B4-BE49-F238E27FC236}">
                <a16:creationId xmlns:a16="http://schemas.microsoft.com/office/drawing/2014/main" id="{74C3DCD9-B9FF-B647-9024-4268FED711EF}"/>
              </a:ext>
            </a:extLst>
          </p:cNvPr>
          <p:cNvSpPr>
            <a:spLocks noChangeArrowheads="1"/>
          </p:cNvSpPr>
          <p:nvPr/>
        </p:nvSpPr>
        <p:spPr bwMode="auto">
          <a:xfrm>
            <a:off x="6460888" y="472815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5</a:t>
            </a:r>
          </a:p>
        </p:txBody>
      </p:sp>
      <p:sp>
        <p:nvSpPr>
          <p:cNvPr id="56" name="Oval 55">
            <a:extLst>
              <a:ext uri="{FF2B5EF4-FFF2-40B4-BE49-F238E27FC236}">
                <a16:creationId xmlns:a16="http://schemas.microsoft.com/office/drawing/2014/main" id="{F360B18B-57EF-7C44-811D-95D57392065C}"/>
              </a:ext>
            </a:extLst>
          </p:cNvPr>
          <p:cNvSpPr>
            <a:spLocks noChangeArrowheads="1"/>
          </p:cNvSpPr>
          <p:nvPr/>
        </p:nvSpPr>
        <p:spPr bwMode="auto">
          <a:xfrm>
            <a:off x="8050799" y="453039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4</a:t>
            </a:r>
          </a:p>
        </p:txBody>
      </p:sp>
      <p:sp>
        <p:nvSpPr>
          <p:cNvPr id="57" name="Oval 56">
            <a:extLst>
              <a:ext uri="{FF2B5EF4-FFF2-40B4-BE49-F238E27FC236}">
                <a16:creationId xmlns:a16="http://schemas.microsoft.com/office/drawing/2014/main" id="{002BE198-DAA9-CC40-BC3D-D32A44E16600}"/>
              </a:ext>
            </a:extLst>
          </p:cNvPr>
          <p:cNvSpPr>
            <a:spLocks noChangeArrowheads="1"/>
          </p:cNvSpPr>
          <p:nvPr/>
        </p:nvSpPr>
        <p:spPr bwMode="auto">
          <a:xfrm>
            <a:off x="3865602" y="4275063"/>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3</a:t>
            </a:r>
          </a:p>
        </p:txBody>
      </p:sp>
      <p:sp>
        <p:nvSpPr>
          <p:cNvPr id="58" name="Title 1">
            <a:extLst>
              <a:ext uri="{FF2B5EF4-FFF2-40B4-BE49-F238E27FC236}">
                <a16:creationId xmlns:a16="http://schemas.microsoft.com/office/drawing/2014/main" id="{853664D7-0637-6A49-ACA7-E5F0CC3BDF5B}"/>
              </a:ext>
            </a:extLst>
          </p:cNvPr>
          <p:cNvSpPr txBox="1">
            <a:spLocks/>
          </p:cNvSpPr>
          <p:nvPr/>
        </p:nvSpPr>
        <p:spPr>
          <a:xfrm>
            <a:off x="2968645" y="1037230"/>
            <a:ext cx="6811699" cy="838200"/>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gn="r" fontAlgn="base">
              <a:lnSpc>
                <a:spcPts val="2700"/>
              </a:lnSpc>
              <a:spcAft>
                <a:spcPct val="0"/>
              </a:spcAft>
              <a:defRPr/>
            </a:pPr>
            <a:r>
              <a:rPr kumimoji="0" lang="en-US" sz="2000" b="1" i="0" u="none" strike="noStrike" kern="1200" cap="none" spc="0" normalizeH="0" baseline="0" noProof="0">
                <a:ln>
                  <a:noFill/>
                </a:ln>
                <a:solidFill>
                  <a:srgbClr val="6D6E70"/>
                </a:solidFill>
                <a:effectLst/>
                <a:uLnTx/>
                <a:uFillTx/>
                <a:latin typeface="Arial"/>
                <a:cs typeface="Arial"/>
              </a:rPr>
              <a:t>The American Red Cross </a:t>
            </a:r>
            <a:r>
              <a:rPr lang="en-US" sz="2000">
                <a:solidFill>
                  <a:srgbClr val="6D6E70"/>
                </a:solidFill>
                <a:latin typeface="Arial"/>
                <a:cs typeface="Arial"/>
              </a:rPr>
              <a:t>began</a:t>
            </a:r>
            <a:r>
              <a:rPr kumimoji="0" lang="en-US" sz="2000" b="1" i="0" u="none" strike="noStrike" kern="1200" cap="none" spc="0" normalizeH="0" baseline="0" noProof="0">
                <a:ln>
                  <a:noFill/>
                </a:ln>
                <a:solidFill>
                  <a:srgbClr val="6D6E70"/>
                </a:solidFill>
                <a:effectLst/>
                <a:uLnTx/>
                <a:uFillTx/>
                <a:latin typeface="Arial"/>
                <a:cs typeface="Arial"/>
              </a:rPr>
              <a:t> or continued </a:t>
            </a:r>
            <a:r>
              <a:rPr lang="en-US" sz="2000">
                <a:solidFill>
                  <a:srgbClr val="6D6E70"/>
                </a:solidFill>
                <a:latin typeface="Arial"/>
                <a:cs typeface="Arial"/>
              </a:rPr>
              <a:t>responses to</a:t>
            </a:r>
            <a:r>
              <a:rPr kumimoji="0" lang="en-US" sz="2000" b="1" i="0" u="none" strike="noStrike" kern="1200" cap="none" spc="0" normalizeH="0" baseline="0" noProof="0">
                <a:ln>
                  <a:noFill/>
                </a:ln>
                <a:solidFill>
                  <a:srgbClr val="6D6E70"/>
                </a:solidFill>
                <a:effectLst/>
                <a:uLnTx/>
                <a:uFillTx/>
                <a:latin typeface="Arial"/>
                <a:cs typeface="Arial"/>
              </a:rPr>
              <a:t> </a:t>
            </a:r>
            <a:r>
              <a:rPr lang="en-US" sz="2000">
                <a:solidFill>
                  <a:srgbClr val="ED1B24"/>
                </a:solidFill>
                <a:latin typeface="Arial"/>
                <a:cs typeface="Arial"/>
              </a:rPr>
              <a:t>10</a:t>
            </a:r>
            <a:r>
              <a:rPr kumimoji="0" lang="en-US" sz="2000" b="1" i="0" u="none" strike="noStrike" kern="1200" cap="none" spc="0" normalizeH="0" baseline="0" noProof="0">
                <a:ln>
                  <a:noFill/>
                </a:ln>
                <a:solidFill>
                  <a:srgbClr val="ED1B24"/>
                </a:solidFill>
                <a:effectLst/>
                <a:uLnTx/>
                <a:uFillTx/>
                <a:latin typeface="Arial"/>
                <a:cs typeface="Arial"/>
              </a:rPr>
              <a:t> major emergencies </a:t>
            </a:r>
            <a:r>
              <a:rPr kumimoji="0" lang="en-US" sz="2000" b="1" i="0" u="none" strike="noStrike" kern="1200" cap="none" spc="0" normalizeH="0" baseline="0" noProof="0">
                <a:ln>
                  <a:noFill/>
                </a:ln>
                <a:solidFill>
                  <a:srgbClr val="6D6E70"/>
                </a:solidFill>
                <a:effectLst/>
                <a:uLnTx/>
                <a:uFillTx/>
                <a:latin typeface="Arial"/>
                <a:cs typeface="Arial"/>
              </a:rPr>
              <a:t>around the world.</a:t>
            </a:r>
          </a:p>
        </p:txBody>
      </p:sp>
      <p:sp>
        <p:nvSpPr>
          <p:cNvPr id="13" name="Oval 12">
            <a:extLst>
              <a:ext uri="{FF2B5EF4-FFF2-40B4-BE49-F238E27FC236}">
                <a16:creationId xmlns:a16="http://schemas.microsoft.com/office/drawing/2014/main" id="{598BCD11-EB09-47A7-9996-3E4623573BEC}"/>
              </a:ext>
            </a:extLst>
          </p:cNvPr>
          <p:cNvSpPr>
            <a:spLocks noChangeArrowheads="1"/>
          </p:cNvSpPr>
          <p:nvPr/>
        </p:nvSpPr>
        <p:spPr bwMode="auto">
          <a:xfrm>
            <a:off x="3597513" y="3993963"/>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6</a:t>
            </a:r>
          </a:p>
        </p:txBody>
      </p:sp>
      <p:sp>
        <p:nvSpPr>
          <p:cNvPr id="14" name="Oval 13">
            <a:extLst>
              <a:ext uri="{FF2B5EF4-FFF2-40B4-BE49-F238E27FC236}">
                <a16:creationId xmlns:a16="http://schemas.microsoft.com/office/drawing/2014/main" id="{6C159BAD-7255-4A59-A7BB-4F1692619ED5}"/>
              </a:ext>
            </a:extLst>
          </p:cNvPr>
          <p:cNvSpPr>
            <a:spLocks noChangeArrowheads="1"/>
          </p:cNvSpPr>
          <p:nvPr/>
        </p:nvSpPr>
        <p:spPr bwMode="auto">
          <a:xfrm>
            <a:off x="7273049" y="362644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7</a:t>
            </a:r>
          </a:p>
        </p:txBody>
      </p:sp>
      <p:sp>
        <p:nvSpPr>
          <p:cNvPr id="15" name="Oval 14">
            <a:extLst>
              <a:ext uri="{FF2B5EF4-FFF2-40B4-BE49-F238E27FC236}">
                <a16:creationId xmlns:a16="http://schemas.microsoft.com/office/drawing/2014/main" id="{16A31091-801D-4E11-A96C-2DBADB326025}"/>
              </a:ext>
            </a:extLst>
          </p:cNvPr>
          <p:cNvSpPr>
            <a:spLocks noChangeArrowheads="1"/>
          </p:cNvSpPr>
          <p:nvPr/>
        </p:nvSpPr>
        <p:spPr bwMode="auto">
          <a:xfrm>
            <a:off x="6911949" y="385630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8</a:t>
            </a:r>
          </a:p>
        </p:txBody>
      </p:sp>
      <p:sp>
        <p:nvSpPr>
          <p:cNvPr id="16" name="Oval 15">
            <a:extLst>
              <a:ext uri="{FF2B5EF4-FFF2-40B4-BE49-F238E27FC236}">
                <a16:creationId xmlns:a16="http://schemas.microsoft.com/office/drawing/2014/main" id="{267CD28E-F443-408D-8060-613A05A5B10F}"/>
              </a:ext>
            </a:extLst>
          </p:cNvPr>
          <p:cNvSpPr>
            <a:spLocks noChangeArrowheads="1"/>
          </p:cNvSpPr>
          <p:nvPr/>
        </p:nvSpPr>
        <p:spPr bwMode="auto">
          <a:xfrm>
            <a:off x="6232288" y="528671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mn-ea"/>
                <a:cs typeface="Arial"/>
              </a:rPr>
              <a:t>9</a:t>
            </a:r>
          </a:p>
        </p:txBody>
      </p:sp>
      <p:sp>
        <p:nvSpPr>
          <p:cNvPr id="17" name="Oval 16">
            <a:extLst>
              <a:ext uri="{FF2B5EF4-FFF2-40B4-BE49-F238E27FC236}">
                <a16:creationId xmlns:a16="http://schemas.microsoft.com/office/drawing/2014/main" id="{4F797F47-8659-4CCB-989D-D8C5825951C1}"/>
              </a:ext>
            </a:extLst>
          </p:cNvPr>
          <p:cNvSpPr>
            <a:spLocks noChangeArrowheads="1"/>
          </p:cNvSpPr>
          <p:nvPr/>
        </p:nvSpPr>
        <p:spPr bwMode="auto">
          <a:xfrm>
            <a:off x="6286177" y="314547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mn-ea"/>
                <a:cs typeface="Arial"/>
              </a:rPr>
              <a:t>10</a:t>
            </a:r>
          </a:p>
        </p:txBody>
      </p:sp>
    </p:spTree>
    <p:custDataLst>
      <p:tags r:id="rId1"/>
    </p:custDataLst>
    <p:extLst>
      <p:ext uri="{BB962C8B-B14F-4D97-AF65-F5344CB8AC3E}">
        <p14:creationId xmlns:p14="http://schemas.microsoft.com/office/powerpoint/2010/main" val="3479790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International Services Quarterly Totals</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230308" y="3385800"/>
            <a:ext cx="1852679" cy="1233488"/>
          </a:xfrm>
        </p:spPr>
        <p:txBody>
          <a:bodyPr/>
          <a:lstStyle/>
          <a:p>
            <a:pPr>
              <a:spcBef>
                <a:spcPct val="20000"/>
              </a:spcBef>
            </a:pPr>
            <a:r>
              <a:rPr lang="en-US" sz="2400" b="1">
                <a:solidFill>
                  <a:srgbClr val="ED1B2E"/>
                </a:solidFill>
              </a:rPr>
              <a:t>$7.6M</a:t>
            </a:r>
          </a:p>
          <a:p>
            <a:r>
              <a:rPr lang="en-US">
                <a:solidFill>
                  <a:srgbClr val="6D6E70"/>
                </a:solidFill>
              </a:rPr>
              <a:t>donated to Red Cross and Red Crescent efforts* </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361348" y="3385800"/>
            <a:ext cx="1973790" cy="1233488"/>
          </a:xfrm>
        </p:spPr>
        <p:txBody>
          <a:bodyPr/>
          <a:lstStyle/>
          <a:p>
            <a:r>
              <a:rPr lang="en-US" sz="2400" b="1">
                <a:solidFill>
                  <a:srgbClr val="ED1B2E"/>
                </a:solidFill>
              </a:rPr>
              <a:t>3</a:t>
            </a:r>
          </a:p>
          <a:p>
            <a:r>
              <a:rPr lang="en-US">
                <a:solidFill>
                  <a:srgbClr val="6D6E70"/>
                </a:solidFill>
              </a:rPr>
              <a:t>American Red Cross specialists deployed</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656404" y="3367949"/>
            <a:ext cx="1852679" cy="1233488"/>
          </a:xfrm>
        </p:spPr>
        <p:txBody>
          <a:bodyPr lIns="91440" tIns="45720" rIns="91440" bIns="45720" anchor="t"/>
          <a:lstStyle/>
          <a:p>
            <a:r>
              <a:rPr lang="en-US" sz="2400" b="1">
                <a:solidFill>
                  <a:srgbClr val="ED1B2E"/>
                </a:solidFill>
                <a:latin typeface="Arial"/>
                <a:cs typeface="Arial"/>
              </a:rPr>
              <a:t>1,011</a:t>
            </a:r>
            <a:endParaRPr lang="en-US" sz="2400" b="1">
              <a:solidFill>
                <a:srgbClr val="ED1B2E"/>
              </a:solidFill>
            </a:endParaRPr>
          </a:p>
          <a:p>
            <a:r>
              <a:rPr lang="en-US">
                <a:solidFill>
                  <a:srgbClr val="6D6E70"/>
                </a:solidFill>
              </a:rPr>
              <a:t>families </a:t>
            </a:r>
          </a:p>
          <a:p>
            <a:r>
              <a:rPr lang="en-US">
                <a:solidFill>
                  <a:srgbClr val="6D6E70"/>
                </a:solidFill>
              </a:rPr>
              <a:t>reconnected after disasters/conflicts</a:t>
            </a: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8024464" y="3367949"/>
            <a:ext cx="1538143" cy="1233488"/>
          </a:xfrm>
        </p:spPr>
        <p:txBody>
          <a:bodyPr/>
          <a:lstStyle/>
          <a:p>
            <a:r>
              <a:rPr lang="en-US" sz="2400" b="1">
                <a:solidFill>
                  <a:srgbClr val="ED1B2E"/>
                </a:solidFill>
              </a:rPr>
              <a:t>18</a:t>
            </a:r>
            <a:endParaRPr lang="en-US" sz="1800" b="1">
              <a:solidFill>
                <a:srgbClr val="ED1B2E"/>
              </a:solidFill>
            </a:endParaRPr>
          </a:p>
          <a:p>
            <a:r>
              <a:rPr lang="en-US">
                <a:solidFill>
                  <a:srgbClr val="6D6E70"/>
                </a:solidFill>
              </a:rPr>
              <a:t>preparedness/ risk reduction projects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0"/>
          </p:nvPr>
        </p:nvSpPr>
        <p:spPr>
          <a:xfrm>
            <a:off x="1252899" y="4777756"/>
            <a:ext cx="1807496" cy="581891"/>
          </a:xfrm>
        </p:spPr>
        <p:txBody>
          <a:bodyPr/>
          <a:lstStyle/>
          <a:p>
            <a:r>
              <a:rPr lang="en-US">
                <a:solidFill>
                  <a:srgbClr val="6D6E70"/>
                </a:solidFill>
              </a:rPr>
              <a:t>$</a:t>
            </a:r>
            <a:r>
              <a:rPr lang="en-US"/>
              <a:t>7.6M</a:t>
            </a:r>
            <a:endParaRPr lang="en-US">
              <a:solidFill>
                <a:srgbClr val="6D6E70"/>
              </a:solidFill>
            </a:endParaRP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1"/>
          </p:nvPr>
        </p:nvSpPr>
        <p:spPr>
          <a:xfrm>
            <a:off x="3583616" y="4777756"/>
            <a:ext cx="1529255" cy="581891"/>
          </a:xfrm>
        </p:spPr>
        <p:txBody>
          <a:bodyPr/>
          <a:lstStyle/>
          <a:p>
            <a:r>
              <a:rPr lang="en-US">
                <a:solidFill>
                  <a:srgbClr val="6D6E70"/>
                </a:solidFill>
              </a:rPr>
              <a:t>3</a:t>
            </a: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2"/>
          </p:nvPr>
        </p:nvSpPr>
        <p:spPr>
          <a:xfrm>
            <a:off x="5818117" y="4777756"/>
            <a:ext cx="1529255" cy="581891"/>
          </a:xfrm>
        </p:spPr>
        <p:txBody>
          <a:bodyPr/>
          <a:lstStyle/>
          <a:p>
            <a:r>
              <a:rPr lang="en-US">
                <a:solidFill>
                  <a:srgbClr val="6D6E70"/>
                </a:solidFill>
              </a:rPr>
              <a:t>1,011</a:t>
            </a:r>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3"/>
          </p:nvPr>
        </p:nvSpPr>
        <p:spPr>
          <a:xfrm>
            <a:off x="8078098" y="4777756"/>
            <a:ext cx="1427018" cy="581891"/>
          </a:xfrm>
        </p:spPr>
        <p:txBody>
          <a:bodyPr/>
          <a:lstStyle/>
          <a:p>
            <a:r>
              <a:rPr lang="en-US">
                <a:solidFill>
                  <a:srgbClr val="6D6E70"/>
                </a:solidFill>
              </a:rPr>
              <a:t>18</a:t>
            </a:r>
          </a:p>
        </p:txBody>
      </p:sp>
      <p:sp>
        <p:nvSpPr>
          <p:cNvPr id="23" name="Rectangle 22">
            <a:extLst>
              <a:ext uri="{FF2B5EF4-FFF2-40B4-BE49-F238E27FC236}">
                <a16:creationId xmlns:a16="http://schemas.microsoft.com/office/drawing/2014/main" id="{4FE99BD0-6DBB-9042-A5A4-14A084389DDD}"/>
              </a:ext>
            </a:extLst>
          </p:cNvPr>
          <p:cNvSpPr/>
          <p:nvPr/>
        </p:nvSpPr>
        <p:spPr>
          <a:xfrm>
            <a:off x="2633701" y="5690744"/>
            <a:ext cx="7292990" cy="353943"/>
          </a:xfrm>
          <a:prstGeom prst="rect">
            <a:avLst/>
          </a:prstGeom>
        </p:spPr>
        <p:txBody>
          <a:bodyPr wrap="square">
            <a:spAutoFit/>
          </a:bodyPr>
          <a:lstStyle/>
          <a:p>
            <a:pPr lvl="0" algn="r" fontAlgn="base">
              <a:spcBef>
                <a:spcPct val="0"/>
              </a:spcBef>
              <a:spcAft>
                <a:spcPct val="0"/>
              </a:spcAft>
              <a:tabLst>
                <a:tab pos="169863" algn="l"/>
              </a:tabLst>
              <a:defRPr/>
            </a:pPr>
            <a:r>
              <a:rPr lang="en-US" sz="850">
                <a:solidFill>
                  <a:srgbClr val="717073"/>
                </a:solidFill>
                <a:latin typeface="Arial" charset="0"/>
                <a:cs typeface="Arial" charset="0"/>
              </a:rPr>
              <a:t>*Reflects funds donated by American Red Cross to the International Federation of Red Cross and Red Crescent Societies, the International Committee of the Red Cross, and Red Cross and Red Crescent national societies following specific disasters.</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 name="Picture 32">
            <a:extLst>
              <a:ext uri="{FF2B5EF4-FFF2-40B4-BE49-F238E27FC236}">
                <a16:creationId xmlns:a16="http://schemas.microsoft.com/office/drawing/2014/main" id="{1873A8EB-B912-0C41-A091-0712B64339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8504" y="2451674"/>
            <a:ext cx="1337888" cy="817031"/>
          </a:xfrm>
          <a:prstGeom prst="rect">
            <a:avLst/>
          </a:prstGeom>
        </p:spPr>
      </p:pic>
      <p:pic>
        <p:nvPicPr>
          <p:cNvPr id="31" name="Picture 30">
            <a:extLst>
              <a:ext uri="{FF2B5EF4-FFF2-40B4-BE49-F238E27FC236}">
                <a16:creationId xmlns:a16="http://schemas.microsoft.com/office/drawing/2014/main" id="{77DCC31F-4F8C-AA4D-81C1-BC31CF1874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8964" y="2424488"/>
            <a:ext cx="857974" cy="923972"/>
          </a:xfrm>
          <a:prstGeom prst="rect">
            <a:avLst/>
          </a:prstGeom>
        </p:spPr>
      </p:pic>
      <p:pic>
        <p:nvPicPr>
          <p:cNvPr id="35" name="Picture 34">
            <a:extLst>
              <a:ext uri="{FF2B5EF4-FFF2-40B4-BE49-F238E27FC236}">
                <a16:creationId xmlns:a16="http://schemas.microsoft.com/office/drawing/2014/main" id="{42DDD4ED-C397-C04D-B9C5-92CE823133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18451" y="2430175"/>
            <a:ext cx="876391" cy="876391"/>
          </a:xfrm>
          <a:prstGeom prst="rect">
            <a:avLst/>
          </a:prstGeom>
        </p:spPr>
      </p:pic>
      <p:pic>
        <p:nvPicPr>
          <p:cNvPr id="38" name="Picture 37">
            <a:extLst>
              <a:ext uri="{FF2B5EF4-FFF2-40B4-BE49-F238E27FC236}">
                <a16:creationId xmlns:a16="http://schemas.microsoft.com/office/drawing/2014/main" id="{E4B9C2EA-162C-1140-BA6B-2FF6DB29C44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02639" y="2451674"/>
            <a:ext cx="568093" cy="817032"/>
          </a:xfrm>
          <a:prstGeom prst="rect">
            <a:avLst/>
          </a:prstGeom>
        </p:spPr>
      </p:pic>
      <p:sp>
        <p:nvSpPr>
          <p:cNvPr id="21" name="Text Placeholder 18">
            <a:extLst>
              <a:ext uri="{FF2B5EF4-FFF2-40B4-BE49-F238E27FC236}">
                <a16:creationId xmlns:a16="http://schemas.microsoft.com/office/drawing/2014/main" id="{1CE35A36-BA17-44D1-9B3F-6DB6315DC74D}"/>
              </a:ext>
            </a:extLst>
          </p:cNvPr>
          <p:cNvSpPr txBox="1">
            <a:spLocks/>
          </p:cNvSpPr>
          <p:nvPr/>
        </p:nvSpPr>
        <p:spPr>
          <a:xfrm>
            <a:off x="1342386" y="1138206"/>
            <a:ext cx="7997557" cy="1066800"/>
          </a:xfrm>
          <a:prstGeom prst="rect">
            <a:avLst/>
          </a:prstGeom>
        </p:spPr>
        <p:txBody>
          <a:bodyPr/>
          <a:lstStyle>
            <a:lvl1pPr marL="12700" indent="-12700" algn="l" defTabSz="754380" rtl="0" eaLnBrk="1" latinLnBrk="0" hangingPunct="1">
              <a:lnSpc>
                <a:spcPts val="2680"/>
              </a:lnSpc>
              <a:spcBef>
                <a:spcPts val="0"/>
              </a:spcBef>
              <a:spcAft>
                <a:spcPts val="0"/>
              </a:spcAft>
              <a:buClr>
                <a:srgbClr val="ED1B2E"/>
              </a:buClr>
              <a:buSzPct val="80000"/>
              <a:buFont typeface="Arial" panose="020B0604020202020204" pitchFamily="34" charset="0"/>
              <a:buNone/>
              <a:tabLst/>
              <a:defRPr sz="2000" b="1" kern="1200" spc="-100" baseline="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None/>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gn="ctr">
              <a:tabLst>
                <a:tab pos="1198563" algn="l"/>
              </a:tabLst>
              <a:defRPr/>
            </a:pPr>
            <a:r>
              <a:rPr lang="en-US">
                <a:latin typeface="Arial" charset="0"/>
                <a:cs typeface="Arial" charset="0"/>
              </a:rPr>
              <a:t>The American Red Cross actively supported </a:t>
            </a:r>
            <a:br>
              <a:rPr lang="en-US">
                <a:latin typeface="Arial" charset="0"/>
                <a:cs typeface="Arial" charset="0"/>
              </a:rPr>
            </a:br>
            <a:r>
              <a:rPr lang="en-US">
                <a:latin typeface="Arial" charset="0"/>
                <a:cs typeface="Arial" charset="0"/>
              </a:rPr>
              <a:t>disaster preparedness, relief and recovery work in </a:t>
            </a:r>
            <a:r>
              <a:rPr lang="en-US" spc="-150">
                <a:solidFill>
                  <a:srgbClr val="ED1B2E"/>
                </a:solidFill>
                <a:latin typeface="Arial" charset="0"/>
                <a:cs typeface="Arial" charset="0"/>
              </a:rPr>
              <a:t>11 </a:t>
            </a:r>
            <a:r>
              <a:rPr lang="en-US" spc="-150">
                <a:solidFill>
                  <a:srgbClr val="ED1B2E"/>
                </a:solidFill>
              </a:rPr>
              <a:t>countries</a:t>
            </a:r>
            <a:r>
              <a:rPr lang="en-US">
                <a:latin typeface="Arial" charset="0"/>
                <a:cs typeface="Arial" charset="0"/>
              </a:rPr>
              <a:t>. </a:t>
            </a:r>
            <a:endParaRPr lang="en-US" baseline="36000"/>
          </a:p>
        </p:txBody>
      </p:sp>
      <p:sp>
        <p:nvSpPr>
          <p:cNvPr id="29" name="Text Placeholder 12">
            <a:extLst>
              <a:ext uri="{FF2B5EF4-FFF2-40B4-BE49-F238E27FC236}">
                <a16:creationId xmlns:a16="http://schemas.microsoft.com/office/drawing/2014/main" id="{1B28EEE5-10F2-4A56-9ED2-4A6A5B44365E}"/>
              </a:ext>
            </a:extLst>
          </p:cNvPr>
          <p:cNvSpPr txBox="1">
            <a:spLocks/>
          </p:cNvSpPr>
          <p:nvPr/>
        </p:nvSpPr>
        <p:spPr>
          <a:xfrm>
            <a:off x="96838" y="4594355"/>
            <a:ext cx="1053089" cy="790430"/>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FY23 Totals</a:t>
            </a:r>
            <a:endParaRPr lang="en-US" dirty="0"/>
          </a:p>
        </p:txBody>
      </p:sp>
    </p:spTree>
    <p:custDataLst>
      <p:tags r:id="rId2"/>
    </p:custDataLst>
    <p:extLst>
      <p:ext uri="{BB962C8B-B14F-4D97-AF65-F5344CB8AC3E}">
        <p14:creationId xmlns:p14="http://schemas.microsoft.com/office/powerpoint/2010/main" val="359634891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Mission Adaptations</a:t>
            </a:r>
          </a:p>
        </p:txBody>
      </p:sp>
    </p:spTree>
    <p:extLst>
      <p:ext uri="{BB962C8B-B14F-4D97-AF65-F5344CB8AC3E}">
        <p14:creationId xmlns:p14="http://schemas.microsoft.com/office/powerpoint/2010/main" val="3791256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2EBE8-E141-4981-8BA4-4E4DA3E3D4F5}"/>
              </a:ext>
            </a:extLst>
          </p:cNvPr>
          <p:cNvSpPr>
            <a:spLocks noGrp="1"/>
          </p:cNvSpPr>
          <p:nvPr>
            <p:ph type="title"/>
          </p:nvPr>
        </p:nvSpPr>
        <p:spPr>
          <a:xfrm>
            <a:off x="224082" y="192965"/>
            <a:ext cx="9718570" cy="523027"/>
          </a:xfrm>
        </p:spPr>
        <p:txBody>
          <a:bodyPr/>
          <a:lstStyle/>
          <a:p>
            <a:r>
              <a:rPr lang="en-US" sz="2800"/>
              <a:t>Adapting Our Mission to Meet Urgent Needs in the US… </a:t>
            </a:r>
          </a:p>
        </p:txBody>
      </p:sp>
      <p:sp>
        <p:nvSpPr>
          <p:cNvPr id="15" name="TextBox 14">
            <a:extLst>
              <a:ext uri="{FF2B5EF4-FFF2-40B4-BE49-F238E27FC236}">
                <a16:creationId xmlns:a16="http://schemas.microsoft.com/office/drawing/2014/main" id="{356AABBD-BCC0-47EF-9140-4F08734DD8C2}"/>
              </a:ext>
            </a:extLst>
          </p:cNvPr>
          <p:cNvSpPr txBox="1"/>
          <p:nvPr/>
        </p:nvSpPr>
        <p:spPr>
          <a:xfrm>
            <a:off x="2531852" y="5947377"/>
            <a:ext cx="7526548" cy="307777"/>
          </a:xfrm>
          <a:prstGeom prst="rect">
            <a:avLst/>
          </a:prstGeom>
          <a:noFill/>
        </p:spPr>
        <p:txBody>
          <a:bodyPr wrap="square">
            <a:spAutoFit/>
          </a:bodyPr>
          <a:lstStyle/>
          <a:p>
            <a:r>
              <a:rPr lang="en-US" sz="1400" i="1">
                <a:solidFill>
                  <a:srgbClr val="717073"/>
                </a:solidFill>
                <a:effectLst/>
                <a:latin typeface="Arial" panose="020B0604020202020204" pitchFamily="34" charset="0"/>
                <a:cs typeface="Arial" panose="020B0604020202020204" pitchFamily="34" charset="0"/>
              </a:rPr>
              <a:t>We look forward to sharing additional information about this commitment in the year ahead!</a:t>
            </a:r>
            <a:endParaRPr lang="en-US" sz="1600" i="1">
              <a:solidFill>
                <a:srgbClr val="717073"/>
              </a:solidFill>
              <a:effectLst/>
              <a:latin typeface="Arial" panose="020B0604020202020204" pitchFamily="34" charset="0"/>
              <a:cs typeface="Arial" panose="020B0604020202020204" pitchFamily="34" charset="0"/>
            </a:endParaRPr>
          </a:p>
        </p:txBody>
      </p:sp>
      <p:sp>
        <p:nvSpPr>
          <p:cNvPr id="16" name="Content Placeholder 6">
            <a:extLst>
              <a:ext uri="{FF2B5EF4-FFF2-40B4-BE49-F238E27FC236}">
                <a16:creationId xmlns:a16="http://schemas.microsoft.com/office/drawing/2014/main" id="{FA4D4C45-8575-40DE-906C-19216E57B0ED}"/>
              </a:ext>
            </a:extLst>
          </p:cNvPr>
          <p:cNvSpPr txBox="1">
            <a:spLocks/>
          </p:cNvSpPr>
          <p:nvPr/>
        </p:nvSpPr>
        <p:spPr>
          <a:xfrm>
            <a:off x="224082" y="947749"/>
            <a:ext cx="9883119" cy="1115626"/>
          </a:xfrm>
          <a:prstGeom prst="rect">
            <a:avLst/>
          </a:prstGeom>
          <a:noFill/>
        </p:spPr>
        <p:txBody>
          <a:bodyPr wrap="square" lIns="91440" tIns="45720" rIns="91440" bIns="45720" rtlCol="0" anchor="t">
            <a:sp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nSpc>
                <a:spcPct val="114000"/>
              </a:lnSpc>
              <a:buNone/>
            </a:pPr>
            <a:r>
              <a:rPr lang="en-US" sz="2000" dirty="0">
                <a:latin typeface="Arial"/>
                <a:cs typeface="Arial"/>
              </a:rPr>
              <a:t>The Red Cross is uniquely positioned to help address problems faced by people impacted by climate change. We are increasing our budget by $20M in FY23, with plans to increase at an accelerating rate over the next five years, in order to:</a:t>
            </a:r>
          </a:p>
        </p:txBody>
      </p:sp>
      <p:sp>
        <p:nvSpPr>
          <p:cNvPr id="17" name="Rectangle 16">
            <a:extLst>
              <a:ext uri="{FF2B5EF4-FFF2-40B4-BE49-F238E27FC236}">
                <a16:creationId xmlns:a16="http://schemas.microsoft.com/office/drawing/2014/main" id="{BE885E30-4666-4898-8FA1-0957CED24D30}"/>
              </a:ext>
            </a:extLst>
          </p:cNvPr>
          <p:cNvSpPr/>
          <p:nvPr/>
        </p:nvSpPr>
        <p:spPr>
          <a:xfrm>
            <a:off x="448483" y="2233320"/>
            <a:ext cx="2197869" cy="1288565"/>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283464" indent="-283464">
              <a:spcBef>
                <a:spcPts val="600"/>
              </a:spcBef>
              <a:spcAft>
                <a:spcPts val="600"/>
              </a:spcAft>
              <a:buSzPct val="100000"/>
            </a:pPr>
            <a:endParaRPr lang="en-US" sz="1600">
              <a:solidFill>
                <a:srgbClr val="6D6E70"/>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62DB0F37-70F4-4DE4-A95A-3A97C4521590}"/>
              </a:ext>
            </a:extLst>
          </p:cNvPr>
          <p:cNvSpPr/>
          <p:nvPr/>
        </p:nvSpPr>
        <p:spPr>
          <a:xfrm>
            <a:off x="448484" y="3614613"/>
            <a:ext cx="2197869" cy="1288564"/>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367406" fontAlgn="auto">
              <a:spcBef>
                <a:spcPts val="0"/>
              </a:spcBef>
              <a:spcAft>
                <a:spcPts val="0"/>
              </a:spcAft>
              <a:defRPr/>
            </a:pPr>
            <a:endParaRPr lang="en-US" sz="1446">
              <a:solidFill>
                <a:prstClr val="white"/>
              </a:solidFill>
              <a:latin typeface="Calibri"/>
            </a:endParaRPr>
          </a:p>
        </p:txBody>
      </p:sp>
      <p:pic>
        <p:nvPicPr>
          <p:cNvPr id="19" name="Picture 18">
            <a:extLst>
              <a:ext uri="{FF2B5EF4-FFF2-40B4-BE49-F238E27FC236}">
                <a16:creationId xmlns:a16="http://schemas.microsoft.com/office/drawing/2014/main" id="{64F1D412-2815-43A1-AE2B-7AC93F89DFBE}"/>
              </a:ext>
            </a:extLst>
          </p:cNvPr>
          <p:cNvPicPr>
            <a:picLocks noChangeAspect="1"/>
          </p:cNvPicPr>
          <p:nvPr/>
        </p:nvPicPr>
        <p:blipFill>
          <a:blip r:embed="rId3"/>
          <a:srcRect l="8712" r="8712"/>
          <a:stretch/>
        </p:blipFill>
        <p:spPr>
          <a:xfrm>
            <a:off x="5115330" y="2233319"/>
            <a:ext cx="4579514" cy="3697218"/>
          </a:xfrm>
          <a:prstGeom prst="rect">
            <a:avLst/>
          </a:prstGeom>
        </p:spPr>
      </p:pic>
      <p:sp>
        <p:nvSpPr>
          <p:cNvPr id="21" name="Rectangle 20">
            <a:extLst>
              <a:ext uri="{FF2B5EF4-FFF2-40B4-BE49-F238E27FC236}">
                <a16:creationId xmlns:a16="http://schemas.microsoft.com/office/drawing/2014/main" id="{A61717F6-D5F8-4753-9109-7220F6E15CDB}"/>
              </a:ext>
            </a:extLst>
          </p:cNvPr>
          <p:cNvSpPr/>
          <p:nvPr/>
        </p:nvSpPr>
        <p:spPr>
          <a:xfrm>
            <a:off x="448483" y="4997826"/>
            <a:ext cx="4579514" cy="932711"/>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367406" fontAlgn="auto">
              <a:spcBef>
                <a:spcPts val="0"/>
              </a:spcBef>
              <a:spcAft>
                <a:spcPts val="0"/>
              </a:spcAft>
              <a:defRPr/>
            </a:pPr>
            <a:endParaRPr lang="en-US" sz="1446">
              <a:solidFill>
                <a:prstClr val="white"/>
              </a:solidFill>
              <a:latin typeface="Calibri"/>
            </a:endParaRPr>
          </a:p>
        </p:txBody>
      </p:sp>
      <p:sp>
        <p:nvSpPr>
          <p:cNvPr id="22" name="Rectangle 21">
            <a:extLst>
              <a:ext uri="{FF2B5EF4-FFF2-40B4-BE49-F238E27FC236}">
                <a16:creationId xmlns:a16="http://schemas.microsoft.com/office/drawing/2014/main" id="{72F372AF-F5D2-4B02-8678-0DC39568D532}"/>
              </a:ext>
            </a:extLst>
          </p:cNvPr>
          <p:cNvSpPr/>
          <p:nvPr/>
        </p:nvSpPr>
        <p:spPr>
          <a:xfrm>
            <a:off x="2756110" y="2237161"/>
            <a:ext cx="2249464" cy="1288565"/>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283464" indent="-283464">
              <a:spcBef>
                <a:spcPts val="600"/>
              </a:spcBef>
              <a:spcAft>
                <a:spcPts val="600"/>
              </a:spcAft>
              <a:buSzPct val="100000"/>
            </a:pPr>
            <a:endParaRPr lang="en-US" sz="1600">
              <a:solidFill>
                <a:srgbClr val="6D6E70"/>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EA546A4-2F90-46F6-9341-16EE8406BAEB}"/>
              </a:ext>
            </a:extLst>
          </p:cNvPr>
          <p:cNvSpPr/>
          <p:nvPr/>
        </p:nvSpPr>
        <p:spPr>
          <a:xfrm>
            <a:off x="2756110" y="3618454"/>
            <a:ext cx="2249463" cy="1288564"/>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367406" fontAlgn="auto">
              <a:spcBef>
                <a:spcPts val="0"/>
              </a:spcBef>
              <a:spcAft>
                <a:spcPts val="0"/>
              </a:spcAft>
              <a:defRPr/>
            </a:pPr>
            <a:endParaRPr lang="en-US" sz="1446">
              <a:solidFill>
                <a:prstClr val="white"/>
              </a:solidFill>
              <a:latin typeface="Calibri"/>
            </a:endParaRPr>
          </a:p>
        </p:txBody>
      </p:sp>
      <p:sp>
        <p:nvSpPr>
          <p:cNvPr id="24" name="Text Placeholder 3">
            <a:extLst>
              <a:ext uri="{FF2B5EF4-FFF2-40B4-BE49-F238E27FC236}">
                <a16:creationId xmlns:a16="http://schemas.microsoft.com/office/drawing/2014/main" id="{9CF11C02-EB0C-4685-9924-78BF65436326}"/>
              </a:ext>
            </a:extLst>
          </p:cNvPr>
          <p:cNvSpPr txBox="1">
            <a:spLocks/>
          </p:cNvSpPr>
          <p:nvPr/>
        </p:nvSpPr>
        <p:spPr bwMode="auto">
          <a:xfrm>
            <a:off x="448483" y="2233319"/>
            <a:ext cx="2175444" cy="1286645"/>
          </a:xfrm>
          <a:prstGeom prst="rect">
            <a:avLst/>
          </a:prstGeom>
          <a:noFill/>
          <a:ln w="9525">
            <a:noFill/>
            <a:miter lim="800000"/>
            <a:headEnd/>
            <a:tailEnd/>
          </a:ln>
        </p:spPr>
        <p:txBody>
          <a:bodyPr anchor="ctr"/>
          <a:lstStyle/>
          <a:p>
            <a:pPr algn="ctr" defTabSz="367406">
              <a:defRPr/>
            </a:pPr>
            <a:r>
              <a:rPr lang="en-US" sz="1600" b="1" dirty="0">
                <a:solidFill>
                  <a:srgbClr val="6D6E70"/>
                </a:solidFill>
                <a:latin typeface="Arial" charset="0"/>
                <a:ea typeface="+mn-ea"/>
                <a:cs typeface="Arial" charset="0"/>
              </a:rPr>
              <a:t>Launch new community-based programs </a:t>
            </a:r>
          </a:p>
        </p:txBody>
      </p:sp>
      <p:sp>
        <p:nvSpPr>
          <p:cNvPr id="26" name="Text Placeholder 3">
            <a:extLst>
              <a:ext uri="{FF2B5EF4-FFF2-40B4-BE49-F238E27FC236}">
                <a16:creationId xmlns:a16="http://schemas.microsoft.com/office/drawing/2014/main" id="{E32DEC00-9333-4031-9E48-0A9655D20605}"/>
              </a:ext>
            </a:extLst>
          </p:cNvPr>
          <p:cNvSpPr txBox="1">
            <a:spLocks/>
          </p:cNvSpPr>
          <p:nvPr/>
        </p:nvSpPr>
        <p:spPr bwMode="auto">
          <a:xfrm>
            <a:off x="2733685" y="2233319"/>
            <a:ext cx="2271887" cy="1290485"/>
          </a:xfrm>
          <a:prstGeom prst="rect">
            <a:avLst/>
          </a:prstGeom>
          <a:noFill/>
          <a:ln w="9525">
            <a:noFill/>
            <a:miter lim="800000"/>
            <a:headEnd/>
            <a:tailEnd/>
          </a:ln>
        </p:spPr>
        <p:txBody>
          <a:bodyPr anchor="ctr"/>
          <a:lstStyle/>
          <a:p>
            <a:pPr algn="ctr" defTabSz="367406">
              <a:defRPr/>
            </a:pPr>
            <a:r>
              <a:rPr lang="en-US" sz="1600" b="1" dirty="0">
                <a:solidFill>
                  <a:srgbClr val="6D6E70"/>
                </a:solidFill>
                <a:latin typeface="Arial" charset="0"/>
                <a:ea typeface="+mn-ea"/>
                <a:cs typeface="Arial" charset="0"/>
              </a:rPr>
              <a:t>Expand our financial assistance program </a:t>
            </a:r>
          </a:p>
        </p:txBody>
      </p:sp>
      <p:sp>
        <p:nvSpPr>
          <p:cNvPr id="27" name="Text Placeholder 3">
            <a:extLst>
              <a:ext uri="{FF2B5EF4-FFF2-40B4-BE49-F238E27FC236}">
                <a16:creationId xmlns:a16="http://schemas.microsoft.com/office/drawing/2014/main" id="{6A5D4E15-1CFB-48D2-98C9-82A689431A44}"/>
              </a:ext>
            </a:extLst>
          </p:cNvPr>
          <p:cNvSpPr txBox="1">
            <a:spLocks/>
          </p:cNvSpPr>
          <p:nvPr/>
        </p:nvSpPr>
        <p:spPr bwMode="auto">
          <a:xfrm>
            <a:off x="448482" y="3620375"/>
            <a:ext cx="2197869" cy="1286645"/>
          </a:xfrm>
          <a:prstGeom prst="rect">
            <a:avLst/>
          </a:prstGeom>
          <a:noFill/>
          <a:ln w="9525">
            <a:noFill/>
            <a:miter lim="800000"/>
            <a:headEnd/>
            <a:tailEnd/>
          </a:ln>
        </p:spPr>
        <p:txBody>
          <a:bodyPr anchor="ctr"/>
          <a:lstStyle/>
          <a:p>
            <a:pPr algn="ctr" defTabSz="367406">
              <a:defRPr/>
            </a:pPr>
            <a:r>
              <a:rPr lang="en-US" sz="1600" b="1">
                <a:solidFill>
                  <a:srgbClr val="6D6E70"/>
                </a:solidFill>
                <a:latin typeface="Arial" charset="0"/>
                <a:ea typeface="+mn-ea"/>
                <a:cs typeface="Arial" charset="0"/>
              </a:rPr>
              <a:t>Grow our </a:t>
            </a:r>
            <a:br>
              <a:rPr lang="en-US" sz="1600" b="1">
                <a:solidFill>
                  <a:srgbClr val="6D6E70"/>
                </a:solidFill>
                <a:latin typeface="Arial" charset="0"/>
                <a:ea typeface="+mn-ea"/>
                <a:cs typeface="Arial" charset="0"/>
              </a:rPr>
            </a:br>
            <a:r>
              <a:rPr lang="en-US" sz="1600" b="1">
                <a:solidFill>
                  <a:srgbClr val="6D6E70"/>
                </a:solidFill>
                <a:latin typeface="Arial" charset="0"/>
                <a:ea typeface="+mn-ea"/>
                <a:cs typeface="Arial" charset="0"/>
              </a:rPr>
              <a:t>disaster network</a:t>
            </a:r>
          </a:p>
        </p:txBody>
      </p:sp>
      <p:sp>
        <p:nvSpPr>
          <p:cNvPr id="38" name="Text Placeholder 3">
            <a:extLst>
              <a:ext uri="{FF2B5EF4-FFF2-40B4-BE49-F238E27FC236}">
                <a16:creationId xmlns:a16="http://schemas.microsoft.com/office/drawing/2014/main" id="{FD4CD395-0EC0-4D64-A71C-856026F707E8}"/>
              </a:ext>
            </a:extLst>
          </p:cNvPr>
          <p:cNvSpPr txBox="1">
            <a:spLocks/>
          </p:cNvSpPr>
          <p:nvPr/>
        </p:nvSpPr>
        <p:spPr bwMode="auto">
          <a:xfrm>
            <a:off x="2756109" y="3614610"/>
            <a:ext cx="2271888" cy="1288567"/>
          </a:xfrm>
          <a:prstGeom prst="rect">
            <a:avLst/>
          </a:prstGeom>
          <a:noFill/>
          <a:ln w="9525">
            <a:noFill/>
            <a:miter lim="800000"/>
            <a:headEnd/>
            <a:tailEnd/>
          </a:ln>
        </p:spPr>
        <p:txBody>
          <a:bodyPr anchor="ctr"/>
          <a:lstStyle/>
          <a:p>
            <a:pPr algn="ctr" defTabSz="367406">
              <a:defRPr/>
            </a:pPr>
            <a:r>
              <a:rPr lang="en-US" sz="1600" b="1">
                <a:solidFill>
                  <a:srgbClr val="6D6E70"/>
                </a:solidFill>
                <a:latin typeface="Arial" charset="0"/>
                <a:ea typeface="+mn-ea"/>
                <a:cs typeface="Arial" charset="0"/>
              </a:rPr>
              <a:t>Enhance some of </a:t>
            </a:r>
            <a:br>
              <a:rPr lang="en-US" sz="1600" b="1">
                <a:solidFill>
                  <a:srgbClr val="6D6E70"/>
                </a:solidFill>
                <a:latin typeface="Arial" charset="0"/>
                <a:ea typeface="+mn-ea"/>
                <a:cs typeface="Arial" charset="0"/>
              </a:rPr>
            </a:br>
            <a:r>
              <a:rPr lang="en-US" sz="1600" b="1">
                <a:solidFill>
                  <a:srgbClr val="6D6E70"/>
                </a:solidFill>
                <a:latin typeface="Arial" charset="0"/>
                <a:ea typeface="+mn-ea"/>
                <a:cs typeface="Arial" charset="0"/>
              </a:rPr>
              <a:t>our sheltering and casework practices </a:t>
            </a:r>
          </a:p>
        </p:txBody>
      </p:sp>
      <p:sp>
        <p:nvSpPr>
          <p:cNvPr id="39" name="TextBox 38">
            <a:extLst>
              <a:ext uri="{FF2B5EF4-FFF2-40B4-BE49-F238E27FC236}">
                <a16:creationId xmlns:a16="http://schemas.microsoft.com/office/drawing/2014/main" id="{228736F7-4FE6-4945-82BD-C0DF2D69082E}"/>
              </a:ext>
            </a:extLst>
          </p:cNvPr>
          <p:cNvSpPr txBox="1"/>
          <p:nvPr/>
        </p:nvSpPr>
        <p:spPr>
          <a:xfrm>
            <a:off x="784660" y="5171793"/>
            <a:ext cx="3898050" cy="584775"/>
          </a:xfrm>
          <a:prstGeom prst="rect">
            <a:avLst/>
          </a:prstGeom>
          <a:noFill/>
        </p:spPr>
        <p:txBody>
          <a:bodyPr wrap="square">
            <a:spAutoFit/>
          </a:bodyPr>
          <a:lstStyle/>
          <a:p>
            <a:pPr marL="283464" indent="-283464">
              <a:spcBef>
                <a:spcPts val="600"/>
              </a:spcBef>
              <a:spcAft>
                <a:spcPts val="600"/>
              </a:spcAft>
              <a:buSzPct val="100000"/>
            </a:pPr>
            <a:r>
              <a:rPr lang="en-US" sz="1600" b="1">
                <a:solidFill>
                  <a:srgbClr val="6D6E70"/>
                </a:solidFill>
                <a:latin typeface="Arial" panose="020B0604020202020204" pitchFamily="34" charset="0"/>
                <a:ea typeface="Geneva"/>
                <a:cs typeface="Arial" panose="020B0604020202020204" pitchFamily="34" charset="0"/>
              </a:rPr>
              <a:t>While preserving critical resources in order to respond to disasters 24/7 </a:t>
            </a:r>
          </a:p>
        </p:txBody>
      </p:sp>
    </p:spTree>
    <p:extLst>
      <p:ext uri="{BB962C8B-B14F-4D97-AF65-F5344CB8AC3E}">
        <p14:creationId xmlns:p14="http://schemas.microsoft.com/office/powerpoint/2010/main" val="2983850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960A41-1488-4E9C-AA88-8C41310B2BEA}"/>
              </a:ext>
            </a:extLst>
          </p:cNvPr>
          <p:cNvSpPr/>
          <p:nvPr/>
        </p:nvSpPr>
        <p:spPr>
          <a:xfrm>
            <a:off x="212221" y="1875626"/>
            <a:ext cx="5662106" cy="3635603"/>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6C7F9331-53ED-214F-8CCC-0DAA69719366}"/>
              </a:ext>
            </a:extLst>
          </p:cNvPr>
          <p:cNvSpPr txBox="1">
            <a:spLocks/>
          </p:cNvSpPr>
          <p:nvPr/>
        </p:nvSpPr>
        <p:spPr>
          <a:xfrm>
            <a:off x="212221" y="889570"/>
            <a:ext cx="5011189" cy="530431"/>
          </a:xfrm>
          <a:prstGeom prst="rect">
            <a:avLst/>
          </a:prstGeom>
        </p:spPr>
        <p:txBody>
          <a:bodyPr vert="horz" lIns="91440" tIns="45720" rIns="91440" bIns="45720" rtlCol="0" anchor="t" anchorCtr="0">
            <a:norm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nSpc>
                <a:spcPts val="3600"/>
              </a:lnSpc>
            </a:pPr>
            <a:endParaRPr lang="en-US" sz="2000">
              <a:solidFill>
                <a:srgbClr val="4784B5"/>
              </a:solidFill>
            </a:endParaRPr>
          </a:p>
        </p:txBody>
      </p:sp>
      <p:sp>
        <p:nvSpPr>
          <p:cNvPr id="19" name="Text Placeholder 18">
            <a:extLst>
              <a:ext uri="{FF2B5EF4-FFF2-40B4-BE49-F238E27FC236}">
                <a16:creationId xmlns:a16="http://schemas.microsoft.com/office/drawing/2014/main" id="{FA738A18-2395-AB46-B884-09B1EFF406C0}"/>
              </a:ext>
            </a:extLst>
          </p:cNvPr>
          <p:cNvSpPr>
            <a:spLocks noGrp="1"/>
          </p:cNvSpPr>
          <p:nvPr>
            <p:ph type="body" sz="quarter" idx="10"/>
          </p:nvPr>
        </p:nvSpPr>
        <p:spPr>
          <a:xfrm>
            <a:off x="194401" y="1039911"/>
            <a:ext cx="5813425" cy="778950"/>
          </a:xfrm>
        </p:spPr>
        <p:txBody>
          <a:bodyPr/>
          <a:lstStyle/>
          <a:p>
            <a:r>
              <a:rPr lang="en-US"/>
              <a:t>FY23 Q1 (July – September 2022)</a:t>
            </a:r>
          </a:p>
        </p:txBody>
      </p:sp>
      <p:sp>
        <p:nvSpPr>
          <p:cNvPr id="15" name="Text Placeholder 14">
            <a:extLst>
              <a:ext uri="{FF2B5EF4-FFF2-40B4-BE49-F238E27FC236}">
                <a16:creationId xmlns:a16="http://schemas.microsoft.com/office/drawing/2014/main" id="{132C5E31-F197-2743-B864-D8F3F6D48F49}"/>
              </a:ext>
            </a:extLst>
          </p:cNvPr>
          <p:cNvSpPr>
            <a:spLocks noGrp="1"/>
          </p:cNvSpPr>
          <p:nvPr>
            <p:ph type="body" sz="quarter" idx="12"/>
          </p:nvPr>
        </p:nvSpPr>
        <p:spPr>
          <a:xfrm>
            <a:off x="325488" y="1947911"/>
            <a:ext cx="5440017" cy="461682"/>
          </a:xfrm>
        </p:spPr>
        <p:txBody>
          <a:bodyPr/>
          <a:lstStyle/>
          <a:p>
            <a:r>
              <a:rPr lang="en-US" dirty="0"/>
              <a:t>CONTENTS</a:t>
            </a:r>
          </a:p>
        </p:txBody>
      </p:sp>
      <p:sp>
        <p:nvSpPr>
          <p:cNvPr id="49" name="Text Placeholder 48">
            <a:extLst>
              <a:ext uri="{FF2B5EF4-FFF2-40B4-BE49-F238E27FC236}">
                <a16:creationId xmlns:a16="http://schemas.microsoft.com/office/drawing/2014/main" id="{5D715AE1-AC4D-414F-A805-C9F0E872ED99}"/>
              </a:ext>
            </a:extLst>
          </p:cNvPr>
          <p:cNvSpPr>
            <a:spLocks noGrp="1"/>
          </p:cNvSpPr>
          <p:nvPr>
            <p:ph type="body" sz="quarter" idx="14"/>
          </p:nvPr>
        </p:nvSpPr>
        <p:spPr>
          <a:xfrm>
            <a:off x="338551" y="2474909"/>
            <a:ext cx="5272088" cy="2204396"/>
          </a:xfrm>
        </p:spPr>
        <p:txBody>
          <a:bodyPr>
            <a:noAutofit/>
          </a:bodyPr>
          <a:lstStyle/>
          <a:p>
            <a:pPr lvl="0"/>
            <a:r>
              <a:rPr lang="en-US" b="1" dirty="0"/>
              <a:t>Slide 3</a:t>
            </a:r>
            <a:r>
              <a:rPr lang="en-US" dirty="0"/>
              <a:t>	Domestic Response</a:t>
            </a:r>
          </a:p>
          <a:p>
            <a:r>
              <a:rPr lang="en-US" b="1" dirty="0"/>
              <a:t>Slide 9</a:t>
            </a:r>
            <a:r>
              <a:rPr lang="en-US" dirty="0"/>
              <a:t>	Home Fire Campaign</a:t>
            </a:r>
          </a:p>
          <a:p>
            <a:r>
              <a:rPr lang="en-US" b="1" dirty="0"/>
              <a:t>Slide 13	</a:t>
            </a:r>
            <a:r>
              <a:rPr lang="en-US" dirty="0"/>
              <a:t>International Services</a:t>
            </a:r>
          </a:p>
          <a:p>
            <a:r>
              <a:rPr lang="en-US" b="1" dirty="0"/>
              <a:t>Slide 18	</a:t>
            </a:r>
            <a:r>
              <a:rPr lang="en-US" dirty="0"/>
              <a:t>Mission Adaptations</a:t>
            </a:r>
          </a:p>
          <a:p>
            <a:pPr lvl="0"/>
            <a:r>
              <a:rPr lang="en-US" b="1" dirty="0"/>
              <a:t>Slide 23	</a:t>
            </a:r>
            <a:r>
              <a:rPr lang="en-US" dirty="0"/>
              <a:t>Your Partnership</a:t>
            </a:r>
          </a:p>
          <a:p>
            <a:pPr lvl="0"/>
            <a:endParaRPr lang="en-US" dirty="0"/>
          </a:p>
          <a:p>
            <a:pPr lvl="0"/>
            <a:endParaRPr lang="en-US" dirty="0"/>
          </a:p>
        </p:txBody>
      </p:sp>
      <p:sp>
        <p:nvSpPr>
          <p:cNvPr id="13" name="TextBox 12">
            <a:extLst>
              <a:ext uri="{FF2B5EF4-FFF2-40B4-BE49-F238E27FC236}">
                <a16:creationId xmlns:a16="http://schemas.microsoft.com/office/drawing/2014/main" id="{BE19BDFF-D651-014E-8254-37B9F015A32D}"/>
              </a:ext>
            </a:extLst>
          </p:cNvPr>
          <p:cNvSpPr txBox="1"/>
          <p:nvPr/>
        </p:nvSpPr>
        <p:spPr>
          <a:xfrm>
            <a:off x="-357352" y="157655"/>
            <a:ext cx="184731" cy="369332"/>
          </a:xfrm>
          <a:prstGeom prst="rect">
            <a:avLst/>
          </a:prstGeom>
          <a:noFill/>
        </p:spPr>
        <p:txBody>
          <a:bodyPr wrap="none" rtlCol="0">
            <a:spAutoFit/>
          </a:bodyPr>
          <a:lstStyle/>
          <a:p>
            <a:endParaRPr lang="en-US"/>
          </a:p>
        </p:txBody>
      </p:sp>
      <p:sp>
        <p:nvSpPr>
          <p:cNvPr id="7" name="Title 6">
            <a:extLst>
              <a:ext uri="{FF2B5EF4-FFF2-40B4-BE49-F238E27FC236}">
                <a16:creationId xmlns:a16="http://schemas.microsoft.com/office/drawing/2014/main" id="{B5206565-EE92-F144-9120-D8DFDC06B6E6}"/>
              </a:ext>
            </a:extLst>
          </p:cNvPr>
          <p:cNvSpPr>
            <a:spLocks noGrp="1"/>
          </p:cNvSpPr>
          <p:nvPr>
            <p:ph type="title"/>
          </p:nvPr>
        </p:nvSpPr>
        <p:spPr/>
        <p:txBody>
          <a:bodyPr/>
          <a:lstStyle/>
          <a:p>
            <a:r>
              <a:rPr lang="en-US"/>
              <a:t>Quarterly Disaster Update</a:t>
            </a:r>
          </a:p>
        </p:txBody>
      </p:sp>
      <p:pic>
        <p:nvPicPr>
          <p:cNvPr id="5" name="Picture Placeholder 4" descr="A picture containing ground, outdoor, building, dirt&#10;&#10;Description automatically generated">
            <a:extLst>
              <a:ext uri="{FF2B5EF4-FFF2-40B4-BE49-F238E27FC236}">
                <a16:creationId xmlns:a16="http://schemas.microsoft.com/office/drawing/2014/main" id="{836A3CF8-E447-4AC8-BC4D-3E4DD7D94C5A}"/>
              </a:ext>
            </a:extLst>
          </p:cNvPr>
          <p:cNvPicPr>
            <a:picLocks noGrp="1" noChangeAspect="1"/>
          </p:cNvPicPr>
          <p:nvPr>
            <p:ph type="pic" sz="quarter" idx="11"/>
          </p:nvPr>
        </p:nvPicPr>
        <p:blipFill>
          <a:blip r:embed="rId4"/>
          <a:srcRect t="1325" b="1325"/>
          <a:stretch>
            <a:fillRect/>
          </a:stretch>
        </p:blipFill>
        <p:spPr/>
      </p:pic>
    </p:spTree>
    <p:custDataLst>
      <p:tags r:id="rId1"/>
    </p:custDataLst>
    <p:extLst>
      <p:ext uri="{BB962C8B-B14F-4D97-AF65-F5344CB8AC3E}">
        <p14:creationId xmlns:p14="http://schemas.microsoft.com/office/powerpoint/2010/main" val="510287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EFC13F5A-A2D1-4AB8-9BC9-395239228B2C}"/>
              </a:ext>
            </a:extLst>
          </p:cNvPr>
          <p:cNvSpPr txBox="1">
            <a:spLocks/>
          </p:cNvSpPr>
          <p:nvPr/>
        </p:nvSpPr>
        <p:spPr>
          <a:xfrm>
            <a:off x="341168" y="951091"/>
            <a:ext cx="9303164" cy="413896"/>
          </a:xfrm>
          <a:prstGeom prst="rect">
            <a:avLst/>
          </a:prstGeom>
          <a:noFill/>
        </p:spPr>
        <p:txBody>
          <a:bodyPr wrap="square" lIns="91440" tIns="45720" rIns="91440" bIns="45720" rtlCol="0" anchor="t">
            <a:sp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nSpc>
                <a:spcPct val="114000"/>
              </a:lnSpc>
              <a:buNone/>
            </a:pPr>
            <a:endParaRPr lang="en-US" sz="2000" dirty="0">
              <a:latin typeface="Arial"/>
              <a:cs typeface="Arial"/>
            </a:endParaRPr>
          </a:p>
        </p:txBody>
      </p:sp>
      <p:sp>
        <p:nvSpPr>
          <p:cNvPr id="17" name="Rectangle 16">
            <a:extLst>
              <a:ext uri="{FF2B5EF4-FFF2-40B4-BE49-F238E27FC236}">
                <a16:creationId xmlns:a16="http://schemas.microsoft.com/office/drawing/2014/main" id="{64AEEACF-86AB-4245-A9B4-B7EFF8556E16}"/>
              </a:ext>
            </a:extLst>
          </p:cNvPr>
          <p:cNvSpPr/>
          <p:nvPr/>
        </p:nvSpPr>
        <p:spPr>
          <a:xfrm>
            <a:off x="448481" y="2078300"/>
            <a:ext cx="2175446" cy="1803975"/>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283464" indent="-283464">
              <a:spcBef>
                <a:spcPts val="600"/>
              </a:spcBef>
              <a:spcAft>
                <a:spcPts val="600"/>
              </a:spcAft>
              <a:buSzPct val="100000"/>
            </a:pPr>
            <a:endParaRPr lang="en-US" sz="1600">
              <a:solidFill>
                <a:srgbClr val="6D6E70"/>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6FF0EB25-3EA1-455A-BE87-F45AA74259C6}"/>
              </a:ext>
            </a:extLst>
          </p:cNvPr>
          <p:cNvSpPr/>
          <p:nvPr/>
        </p:nvSpPr>
        <p:spPr>
          <a:xfrm>
            <a:off x="448484" y="4029976"/>
            <a:ext cx="2175445" cy="1803974"/>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367406" fontAlgn="auto">
              <a:spcBef>
                <a:spcPts val="0"/>
              </a:spcBef>
              <a:spcAft>
                <a:spcPts val="0"/>
              </a:spcAft>
              <a:defRPr/>
            </a:pPr>
            <a:endParaRPr lang="en-US" sz="1446">
              <a:solidFill>
                <a:prstClr val="white"/>
              </a:solidFill>
              <a:latin typeface="Calibri"/>
            </a:endParaRPr>
          </a:p>
        </p:txBody>
      </p:sp>
      <p:pic>
        <p:nvPicPr>
          <p:cNvPr id="19" name="Picture 18">
            <a:extLst>
              <a:ext uri="{FF2B5EF4-FFF2-40B4-BE49-F238E27FC236}">
                <a16:creationId xmlns:a16="http://schemas.microsoft.com/office/drawing/2014/main" id="{F4DEE600-EEF6-4A3B-9D08-D44BE8BC1BC3}"/>
              </a:ext>
            </a:extLst>
          </p:cNvPr>
          <p:cNvPicPr>
            <a:picLocks noChangeAspect="1"/>
          </p:cNvPicPr>
          <p:nvPr/>
        </p:nvPicPr>
        <p:blipFill>
          <a:blip r:embed="rId3"/>
          <a:srcRect l="8712" r="8712"/>
          <a:stretch/>
        </p:blipFill>
        <p:spPr>
          <a:xfrm>
            <a:off x="5029200" y="2068545"/>
            <a:ext cx="4665644" cy="3766754"/>
          </a:xfrm>
          <a:prstGeom prst="rect">
            <a:avLst/>
          </a:prstGeom>
        </p:spPr>
      </p:pic>
      <p:sp>
        <p:nvSpPr>
          <p:cNvPr id="21" name="Rectangle 20">
            <a:extLst>
              <a:ext uri="{FF2B5EF4-FFF2-40B4-BE49-F238E27FC236}">
                <a16:creationId xmlns:a16="http://schemas.microsoft.com/office/drawing/2014/main" id="{3D600E03-8FCC-4BB0-81CA-BF9FF7A5DF8E}"/>
              </a:ext>
            </a:extLst>
          </p:cNvPr>
          <p:cNvSpPr/>
          <p:nvPr/>
        </p:nvSpPr>
        <p:spPr>
          <a:xfrm>
            <a:off x="2754359" y="2078300"/>
            <a:ext cx="2175446" cy="1803975"/>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283464" indent="-283464">
              <a:spcBef>
                <a:spcPts val="600"/>
              </a:spcBef>
              <a:spcAft>
                <a:spcPts val="600"/>
              </a:spcAft>
              <a:buSzPct val="100000"/>
            </a:pPr>
            <a:endParaRPr lang="en-US" sz="1600">
              <a:solidFill>
                <a:srgbClr val="6D6E70"/>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EDF9952-15A2-4D63-9A91-67C92E401CCA}"/>
              </a:ext>
            </a:extLst>
          </p:cNvPr>
          <p:cNvSpPr/>
          <p:nvPr/>
        </p:nvSpPr>
        <p:spPr>
          <a:xfrm>
            <a:off x="2754362" y="4029976"/>
            <a:ext cx="2175445" cy="1803974"/>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367406" fontAlgn="auto">
              <a:spcBef>
                <a:spcPts val="0"/>
              </a:spcBef>
              <a:spcAft>
                <a:spcPts val="0"/>
              </a:spcAft>
              <a:defRPr/>
            </a:pPr>
            <a:endParaRPr lang="en-US" sz="1446">
              <a:solidFill>
                <a:prstClr val="white"/>
              </a:solidFill>
              <a:latin typeface="Calibri"/>
            </a:endParaRPr>
          </a:p>
        </p:txBody>
      </p:sp>
      <p:sp>
        <p:nvSpPr>
          <p:cNvPr id="23" name="Text Placeholder 3">
            <a:extLst>
              <a:ext uri="{FF2B5EF4-FFF2-40B4-BE49-F238E27FC236}">
                <a16:creationId xmlns:a16="http://schemas.microsoft.com/office/drawing/2014/main" id="{8E56B24F-F227-416F-BA99-37B741DBDE53}"/>
              </a:ext>
            </a:extLst>
          </p:cNvPr>
          <p:cNvSpPr txBox="1">
            <a:spLocks/>
          </p:cNvSpPr>
          <p:nvPr/>
        </p:nvSpPr>
        <p:spPr bwMode="auto">
          <a:xfrm>
            <a:off x="448483" y="2078967"/>
            <a:ext cx="2175445" cy="1787544"/>
          </a:xfrm>
          <a:prstGeom prst="rect">
            <a:avLst/>
          </a:prstGeom>
          <a:noFill/>
          <a:ln w="9525">
            <a:noFill/>
            <a:miter lim="800000"/>
            <a:headEnd/>
            <a:tailEnd/>
          </a:ln>
        </p:spPr>
        <p:txBody>
          <a:bodyPr anchor="ctr"/>
          <a:lstStyle/>
          <a:p>
            <a:pPr algn="ctr" defTabSz="367406">
              <a:lnSpc>
                <a:spcPct val="114000"/>
              </a:lnSpc>
              <a:defRPr/>
            </a:pPr>
            <a:r>
              <a:rPr lang="en-US" sz="1600" b="1">
                <a:solidFill>
                  <a:srgbClr val="6D6E70"/>
                </a:solidFill>
                <a:latin typeface="Arial" charset="0"/>
                <a:ea typeface="+mn-ea"/>
                <a:cs typeface="Arial" charset="0"/>
              </a:rPr>
              <a:t>Expanding the number of partner countries to which we provide support</a:t>
            </a:r>
          </a:p>
        </p:txBody>
      </p:sp>
      <p:sp>
        <p:nvSpPr>
          <p:cNvPr id="24" name="Text Placeholder 3">
            <a:extLst>
              <a:ext uri="{FF2B5EF4-FFF2-40B4-BE49-F238E27FC236}">
                <a16:creationId xmlns:a16="http://schemas.microsoft.com/office/drawing/2014/main" id="{1A7A9783-98E4-4666-9CAB-E9D165232768}"/>
              </a:ext>
            </a:extLst>
          </p:cNvPr>
          <p:cNvSpPr txBox="1">
            <a:spLocks/>
          </p:cNvSpPr>
          <p:nvPr/>
        </p:nvSpPr>
        <p:spPr bwMode="auto">
          <a:xfrm>
            <a:off x="2754358" y="2053087"/>
            <a:ext cx="2175449" cy="1838943"/>
          </a:xfrm>
          <a:prstGeom prst="rect">
            <a:avLst/>
          </a:prstGeom>
          <a:noFill/>
          <a:ln w="9525">
            <a:noFill/>
            <a:miter lim="800000"/>
            <a:headEnd/>
            <a:tailEnd/>
          </a:ln>
        </p:spPr>
        <p:txBody>
          <a:bodyPr anchor="ctr"/>
          <a:lstStyle/>
          <a:p>
            <a:pPr algn="ctr" defTabSz="367406">
              <a:lnSpc>
                <a:spcPct val="114000"/>
              </a:lnSpc>
              <a:defRPr/>
            </a:pPr>
            <a:r>
              <a:rPr lang="en-US" sz="1600" b="1">
                <a:solidFill>
                  <a:srgbClr val="6D6E70"/>
                </a:solidFill>
                <a:latin typeface="Arial" charset="0"/>
                <a:ea typeface="+mn-ea"/>
                <a:cs typeface="Arial" charset="0"/>
              </a:rPr>
              <a:t>Reducing climate disaster risks in urban areas</a:t>
            </a:r>
          </a:p>
        </p:txBody>
      </p:sp>
      <p:sp>
        <p:nvSpPr>
          <p:cNvPr id="25" name="Text Placeholder 3">
            <a:extLst>
              <a:ext uri="{FF2B5EF4-FFF2-40B4-BE49-F238E27FC236}">
                <a16:creationId xmlns:a16="http://schemas.microsoft.com/office/drawing/2014/main" id="{E17767E5-D1FC-4CD8-B976-5EBF824C824A}"/>
              </a:ext>
            </a:extLst>
          </p:cNvPr>
          <p:cNvSpPr txBox="1">
            <a:spLocks/>
          </p:cNvSpPr>
          <p:nvPr/>
        </p:nvSpPr>
        <p:spPr bwMode="auto">
          <a:xfrm>
            <a:off x="448482" y="4039732"/>
            <a:ext cx="2175445" cy="1794218"/>
          </a:xfrm>
          <a:prstGeom prst="rect">
            <a:avLst/>
          </a:prstGeom>
          <a:noFill/>
          <a:ln w="9525">
            <a:noFill/>
            <a:miter lim="800000"/>
            <a:headEnd/>
            <a:tailEnd/>
          </a:ln>
        </p:spPr>
        <p:txBody>
          <a:bodyPr anchor="ctr"/>
          <a:lstStyle/>
          <a:p>
            <a:pPr algn="ctr" defTabSz="367406">
              <a:lnSpc>
                <a:spcPct val="114000"/>
              </a:lnSpc>
              <a:defRPr/>
            </a:pPr>
            <a:r>
              <a:rPr lang="en-US" sz="1600" b="1">
                <a:solidFill>
                  <a:srgbClr val="6D6E70"/>
                </a:solidFill>
                <a:latin typeface="Arial" charset="0"/>
                <a:ea typeface="+mn-ea"/>
                <a:cs typeface="Arial" charset="0"/>
              </a:rPr>
              <a:t>Institutionalizing pre-disaster “anticipatory” actions</a:t>
            </a:r>
          </a:p>
        </p:txBody>
      </p:sp>
      <p:sp>
        <p:nvSpPr>
          <p:cNvPr id="26" name="Text Placeholder 3">
            <a:extLst>
              <a:ext uri="{FF2B5EF4-FFF2-40B4-BE49-F238E27FC236}">
                <a16:creationId xmlns:a16="http://schemas.microsoft.com/office/drawing/2014/main" id="{94A31E43-6A38-4BBB-927B-1BA96A53EED7}"/>
              </a:ext>
            </a:extLst>
          </p:cNvPr>
          <p:cNvSpPr txBox="1">
            <a:spLocks/>
          </p:cNvSpPr>
          <p:nvPr/>
        </p:nvSpPr>
        <p:spPr bwMode="auto">
          <a:xfrm>
            <a:off x="2754362" y="4039732"/>
            <a:ext cx="2175443" cy="1794218"/>
          </a:xfrm>
          <a:prstGeom prst="rect">
            <a:avLst/>
          </a:prstGeom>
          <a:noFill/>
          <a:ln w="9525">
            <a:noFill/>
            <a:miter lim="800000"/>
            <a:headEnd/>
            <a:tailEnd/>
          </a:ln>
        </p:spPr>
        <p:txBody>
          <a:bodyPr anchor="ctr"/>
          <a:lstStyle/>
          <a:p>
            <a:pPr algn="ctr" defTabSz="367406">
              <a:lnSpc>
                <a:spcPct val="114000"/>
              </a:lnSpc>
              <a:defRPr/>
            </a:pPr>
            <a:r>
              <a:rPr lang="en-US" sz="1600" b="1">
                <a:solidFill>
                  <a:srgbClr val="6D6E70"/>
                </a:solidFill>
                <a:latin typeface="Arial" charset="0"/>
                <a:ea typeface="+mn-ea"/>
                <a:cs typeface="Arial" charset="0"/>
              </a:rPr>
              <a:t>Training and engaging youth leaders</a:t>
            </a:r>
          </a:p>
        </p:txBody>
      </p:sp>
      <p:sp>
        <p:nvSpPr>
          <p:cNvPr id="13" name="Title 2">
            <a:extLst>
              <a:ext uri="{FF2B5EF4-FFF2-40B4-BE49-F238E27FC236}">
                <a16:creationId xmlns:a16="http://schemas.microsoft.com/office/drawing/2014/main" id="{DCD68AA9-E54B-4B69-B77C-A2B5BA597E06}"/>
              </a:ext>
            </a:extLst>
          </p:cNvPr>
          <p:cNvSpPr txBox="1">
            <a:spLocks/>
          </p:cNvSpPr>
          <p:nvPr/>
        </p:nvSpPr>
        <p:spPr>
          <a:xfrm>
            <a:off x="224082" y="192965"/>
            <a:ext cx="9718570" cy="523027"/>
          </a:xfrm>
          <a:prstGeom prst="rect">
            <a:avLst/>
          </a:prstGeom>
        </p:spPr>
        <p:txBody>
          <a:bodyPr anchor="t"/>
          <a:lstStyle>
            <a:lvl1pPr algn="l" defTabSz="754380" rtl="0" eaLnBrk="1" latinLnBrk="0" hangingPunct="1">
              <a:lnSpc>
                <a:spcPts val="3800"/>
              </a:lnSpc>
              <a:spcBef>
                <a:spcPct val="0"/>
              </a:spcBef>
              <a:buNone/>
              <a:defRPr sz="3600" b="1" kern="1200">
                <a:solidFill>
                  <a:srgbClr val="4784B5"/>
                </a:solidFill>
                <a:latin typeface="Arial" panose="020B0604020202020204" pitchFamily="34" charset="0"/>
                <a:ea typeface="+mj-ea"/>
                <a:cs typeface="Arial" panose="020B0604020202020204" pitchFamily="34" charset="0"/>
              </a:defRPr>
            </a:lvl1pPr>
          </a:lstStyle>
          <a:p>
            <a:r>
              <a:rPr lang="en-US" sz="2800" dirty="0"/>
              <a:t>And Around the World.</a:t>
            </a:r>
          </a:p>
        </p:txBody>
      </p:sp>
      <p:sp>
        <p:nvSpPr>
          <p:cNvPr id="14" name="Content Placeholder 6">
            <a:extLst>
              <a:ext uri="{FF2B5EF4-FFF2-40B4-BE49-F238E27FC236}">
                <a16:creationId xmlns:a16="http://schemas.microsoft.com/office/drawing/2014/main" id="{EC63ED58-9AC5-48F6-9177-4232F459EC0E}"/>
              </a:ext>
            </a:extLst>
          </p:cNvPr>
          <p:cNvSpPr txBox="1">
            <a:spLocks/>
          </p:cNvSpPr>
          <p:nvPr/>
        </p:nvSpPr>
        <p:spPr>
          <a:xfrm>
            <a:off x="224083" y="947749"/>
            <a:ext cx="9718570" cy="764761"/>
          </a:xfrm>
          <a:prstGeom prst="rect">
            <a:avLst/>
          </a:prstGeom>
          <a:noFill/>
        </p:spPr>
        <p:txBody>
          <a:bodyPr wrap="square" lIns="91440" tIns="45720" rIns="91440" bIns="45720" rtlCol="0" anchor="t">
            <a:sp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nSpc>
                <a:spcPct val="114000"/>
              </a:lnSpc>
              <a:buNone/>
            </a:pPr>
            <a:r>
              <a:rPr lang="en-US" sz="2000" dirty="0">
                <a:latin typeface="Arial"/>
                <a:cs typeface="Arial"/>
              </a:rPr>
              <a:t>For global communities facing the impacts of the climate crisis, the American Red Cross is working closely with international partners to address critical needs. We are:</a:t>
            </a:r>
          </a:p>
        </p:txBody>
      </p:sp>
    </p:spTree>
    <p:extLst>
      <p:ext uri="{BB962C8B-B14F-4D97-AF65-F5344CB8AC3E}">
        <p14:creationId xmlns:p14="http://schemas.microsoft.com/office/powerpoint/2010/main" val="4156620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A5BD-D61C-48A9-8B9E-3FFD71157BB1}"/>
              </a:ext>
            </a:extLst>
          </p:cNvPr>
          <p:cNvSpPr>
            <a:spLocks noGrp="1"/>
          </p:cNvSpPr>
          <p:nvPr>
            <p:ph type="title"/>
          </p:nvPr>
        </p:nvSpPr>
        <p:spPr>
          <a:xfrm>
            <a:off x="194094" y="-20990"/>
            <a:ext cx="9670212" cy="742433"/>
          </a:xfrm>
        </p:spPr>
        <p:txBody>
          <a:bodyPr>
            <a:noAutofit/>
          </a:bodyPr>
          <a:lstStyle/>
          <a:p>
            <a:pPr>
              <a:lnSpc>
                <a:spcPct val="100000"/>
              </a:lnSpc>
            </a:pPr>
            <a:r>
              <a:rPr lang="en-US" sz="2700" dirty="0">
                <a:solidFill>
                  <a:srgbClr val="4784B5"/>
                </a:solidFill>
              </a:rPr>
              <a:t>Domesti</a:t>
            </a:r>
            <a:r>
              <a:rPr lang="en-US" sz="2700" dirty="0"/>
              <a:t>c </a:t>
            </a:r>
            <a:r>
              <a:rPr lang="en-US" sz="2700" dirty="0">
                <a:solidFill>
                  <a:srgbClr val="4784B5"/>
                </a:solidFill>
              </a:rPr>
              <a:t>Mission Highlight: </a:t>
            </a:r>
            <a:br>
              <a:rPr lang="en-US" sz="2700" dirty="0">
                <a:solidFill>
                  <a:srgbClr val="4784B5"/>
                </a:solidFill>
              </a:rPr>
            </a:br>
            <a:r>
              <a:rPr lang="en-US" sz="2700" dirty="0">
                <a:solidFill>
                  <a:srgbClr val="4784B5"/>
                </a:solidFill>
              </a:rPr>
              <a:t>Launching Community Adaptation Programs </a:t>
            </a:r>
          </a:p>
        </p:txBody>
      </p:sp>
      <p:sp>
        <p:nvSpPr>
          <p:cNvPr id="10" name="Text Placeholder 9">
            <a:extLst>
              <a:ext uri="{FF2B5EF4-FFF2-40B4-BE49-F238E27FC236}">
                <a16:creationId xmlns:a16="http://schemas.microsoft.com/office/drawing/2014/main" id="{2353CB58-8422-4CB4-BD55-C5430D3E92D7}"/>
              </a:ext>
            </a:extLst>
          </p:cNvPr>
          <p:cNvSpPr>
            <a:spLocks noGrp="1"/>
          </p:cNvSpPr>
          <p:nvPr>
            <p:ph type="body" sz="quarter" idx="4294967295"/>
          </p:nvPr>
        </p:nvSpPr>
        <p:spPr>
          <a:xfrm>
            <a:off x="5546426" y="1062162"/>
            <a:ext cx="4464686" cy="474662"/>
          </a:xfrm>
        </p:spPr>
        <p:txBody>
          <a:bodyPr>
            <a:normAutofit fontScale="77500" lnSpcReduction="20000"/>
          </a:bodyPr>
          <a:lstStyle/>
          <a:p>
            <a:pPr marL="0" indent="0">
              <a:lnSpc>
                <a:spcPct val="150000"/>
              </a:lnSpc>
              <a:buNone/>
            </a:pPr>
            <a:r>
              <a:rPr lang="en-US" sz="1900" b="1" dirty="0"/>
              <a:t>Pilot programs in eight high-risk communities:</a:t>
            </a:r>
          </a:p>
        </p:txBody>
      </p:sp>
      <p:sp>
        <p:nvSpPr>
          <p:cNvPr id="5" name="Content Placeholder 4">
            <a:extLst>
              <a:ext uri="{FF2B5EF4-FFF2-40B4-BE49-F238E27FC236}">
                <a16:creationId xmlns:a16="http://schemas.microsoft.com/office/drawing/2014/main" id="{44A16F73-C764-4633-A1EA-F5AC39858AD6}"/>
              </a:ext>
            </a:extLst>
          </p:cNvPr>
          <p:cNvSpPr>
            <a:spLocks noGrp="1"/>
          </p:cNvSpPr>
          <p:nvPr>
            <p:ph idx="4294967295"/>
          </p:nvPr>
        </p:nvSpPr>
        <p:spPr>
          <a:xfrm>
            <a:off x="225201" y="993401"/>
            <a:ext cx="5359426" cy="4995088"/>
          </a:xfrm>
        </p:spPr>
        <p:txBody>
          <a:bodyPr>
            <a:noAutofit/>
          </a:bodyPr>
          <a:lstStyle/>
          <a:p>
            <a:pPr marL="0" indent="0">
              <a:spcBef>
                <a:spcPts val="600"/>
              </a:spcBef>
              <a:spcAft>
                <a:spcPts val="600"/>
              </a:spcAft>
              <a:buNone/>
            </a:pPr>
            <a:r>
              <a:rPr lang="en-US" sz="2000" b="1" dirty="0">
                <a:solidFill>
                  <a:srgbClr val="4784B5"/>
                </a:solidFill>
              </a:rPr>
              <a:t>What is our goal?</a:t>
            </a:r>
          </a:p>
          <a:p>
            <a:pPr>
              <a:spcBef>
                <a:spcPts val="0"/>
              </a:spcBef>
              <a:spcAft>
                <a:spcPts val="600"/>
              </a:spcAft>
            </a:pPr>
            <a:r>
              <a:rPr lang="en-US" sz="1600" dirty="0"/>
              <a:t>To build community resilience and partner capacity to weather future disaster events.</a:t>
            </a:r>
          </a:p>
          <a:p>
            <a:pPr marL="0" indent="0">
              <a:spcBef>
                <a:spcPts val="0"/>
              </a:spcBef>
              <a:spcAft>
                <a:spcPts val="600"/>
              </a:spcAft>
              <a:buNone/>
            </a:pPr>
            <a:r>
              <a:rPr lang="en-US" sz="2000" b="1" dirty="0">
                <a:solidFill>
                  <a:srgbClr val="4784B5"/>
                </a:solidFill>
              </a:rPr>
              <a:t>What are we doing?</a:t>
            </a:r>
          </a:p>
          <a:p>
            <a:pPr>
              <a:spcBef>
                <a:spcPts val="0"/>
              </a:spcBef>
              <a:spcAft>
                <a:spcPts val="600"/>
              </a:spcAft>
            </a:pPr>
            <a:r>
              <a:rPr lang="en-US" sz="1600" dirty="0"/>
              <a:t>Launching a community-based adaptation initiative, initially piloted in eight communities at high risk of disaster and with high social vulnerability.  </a:t>
            </a:r>
          </a:p>
          <a:p>
            <a:pPr>
              <a:spcBef>
                <a:spcPts val="0"/>
              </a:spcBef>
              <a:spcAft>
                <a:spcPts val="600"/>
              </a:spcAft>
            </a:pPr>
            <a:r>
              <a:rPr lang="en-US" sz="1600" dirty="0"/>
              <a:t>Recruiting, hiring and training teams of experienced local leaders and empowering them to build partnerships with regional organizations that focus on health, housing and hunger. </a:t>
            </a:r>
          </a:p>
          <a:p>
            <a:pPr marL="0" indent="0">
              <a:spcBef>
                <a:spcPts val="600"/>
              </a:spcBef>
              <a:spcAft>
                <a:spcPts val="600"/>
              </a:spcAft>
              <a:buNone/>
            </a:pPr>
            <a:r>
              <a:rPr lang="en-US" sz="1800" b="1" dirty="0">
                <a:solidFill>
                  <a:srgbClr val="4784B5"/>
                </a:solidFill>
              </a:rPr>
              <a:t>What have we accomplished so far?</a:t>
            </a:r>
          </a:p>
          <a:p>
            <a:pPr>
              <a:spcBef>
                <a:spcPts val="0"/>
              </a:spcBef>
              <a:spcAft>
                <a:spcPts val="600"/>
              </a:spcAft>
            </a:pPr>
            <a:r>
              <a:rPr lang="en-US" sz="1600" dirty="0"/>
              <a:t>We’ve hired 20 of our 24 Mission Adaptation field team member positions. </a:t>
            </a:r>
          </a:p>
          <a:p>
            <a:pPr>
              <a:spcBef>
                <a:spcPts val="0"/>
              </a:spcBef>
              <a:spcAft>
                <a:spcPts val="600"/>
              </a:spcAft>
            </a:pPr>
            <a:r>
              <a:rPr lang="en-US" sz="1600" dirty="0"/>
              <a:t>We’ve initiated a 90-Day Community/Partner Assessment process in all 8 communities and plan to officially launch the Program in over the next 2 months.</a:t>
            </a:r>
          </a:p>
          <a:p>
            <a:pPr>
              <a:spcBef>
                <a:spcPts val="600"/>
              </a:spcBef>
              <a:spcAft>
                <a:spcPts val="600"/>
              </a:spcAft>
            </a:pPr>
            <a:endParaRPr lang="en-US" sz="1600" dirty="0"/>
          </a:p>
        </p:txBody>
      </p:sp>
      <p:sp>
        <p:nvSpPr>
          <p:cNvPr id="116" name="TextBox 115">
            <a:extLst>
              <a:ext uri="{FF2B5EF4-FFF2-40B4-BE49-F238E27FC236}">
                <a16:creationId xmlns:a16="http://schemas.microsoft.com/office/drawing/2014/main" id="{E5221A1B-F94B-6269-5790-157343DDF8D9}"/>
              </a:ext>
            </a:extLst>
          </p:cNvPr>
          <p:cNvSpPr txBox="1"/>
          <p:nvPr/>
        </p:nvSpPr>
        <p:spPr>
          <a:xfrm>
            <a:off x="5802964" y="4387443"/>
            <a:ext cx="4158319" cy="2446824"/>
          </a:xfrm>
          <a:prstGeom prst="rect">
            <a:avLst/>
          </a:prstGeom>
          <a:noFill/>
        </p:spPr>
        <p:txBody>
          <a:bodyPr wrap="square" numCol="2" spcCol="182880" rtlCol="0">
            <a:spAutoFit/>
          </a:bodyPr>
          <a:lstStyle/>
          <a:p>
            <a:r>
              <a:rPr lang="en-US" sz="1200" b="1" dirty="0">
                <a:solidFill>
                  <a:srgbClr val="932623"/>
                </a:solidFill>
                <a:latin typeface="Arial" panose="020B0604020202020204" pitchFamily="34" charset="0"/>
                <a:cs typeface="Arial" panose="020B0604020202020204" pitchFamily="34" charset="0"/>
              </a:rPr>
              <a:t>CALIFORNIA</a:t>
            </a:r>
            <a:endParaRPr lang="en-US" sz="1400" b="1" dirty="0">
              <a:solidFill>
                <a:srgbClr val="932623"/>
              </a:solidFill>
              <a:latin typeface="Arial" panose="020B0604020202020204" pitchFamily="34" charset="0"/>
              <a:cs typeface="Arial" panose="020B0604020202020204" pitchFamily="34" charset="0"/>
            </a:endParaRPr>
          </a:p>
          <a:p>
            <a:pPr marL="228600" indent="-228600">
              <a:buAutoNum type="arabicPeriod"/>
            </a:pPr>
            <a:r>
              <a:rPr lang="en-US" sz="1100" dirty="0">
                <a:solidFill>
                  <a:srgbClr val="932623"/>
                </a:solidFill>
                <a:latin typeface="Arial" panose="020B0604020202020204" pitchFamily="34" charset="0"/>
                <a:cs typeface="Arial" panose="020B0604020202020204" pitchFamily="34" charset="0"/>
              </a:rPr>
              <a:t>Lake County, CA</a:t>
            </a:r>
          </a:p>
          <a:p>
            <a:pPr marL="228600" indent="-228600">
              <a:buAutoNum type="arabicPeriod"/>
            </a:pPr>
            <a:r>
              <a:rPr lang="en-US" sz="1100" dirty="0">
                <a:solidFill>
                  <a:srgbClr val="932623"/>
                </a:solidFill>
                <a:latin typeface="Arial" panose="020B0604020202020204" pitchFamily="34" charset="0"/>
                <a:cs typeface="Arial" panose="020B0604020202020204" pitchFamily="34" charset="0"/>
              </a:rPr>
              <a:t>Butte County, CA</a:t>
            </a:r>
          </a:p>
          <a:p>
            <a:endParaRPr lang="en-US" sz="1100" dirty="0">
              <a:solidFill>
                <a:srgbClr val="932623"/>
              </a:solidFill>
              <a:latin typeface="Arial" panose="020B0604020202020204" pitchFamily="34" charset="0"/>
              <a:cs typeface="Arial" panose="020B0604020202020204" pitchFamily="34" charset="0"/>
            </a:endParaRPr>
          </a:p>
          <a:p>
            <a:r>
              <a:rPr lang="en-US" sz="1200" b="1" dirty="0">
                <a:solidFill>
                  <a:srgbClr val="C2B7A7"/>
                </a:solidFill>
                <a:latin typeface="Arial" panose="020B0604020202020204" pitchFamily="34" charset="0"/>
                <a:cs typeface="Arial" panose="020B0604020202020204" pitchFamily="34" charset="0"/>
              </a:rPr>
              <a:t>ARKANSAS</a:t>
            </a:r>
            <a:endParaRPr lang="en-US" sz="1100" b="1" dirty="0">
              <a:solidFill>
                <a:srgbClr val="C2B7A7"/>
              </a:solidFill>
              <a:latin typeface="Arial" panose="020B0604020202020204" pitchFamily="34" charset="0"/>
              <a:cs typeface="Arial" panose="020B0604020202020204" pitchFamily="34" charset="0"/>
            </a:endParaRPr>
          </a:p>
          <a:p>
            <a:pPr marL="233363" indent="-233363">
              <a:buAutoNum type="arabicPeriod" startAt="3"/>
            </a:pPr>
            <a:r>
              <a:rPr lang="en-US" sz="1100" dirty="0">
                <a:solidFill>
                  <a:srgbClr val="C2B7A7"/>
                </a:solidFill>
                <a:latin typeface="Arial" panose="020B0604020202020204" pitchFamily="34" charset="0"/>
                <a:cs typeface="Arial" panose="020B0604020202020204" pitchFamily="34" charset="0"/>
              </a:rPr>
              <a:t>Mississippi County, AR</a:t>
            </a:r>
            <a:br>
              <a:rPr lang="en-US" sz="1100" dirty="0">
                <a:solidFill>
                  <a:srgbClr val="C2B7A7"/>
                </a:solidFill>
                <a:latin typeface="Arial" panose="020B0604020202020204" pitchFamily="34" charset="0"/>
                <a:cs typeface="Arial" panose="020B0604020202020204" pitchFamily="34" charset="0"/>
              </a:rPr>
            </a:br>
            <a:endParaRPr lang="en-US" sz="1100" dirty="0">
              <a:solidFill>
                <a:srgbClr val="C2B7A7"/>
              </a:solidFill>
              <a:latin typeface="Arial" panose="020B0604020202020204" pitchFamily="34" charset="0"/>
              <a:cs typeface="Arial" panose="020B0604020202020204" pitchFamily="34" charset="0"/>
            </a:endParaRPr>
          </a:p>
          <a:p>
            <a:r>
              <a:rPr lang="en-US" sz="1200" b="1" dirty="0">
                <a:solidFill>
                  <a:srgbClr val="ECAD17"/>
                </a:solidFill>
                <a:latin typeface="Arial" panose="020B0604020202020204" pitchFamily="34" charset="0"/>
                <a:cs typeface="Arial" panose="020B0604020202020204" pitchFamily="34" charset="0"/>
              </a:rPr>
              <a:t>LOUISIANA</a:t>
            </a:r>
            <a:endParaRPr lang="en-US" sz="1400" b="1" dirty="0">
              <a:solidFill>
                <a:srgbClr val="ECAD17"/>
              </a:solidFill>
              <a:latin typeface="Arial" panose="020B0604020202020204" pitchFamily="34" charset="0"/>
              <a:cs typeface="Arial" panose="020B0604020202020204" pitchFamily="34" charset="0"/>
            </a:endParaRPr>
          </a:p>
          <a:p>
            <a:pPr marL="228600" indent="-228600">
              <a:buAutoNum type="arabicPeriod" startAt="4"/>
            </a:pPr>
            <a:r>
              <a:rPr lang="en-US" sz="1100" dirty="0">
                <a:solidFill>
                  <a:srgbClr val="ECAD17"/>
                </a:solidFill>
                <a:latin typeface="Arial" panose="020B0604020202020204" pitchFamily="34" charset="0"/>
                <a:cs typeface="Arial" panose="020B0604020202020204" pitchFamily="34" charset="0"/>
              </a:rPr>
              <a:t>Terrebonne Parish, LA</a:t>
            </a:r>
          </a:p>
          <a:p>
            <a:pPr marL="228600" indent="-228600">
              <a:buAutoNum type="arabicPeriod" startAt="4"/>
            </a:pPr>
            <a:endParaRPr lang="en-US" sz="1100" b="1" dirty="0">
              <a:solidFill>
                <a:srgbClr val="ECAD17"/>
              </a:solidFill>
              <a:latin typeface="Arial" panose="020B0604020202020204" pitchFamily="34" charset="0"/>
              <a:cs typeface="Arial" panose="020B0604020202020204" pitchFamily="34" charset="0"/>
            </a:endParaRPr>
          </a:p>
          <a:p>
            <a:endParaRPr lang="en-US" sz="1200" b="1" dirty="0">
              <a:solidFill>
                <a:srgbClr val="00A3D7"/>
              </a:solidFill>
              <a:latin typeface="Arial" panose="020B0604020202020204" pitchFamily="34" charset="0"/>
              <a:cs typeface="Arial" panose="020B0604020202020204" pitchFamily="34" charset="0"/>
            </a:endParaRPr>
          </a:p>
          <a:p>
            <a:endParaRPr lang="en-US" sz="1200" b="1" dirty="0">
              <a:solidFill>
                <a:srgbClr val="00A3D7"/>
              </a:solidFill>
              <a:latin typeface="Arial" panose="020B0604020202020204" pitchFamily="34" charset="0"/>
              <a:cs typeface="Arial" panose="020B0604020202020204" pitchFamily="34" charset="0"/>
            </a:endParaRPr>
          </a:p>
          <a:p>
            <a:endParaRPr lang="en-US" sz="1200" b="1" dirty="0">
              <a:solidFill>
                <a:srgbClr val="00A3D7"/>
              </a:solidFill>
              <a:latin typeface="Arial" panose="020B0604020202020204" pitchFamily="34" charset="0"/>
              <a:cs typeface="Arial" panose="020B0604020202020204" pitchFamily="34" charset="0"/>
            </a:endParaRPr>
          </a:p>
          <a:p>
            <a:r>
              <a:rPr lang="en-US" sz="1200" b="1" dirty="0">
                <a:solidFill>
                  <a:srgbClr val="00A3D7"/>
                </a:solidFill>
                <a:latin typeface="Arial" panose="020B0604020202020204" pitchFamily="34" charset="0"/>
                <a:cs typeface="Arial" panose="020B0604020202020204" pitchFamily="34" charset="0"/>
              </a:rPr>
              <a:t>TENNESSEE</a:t>
            </a:r>
            <a:endParaRPr lang="en-US" sz="1400" b="1" dirty="0">
              <a:solidFill>
                <a:srgbClr val="00A3D7"/>
              </a:solidFill>
              <a:latin typeface="Arial" panose="020B0604020202020204" pitchFamily="34" charset="0"/>
              <a:cs typeface="Arial" panose="020B0604020202020204" pitchFamily="34" charset="0"/>
            </a:endParaRPr>
          </a:p>
          <a:p>
            <a:pPr marL="228600" indent="-228600">
              <a:buAutoNum type="arabicPeriod" startAt="5"/>
            </a:pPr>
            <a:r>
              <a:rPr lang="en-US" sz="1100" dirty="0">
                <a:solidFill>
                  <a:srgbClr val="00A3D7"/>
                </a:solidFill>
                <a:latin typeface="Arial" panose="020B0604020202020204" pitchFamily="34" charset="0"/>
                <a:cs typeface="Arial" panose="020B0604020202020204" pitchFamily="34" charset="0"/>
              </a:rPr>
              <a:t>Madison County, TN</a:t>
            </a:r>
            <a:endParaRPr lang="en-US" sz="1200" b="1" dirty="0">
              <a:solidFill>
                <a:srgbClr val="00A3D7"/>
              </a:solidFill>
              <a:latin typeface="Arial" panose="020B0604020202020204" pitchFamily="34" charset="0"/>
              <a:cs typeface="Arial" panose="020B0604020202020204" pitchFamily="34" charset="0"/>
            </a:endParaRPr>
          </a:p>
          <a:p>
            <a:pPr>
              <a:spcBef>
                <a:spcPts val="600"/>
              </a:spcBef>
            </a:pPr>
            <a:r>
              <a:rPr lang="en-US" sz="1200" b="1" dirty="0">
                <a:solidFill>
                  <a:srgbClr val="ED1B2E"/>
                </a:solidFill>
                <a:latin typeface="Arial" panose="020B0604020202020204" pitchFamily="34" charset="0"/>
                <a:cs typeface="Arial" panose="020B0604020202020204" pitchFamily="34" charset="0"/>
              </a:rPr>
              <a:t>MISSISSIPPI</a:t>
            </a:r>
            <a:endParaRPr lang="en-US" sz="1100" b="1" dirty="0">
              <a:solidFill>
                <a:srgbClr val="ED1B2E"/>
              </a:solidFill>
              <a:latin typeface="Arial" panose="020B0604020202020204" pitchFamily="34" charset="0"/>
              <a:cs typeface="Arial" panose="020B0604020202020204" pitchFamily="34" charset="0"/>
            </a:endParaRPr>
          </a:p>
          <a:p>
            <a:pPr marL="228600" indent="-228600">
              <a:buAutoNum type="arabicPeriod" startAt="6"/>
            </a:pPr>
            <a:r>
              <a:rPr lang="en-US" sz="1100" dirty="0">
                <a:solidFill>
                  <a:srgbClr val="ED1B2E"/>
                </a:solidFill>
                <a:latin typeface="Arial" panose="020B0604020202020204" pitchFamily="34" charset="0"/>
                <a:cs typeface="Arial" panose="020B0604020202020204" pitchFamily="34" charset="0"/>
              </a:rPr>
              <a:t>Yazoo County, MS</a:t>
            </a:r>
          </a:p>
          <a:p>
            <a:pPr>
              <a:spcBef>
                <a:spcPts val="600"/>
              </a:spcBef>
            </a:pPr>
            <a:r>
              <a:rPr lang="en-US" sz="1200" b="1" dirty="0">
                <a:solidFill>
                  <a:srgbClr val="648B44"/>
                </a:solidFill>
                <a:latin typeface="Arial" panose="020B0604020202020204" pitchFamily="34" charset="0"/>
                <a:cs typeface="Arial" panose="020B0604020202020204" pitchFamily="34" charset="0"/>
              </a:rPr>
              <a:t>KENTUCKY</a:t>
            </a:r>
          </a:p>
          <a:p>
            <a:pPr marL="180975" indent="-180975"/>
            <a:r>
              <a:rPr lang="en-US" sz="1100" b="1" dirty="0">
                <a:solidFill>
                  <a:srgbClr val="648B44"/>
                </a:solidFill>
                <a:latin typeface="Arial" panose="020B0604020202020204" pitchFamily="34" charset="0"/>
                <a:cs typeface="Arial" panose="020B0604020202020204" pitchFamily="34" charset="0"/>
              </a:rPr>
              <a:t>7.  </a:t>
            </a:r>
            <a:r>
              <a:rPr lang="en-US" sz="1100" dirty="0">
                <a:solidFill>
                  <a:srgbClr val="648B44"/>
                </a:solidFill>
                <a:latin typeface="Arial" panose="020B0604020202020204" pitchFamily="34" charset="0"/>
                <a:cs typeface="Arial" panose="020B0604020202020204" pitchFamily="34" charset="0"/>
              </a:rPr>
              <a:t>Warren County, KY</a:t>
            </a:r>
            <a:endParaRPr lang="en-US" sz="1100" dirty="0">
              <a:solidFill>
                <a:srgbClr val="ED1B2E"/>
              </a:solidFill>
              <a:latin typeface="Arial" panose="020B0604020202020204" pitchFamily="34" charset="0"/>
              <a:cs typeface="Arial" panose="020B0604020202020204" pitchFamily="34" charset="0"/>
            </a:endParaRPr>
          </a:p>
          <a:p>
            <a:pPr>
              <a:spcBef>
                <a:spcPts val="600"/>
              </a:spcBef>
            </a:pPr>
            <a:r>
              <a:rPr lang="en-US" sz="1200" b="1" dirty="0">
                <a:solidFill>
                  <a:srgbClr val="005E8C"/>
                </a:solidFill>
                <a:latin typeface="Arial" panose="020B0604020202020204" pitchFamily="34" charset="0"/>
                <a:cs typeface="Arial" panose="020B0604020202020204" pitchFamily="34" charset="0"/>
              </a:rPr>
              <a:t>ALABAMA</a:t>
            </a:r>
            <a:endParaRPr lang="en-US" sz="1100" b="1" dirty="0">
              <a:solidFill>
                <a:srgbClr val="005E8C"/>
              </a:solidFill>
              <a:latin typeface="Arial" panose="020B0604020202020204" pitchFamily="34" charset="0"/>
              <a:cs typeface="Arial" panose="020B0604020202020204" pitchFamily="34" charset="0"/>
            </a:endParaRPr>
          </a:p>
          <a:p>
            <a:pPr marL="173038" indent="-173038"/>
            <a:r>
              <a:rPr lang="en-US" sz="1100" b="1" dirty="0">
                <a:solidFill>
                  <a:srgbClr val="005E8C"/>
                </a:solidFill>
                <a:latin typeface="Arial" panose="020B0604020202020204" pitchFamily="34" charset="0"/>
                <a:cs typeface="Arial" panose="020B0604020202020204" pitchFamily="34" charset="0"/>
              </a:rPr>
              <a:t>8.  </a:t>
            </a:r>
            <a:r>
              <a:rPr lang="en-US" sz="1100" dirty="0">
                <a:solidFill>
                  <a:srgbClr val="005E8C"/>
                </a:solidFill>
                <a:latin typeface="Arial" panose="020B0604020202020204" pitchFamily="34" charset="0"/>
                <a:cs typeface="Arial" panose="020B0604020202020204" pitchFamily="34" charset="0"/>
              </a:rPr>
              <a:t>Montgomery County, AL</a:t>
            </a:r>
            <a:endParaRPr lang="en-US" sz="1100" dirty="0">
              <a:solidFill>
                <a:srgbClr val="648B44"/>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8E75A232-1CFC-16EA-F179-7893CA5EB45D}"/>
              </a:ext>
            </a:extLst>
          </p:cNvPr>
          <p:cNvGrpSpPr/>
          <p:nvPr/>
        </p:nvGrpSpPr>
        <p:grpSpPr>
          <a:xfrm>
            <a:off x="5586656" y="1475725"/>
            <a:ext cx="4305268" cy="2916492"/>
            <a:chOff x="5497818" y="1283397"/>
            <a:chExt cx="4305268" cy="2916492"/>
          </a:xfrm>
        </p:grpSpPr>
        <p:grpSp>
          <p:nvGrpSpPr>
            <p:cNvPr id="6" name="Group 5">
              <a:extLst>
                <a:ext uri="{FF2B5EF4-FFF2-40B4-BE49-F238E27FC236}">
                  <a16:creationId xmlns:a16="http://schemas.microsoft.com/office/drawing/2014/main" id="{AE092F62-48D1-0E5E-E159-A4DC80F393BE}"/>
                </a:ext>
              </a:extLst>
            </p:cNvPr>
            <p:cNvGrpSpPr/>
            <p:nvPr/>
          </p:nvGrpSpPr>
          <p:grpSpPr>
            <a:xfrm>
              <a:off x="5595300" y="1283397"/>
              <a:ext cx="4207786" cy="2916492"/>
              <a:chOff x="3456562" y="1521068"/>
              <a:chExt cx="5175666" cy="3223591"/>
            </a:xfrm>
          </p:grpSpPr>
          <p:grpSp>
            <p:nvGrpSpPr>
              <p:cNvPr id="125" name="Group 190">
                <a:extLst>
                  <a:ext uri="{FF2B5EF4-FFF2-40B4-BE49-F238E27FC236}">
                    <a16:creationId xmlns:a16="http://schemas.microsoft.com/office/drawing/2014/main" id="{1E47AA98-36D7-5207-8667-E9FE5E963CBC}"/>
                  </a:ext>
                </a:extLst>
              </p:cNvPr>
              <p:cNvGrpSpPr>
                <a:grpSpLocks/>
              </p:cNvGrpSpPr>
              <p:nvPr/>
            </p:nvGrpSpPr>
            <p:grpSpPr bwMode="auto">
              <a:xfrm>
                <a:off x="4825061" y="4441354"/>
                <a:ext cx="701389" cy="303305"/>
                <a:chOff x="2996" y="3706"/>
                <a:chExt cx="326" cy="141"/>
              </a:xfrm>
              <a:solidFill>
                <a:srgbClr val="DFDFE0"/>
              </a:solidFill>
            </p:grpSpPr>
            <p:sp>
              <p:nvSpPr>
                <p:cNvPr id="206" name="Freeform 195">
                  <a:extLst>
                    <a:ext uri="{FF2B5EF4-FFF2-40B4-BE49-F238E27FC236}">
                      <a16:creationId xmlns:a16="http://schemas.microsoft.com/office/drawing/2014/main" id="{93BD9675-EB51-7E66-5583-93576FF46314}"/>
                    </a:ext>
                  </a:extLst>
                </p:cNvPr>
                <p:cNvSpPr>
                  <a:spLocks/>
                </p:cNvSpPr>
                <p:nvPr/>
              </p:nvSpPr>
              <p:spPr bwMode="auto">
                <a:xfrm>
                  <a:off x="3308" y="3837"/>
                  <a:ext cx="14" cy="10"/>
                </a:xfrm>
                <a:custGeom>
                  <a:avLst/>
                  <a:gdLst>
                    <a:gd name="T0" fmla="*/ 19 w 79"/>
                    <a:gd name="T1" fmla="*/ 25 h 55"/>
                    <a:gd name="T2" fmla="*/ 23 w 79"/>
                    <a:gd name="T3" fmla="*/ 24 h 55"/>
                    <a:gd name="T4" fmla="*/ 30 w 79"/>
                    <a:gd name="T5" fmla="*/ 21 h 55"/>
                    <a:gd name="T6" fmla="*/ 36 w 79"/>
                    <a:gd name="T7" fmla="*/ 19 h 55"/>
                    <a:gd name="T8" fmla="*/ 41 w 79"/>
                    <a:gd name="T9" fmla="*/ 15 h 55"/>
                    <a:gd name="T10" fmla="*/ 45 w 79"/>
                    <a:gd name="T11" fmla="*/ 12 h 55"/>
                    <a:gd name="T12" fmla="*/ 49 w 79"/>
                    <a:gd name="T13" fmla="*/ 4 h 55"/>
                    <a:gd name="T14" fmla="*/ 52 w 79"/>
                    <a:gd name="T15" fmla="*/ 2 h 55"/>
                    <a:gd name="T16" fmla="*/ 55 w 79"/>
                    <a:gd name="T17" fmla="*/ 2 h 55"/>
                    <a:gd name="T18" fmla="*/ 60 w 79"/>
                    <a:gd name="T19" fmla="*/ 0 h 55"/>
                    <a:gd name="T20" fmla="*/ 69 w 79"/>
                    <a:gd name="T21" fmla="*/ 1 h 55"/>
                    <a:gd name="T22" fmla="*/ 71 w 79"/>
                    <a:gd name="T23" fmla="*/ 2 h 55"/>
                    <a:gd name="T24" fmla="*/ 74 w 79"/>
                    <a:gd name="T25" fmla="*/ 8 h 55"/>
                    <a:gd name="T26" fmla="*/ 75 w 79"/>
                    <a:gd name="T27" fmla="*/ 13 h 55"/>
                    <a:gd name="T28" fmla="*/ 78 w 79"/>
                    <a:gd name="T29" fmla="*/ 17 h 55"/>
                    <a:gd name="T30" fmla="*/ 78 w 79"/>
                    <a:gd name="T31" fmla="*/ 19 h 55"/>
                    <a:gd name="T32" fmla="*/ 75 w 79"/>
                    <a:gd name="T33" fmla="*/ 23 h 55"/>
                    <a:gd name="T34" fmla="*/ 72 w 79"/>
                    <a:gd name="T35" fmla="*/ 28 h 55"/>
                    <a:gd name="T36" fmla="*/ 71 w 79"/>
                    <a:gd name="T37" fmla="*/ 35 h 55"/>
                    <a:gd name="T38" fmla="*/ 74 w 79"/>
                    <a:gd name="T39" fmla="*/ 35 h 55"/>
                    <a:gd name="T40" fmla="*/ 79 w 79"/>
                    <a:gd name="T41" fmla="*/ 40 h 55"/>
                    <a:gd name="T42" fmla="*/ 78 w 79"/>
                    <a:gd name="T43" fmla="*/ 43 h 55"/>
                    <a:gd name="T44" fmla="*/ 74 w 79"/>
                    <a:gd name="T45" fmla="*/ 46 h 55"/>
                    <a:gd name="T46" fmla="*/ 65 w 79"/>
                    <a:gd name="T47" fmla="*/ 47 h 55"/>
                    <a:gd name="T48" fmla="*/ 63 w 79"/>
                    <a:gd name="T49" fmla="*/ 48 h 55"/>
                    <a:gd name="T50" fmla="*/ 59 w 79"/>
                    <a:gd name="T51" fmla="*/ 50 h 55"/>
                    <a:gd name="T52" fmla="*/ 56 w 79"/>
                    <a:gd name="T53" fmla="*/ 52 h 55"/>
                    <a:gd name="T54" fmla="*/ 53 w 79"/>
                    <a:gd name="T55" fmla="*/ 54 h 55"/>
                    <a:gd name="T56" fmla="*/ 49 w 79"/>
                    <a:gd name="T57" fmla="*/ 48 h 55"/>
                    <a:gd name="T58" fmla="*/ 48 w 79"/>
                    <a:gd name="T59" fmla="*/ 47 h 55"/>
                    <a:gd name="T60" fmla="*/ 41 w 79"/>
                    <a:gd name="T61" fmla="*/ 47 h 55"/>
                    <a:gd name="T62" fmla="*/ 37 w 79"/>
                    <a:gd name="T63" fmla="*/ 50 h 55"/>
                    <a:gd name="T64" fmla="*/ 31 w 79"/>
                    <a:gd name="T65" fmla="*/ 52 h 55"/>
                    <a:gd name="T66" fmla="*/ 26 w 79"/>
                    <a:gd name="T67" fmla="*/ 52 h 55"/>
                    <a:gd name="T68" fmla="*/ 23 w 79"/>
                    <a:gd name="T69" fmla="*/ 50 h 55"/>
                    <a:gd name="T70" fmla="*/ 22 w 79"/>
                    <a:gd name="T71" fmla="*/ 54 h 55"/>
                    <a:gd name="T72" fmla="*/ 12 w 79"/>
                    <a:gd name="T73" fmla="*/ 55 h 55"/>
                    <a:gd name="T74" fmla="*/ 7 w 79"/>
                    <a:gd name="T75" fmla="*/ 55 h 55"/>
                    <a:gd name="T76" fmla="*/ 2 w 79"/>
                    <a:gd name="T77" fmla="*/ 52 h 55"/>
                    <a:gd name="T78" fmla="*/ 0 w 79"/>
                    <a:gd name="T79" fmla="*/ 48 h 55"/>
                    <a:gd name="T80" fmla="*/ 0 w 79"/>
                    <a:gd name="T81" fmla="*/ 42 h 55"/>
                    <a:gd name="T82" fmla="*/ 4 w 79"/>
                    <a:gd name="T83" fmla="*/ 36 h 55"/>
                    <a:gd name="T84" fmla="*/ 8 w 79"/>
                    <a:gd name="T85" fmla="*/ 32 h 55"/>
                    <a:gd name="T86" fmla="*/ 19 w 79"/>
                    <a:gd name="T87" fmla="*/ 2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55">
                      <a:moveTo>
                        <a:pt x="19" y="25"/>
                      </a:moveTo>
                      <a:lnTo>
                        <a:pt x="19" y="25"/>
                      </a:lnTo>
                      <a:lnTo>
                        <a:pt x="23" y="24"/>
                      </a:lnTo>
                      <a:lnTo>
                        <a:pt x="23" y="24"/>
                      </a:lnTo>
                      <a:lnTo>
                        <a:pt x="26" y="24"/>
                      </a:lnTo>
                      <a:lnTo>
                        <a:pt x="30" y="21"/>
                      </a:lnTo>
                      <a:lnTo>
                        <a:pt x="30" y="21"/>
                      </a:lnTo>
                      <a:lnTo>
                        <a:pt x="36" y="19"/>
                      </a:lnTo>
                      <a:lnTo>
                        <a:pt x="41" y="15"/>
                      </a:lnTo>
                      <a:lnTo>
                        <a:pt x="41" y="15"/>
                      </a:lnTo>
                      <a:lnTo>
                        <a:pt x="45" y="12"/>
                      </a:lnTo>
                      <a:lnTo>
                        <a:pt x="45" y="12"/>
                      </a:lnTo>
                      <a:lnTo>
                        <a:pt x="46" y="8"/>
                      </a:lnTo>
                      <a:lnTo>
                        <a:pt x="49" y="4"/>
                      </a:lnTo>
                      <a:lnTo>
                        <a:pt x="49" y="4"/>
                      </a:lnTo>
                      <a:lnTo>
                        <a:pt x="52" y="2"/>
                      </a:lnTo>
                      <a:lnTo>
                        <a:pt x="55" y="2"/>
                      </a:lnTo>
                      <a:lnTo>
                        <a:pt x="55" y="2"/>
                      </a:lnTo>
                      <a:lnTo>
                        <a:pt x="60" y="0"/>
                      </a:lnTo>
                      <a:lnTo>
                        <a:pt x="60" y="0"/>
                      </a:lnTo>
                      <a:lnTo>
                        <a:pt x="65" y="0"/>
                      </a:lnTo>
                      <a:lnTo>
                        <a:pt x="69" y="1"/>
                      </a:lnTo>
                      <a:lnTo>
                        <a:pt x="71" y="2"/>
                      </a:lnTo>
                      <a:lnTo>
                        <a:pt x="71" y="2"/>
                      </a:lnTo>
                      <a:lnTo>
                        <a:pt x="74" y="8"/>
                      </a:lnTo>
                      <a:lnTo>
                        <a:pt x="74" y="8"/>
                      </a:lnTo>
                      <a:lnTo>
                        <a:pt x="75" y="13"/>
                      </a:lnTo>
                      <a:lnTo>
                        <a:pt x="75" y="13"/>
                      </a:lnTo>
                      <a:lnTo>
                        <a:pt x="78" y="16"/>
                      </a:lnTo>
                      <a:lnTo>
                        <a:pt x="78" y="17"/>
                      </a:lnTo>
                      <a:lnTo>
                        <a:pt x="78" y="19"/>
                      </a:lnTo>
                      <a:lnTo>
                        <a:pt x="78" y="19"/>
                      </a:lnTo>
                      <a:lnTo>
                        <a:pt x="76" y="21"/>
                      </a:lnTo>
                      <a:lnTo>
                        <a:pt x="75" y="23"/>
                      </a:lnTo>
                      <a:lnTo>
                        <a:pt x="75" y="23"/>
                      </a:lnTo>
                      <a:lnTo>
                        <a:pt x="72" y="28"/>
                      </a:lnTo>
                      <a:lnTo>
                        <a:pt x="71" y="32"/>
                      </a:lnTo>
                      <a:lnTo>
                        <a:pt x="71" y="35"/>
                      </a:lnTo>
                      <a:lnTo>
                        <a:pt x="71" y="35"/>
                      </a:lnTo>
                      <a:lnTo>
                        <a:pt x="74" y="35"/>
                      </a:lnTo>
                      <a:lnTo>
                        <a:pt x="76" y="36"/>
                      </a:lnTo>
                      <a:lnTo>
                        <a:pt x="79" y="40"/>
                      </a:lnTo>
                      <a:lnTo>
                        <a:pt x="79" y="42"/>
                      </a:lnTo>
                      <a:lnTo>
                        <a:pt x="78" y="43"/>
                      </a:lnTo>
                      <a:lnTo>
                        <a:pt x="76" y="46"/>
                      </a:lnTo>
                      <a:lnTo>
                        <a:pt x="74" y="46"/>
                      </a:lnTo>
                      <a:lnTo>
                        <a:pt x="74" y="46"/>
                      </a:lnTo>
                      <a:lnTo>
                        <a:pt x="65" y="47"/>
                      </a:lnTo>
                      <a:lnTo>
                        <a:pt x="65" y="47"/>
                      </a:lnTo>
                      <a:lnTo>
                        <a:pt x="63" y="48"/>
                      </a:lnTo>
                      <a:lnTo>
                        <a:pt x="59" y="50"/>
                      </a:lnTo>
                      <a:lnTo>
                        <a:pt x="59" y="50"/>
                      </a:lnTo>
                      <a:lnTo>
                        <a:pt x="57" y="51"/>
                      </a:lnTo>
                      <a:lnTo>
                        <a:pt x="56" y="52"/>
                      </a:lnTo>
                      <a:lnTo>
                        <a:pt x="56" y="52"/>
                      </a:lnTo>
                      <a:lnTo>
                        <a:pt x="53" y="54"/>
                      </a:lnTo>
                      <a:lnTo>
                        <a:pt x="50" y="52"/>
                      </a:lnTo>
                      <a:lnTo>
                        <a:pt x="49" y="48"/>
                      </a:lnTo>
                      <a:lnTo>
                        <a:pt x="49" y="48"/>
                      </a:lnTo>
                      <a:lnTo>
                        <a:pt x="48" y="47"/>
                      </a:lnTo>
                      <a:lnTo>
                        <a:pt x="45" y="46"/>
                      </a:lnTo>
                      <a:lnTo>
                        <a:pt x="41" y="47"/>
                      </a:lnTo>
                      <a:lnTo>
                        <a:pt x="41" y="47"/>
                      </a:lnTo>
                      <a:lnTo>
                        <a:pt x="37" y="50"/>
                      </a:lnTo>
                      <a:lnTo>
                        <a:pt x="31" y="52"/>
                      </a:lnTo>
                      <a:lnTo>
                        <a:pt x="31" y="52"/>
                      </a:lnTo>
                      <a:lnTo>
                        <a:pt x="26" y="52"/>
                      </a:lnTo>
                      <a:lnTo>
                        <a:pt x="26" y="52"/>
                      </a:lnTo>
                      <a:lnTo>
                        <a:pt x="25" y="52"/>
                      </a:lnTo>
                      <a:lnTo>
                        <a:pt x="23" y="50"/>
                      </a:lnTo>
                      <a:lnTo>
                        <a:pt x="23" y="50"/>
                      </a:lnTo>
                      <a:lnTo>
                        <a:pt x="22" y="54"/>
                      </a:lnTo>
                      <a:lnTo>
                        <a:pt x="19" y="55"/>
                      </a:lnTo>
                      <a:lnTo>
                        <a:pt x="12" y="55"/>
                      </a:lnTo>
                      <a:lnTo>
                        <a:pt x="12" y="55"/>
                      </a:lnTo>
                      <a:lnTo>
                        <a:pt x="7" y="55"/>
                      </a:lnTo>
                      <a:lnTo>
                        <a:pt x="4" y="55"/>
                      </a:lnTo>
                      <a:lnTo>
                        <a:pt x="2" y="52"/>
                      </a:lnTo>
                      <a:lnTo>
                        <a:pt x="0" y="48"/>
                      </a:lnTo>
                      <a:lnTo>
                        <a:pt x="0" y="48"/>
                      </a:lnTo>
                      <a:lnTo>
                        <a:pt x="0" y="44"/>
                      </a:lnTo>
                      <a:lnTo>
                        <a:pt x="0" y="42"/>
                      </a:lnTo>
                      <a:lnTo>
                        <a:pt x="0" y="42"/>
                      </a:lnTo>
                      <a:lnTo>
                        <a:pt x="4" y="36"/>
                      </a:lnTo>
                      <a:lnTo>
                        <a:pt x="4" y="36"/>
                      </a:lnTo>
                      <a:lnTo>
                        <a:pt x="8" y="32"/>
                      </a:lnTo>
                      <a:lnTo>
                        <a:pt x="14" y="28"/>
                      </a:lnTo>
                      <a:lnTo>
                        <a:pt x="19"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980"/>
                </a:p>
              </p:txBody>
            </p:sp>
            <p:sp>
              <p:nvSpPr>
                <p:cNvPr id="207" name="Freeform 198">
                  <a:extLst>
                    <a:ext uri="{FF2B5EF4-FFF2-40B4-BE49-F238E27FC236}">
                      <a16:creationId xmlns:a16="http://schemas.microsoft.com/office/drawing/2014/main" id="{A9186BDA-52EB-C587-95AB-151813E25A71}"/>
                    </a:ext>
                  </a:extLst>
                </p:cNvPr>
                <p:cNvSpPr>
                  <a:spLocks/>
                </p:cNvSpPr>
                <p:nvPr/>
              </p:nvSpPr>
              <p:spPr bwMode="auto">
                <a:xfrm>
                  <a:off x="2996" y="3706"/>
                  <a:ext cx="19" cy="22"/>
                </a:xfrm>
                <a:custGeom>
                  <a:avLst/>
                  <a:gdLst>
                    <a:gd name="T0" fmla="*/ 40 w 102"/>
                    <a:gd name="T1" fmla="*/ 37 h 120"/>
                    <a:gd name="T2" fmla="*/ 46 w 102"/>
                    <a:gd name="T3" fmla="*/ 37 h 120"/>
                    <a:gd name="T4" fmla="*/ 54 w 102"/>
                    <a:gd name="T5" fmla="*/ 37 h 120"/>
                    <a:gd name="T6" fmla="*/ 57 w 102"/>
                    <a:gd name="T7" fmla="*/ 33 h 120"/>
                    <a:gd name="T8" fmla="*/ 64 w 102"/>
                    <a:gd name="T9" fmla="*/ 29 h 120"/>
                    <a:gd name="T10" fmla="*/ 67 w 102"/>
                    <a:gd name="T11" fmla="*/ 25 h 120"/>
                    <a:gd name="T12" fmla="*/ 69 w 102"/>
                    <a:gd name="T13" fmla="*/ 18 h 120"/>
                    <a:gd name="T14" fmla="*/ 72 w 102"/>
                    <a:gd name="T15" fmla="*/ 11 h 120"/>
                    <a:gd name="T16" fmla="*/ 76 w 102"/>
                    <a:gd name="T17" fmla="*/ 9 h 120"/>
                    <a:gd name="T18" fmla="*/ 79 w 102"/>
                    <a:gd name="T19" fmla="*/ 6 h 120"/>
                    <a:gd name="T20" fmla="*/ 77 w 102"/>
                    <a:gd name="T21" fmla="*/ 3 h 120"/>
                    <a:gd name="T22" fmla="*/ 77 w 102"/>
                    <a:gd name="T23" fmla="*/ 0 h 120"/>
                    <a:gd name="T24" fmla="*/ 80 w 102"/>
                    <a:gd name="T25" fmla="*/ 0 h 120"/>
                    <a:gd name="T26" fmla="*/ 83 w 102"/>
                    <a:gd name="T27" fmla="*/ 2 h 120"/>
                    <a:gd name="T28" fmla="*/ 91 w 102"/>
                    <a:gd name="T29" fmla="*/ 6 h 120"/>
                    <a:gd name="T30" fmla="*/ 99 w 102"/>
                    <a:gd name="T31" fmla="*/ 11 h 120"/>
                    <a:gd name="T32" fmla="*/ 102 w 102"/>
                    <a:gd name="T33" fmla="*/ 15 h 120"/>
                    <a:gd name="T34" fmla="*/ 102 w 102"/>
                    <a:gd name="T35" fmla="*/ 21 h 120"/>
                    <a:gd name="T36" fmla="*/ 94 w 102"/>
                    <a:gd name="T37" fmla="*/ 22 h 120"/>
                    <a:gd name="T38" fmla="*/ 92 w 102"/>
                    <a:gd name="T39" fmla="*/ 25 h 120"/>
                    <a:gd name="T40" fmla="*/ 90 w 102"/>
                    <a:gd name="T41" fmla="*/ 33 h 120"/>
                    <a:gd name="T42" fmla="*/ 88 w 102"/>
                    <a:gd name="T43" fmla="*/ 40 h 120"/>
                    <a:gd name="T44" fmla="*/ 88 w 102"/>
                    <a:gd name="T45" fmla="*/ 49 h 120"/>
                    <a:gd name="T46" fmla="*/ 88 w 102"/>
                    <a:gd name="T47" fmla="*/ 53 h 120"/>
                    <a:gd name="T48" fmla="*/ 91 w 102"/>
                    <a:gd name="T49" fmla="*/ 56 h 120"/>
                    <a:gd name="T50" fmla="*/ 91 w 102"/>
                    <a:gd name="T51" fmla="*/ 64 h 120"/>
                    <a:gd name="T52" fmla="*/ 87 w 102"/>
                    <a:gd name="T53" fmla="*/ 66 h 120"/>
                    <a:gd name="T54" fmla="*/ 84 w 102"/>
                    <a:gd name="T55" fmla="*/ 66 h 120"/>
                    <a:gd name="T56" fmla="*/ 79 w 102"/>
                    <a:gd name="T57" fmla="*/ 68 h 120"/>
                    <a:gd name="T58" fmla="*/ 76 w 102"/>
                    <a:gd name="T59" fmla="*/ 71 h 120"/>
                    <a:gd name="T60" fmla="*/ 67 w 102"/>
                    <a:gd name="T61" fmla="*/ 71 h 120"/>
                    <a:gd name="T62" fmla="*/ 59 w 102"/>
                    <a:gd name="T63" fmla="*/ 71 h 120"/>
                    <a:gd name="T64" fmla="*/ 53 w 102"/>
                    <a:gd name="T65" fmla="*/ 72 h 120"/>
                    <a:gd name="T66" fmla="*/ 52 w 102"/>
                    <a:gd name="T67" fmla="*/ 74 h 120"/>
                    <a:gd name="T68" fmla="*/ 48 w 102"/>
                    <a:gd name="T69" fmla="*/ 80 h 120"/>
                    <a:gd name="T70" fmla="*/ 44 w 102"/>
                    <a:gd name="T71" fmla="*/ 89 h 120"/>
                    <a:gd name="T72" fmla="*/ 41 w 102"/>
                    <a:gd name="T73" fmla="*/ 93 h 120"/>
                    <a:gd name="T74" fmla="*/ 40 w 102"/>
                    <a:gd name="T75" fmla="*/ 95 h 120"/>
                    <a:gd name="T76" fmla="*/ 35 w 102"/>
                    <a:gd name="T77" fmla="*/ 103 h 120"/>
                    <a:gd name="T78" fmla="*/ 33 w 102"/>
                    <a:gd name="T79" fmla="*/ 112 h 120"/>
                    <a:gd name="T80" fmla="*/ 31 w 102"/>
                    <a:gd name="T81" fmla="*/ 120 h 120"/>
                    <a:gd name="T82" fmla="*/ 25 w 102"/>
                    <a:gd name="T83" fmla="*/ 120 h 120"/>
                    <a:gd name="T84" fmla="*/ 18 w 102"/>
                    <a:gd name="T85" fmla="*/ 116 h 120"/>
                    <a:gd name="T86" fmla="*/ 15 w 102"/>
                    <a:gd name="T87" fmla="*/ 112 h 120"/>
                    <a:gd name="T88" fmla="*/ 14 w 102"/>
                    <a:gd name="T89" fmla="*/ 109 h 120"/>
                    <a:gd name="T90" fmla="*/ 11 w 102"/>
                    <a:gd name="T91" fmla="*/ 105 h 120"/>
                    <a:gd name="T92" fmla="*/ 8 w 102"/>
                    <a:gd name="T93" fmla="*/ 102 h 120"/>
                    <a:gd name="T94" fmla="*/ 7 w 102"/>
                    <a:gd name="T95" fmla="*/ 101 h 120"/>
                    <a:gd name="T96" fmla="*/ 2 w 102"/>
                    <a:gd name="T97" fmla="*/ 93 h 120"/>
                    <a:gd name="T98" fmla="*/ 0 w 102"/>
                    <a:gd name="T99" fmla="*/ 85 h 120"/>
                    <a:gd name="T100" fmla="*/ 2 w 102"/>
                    <a:gd name="T101" fmla="*/ 83 h 120"/>
                    <a:gd name="T102" fmla="*/ 7 w 102"/>
                    <a:gd name="T103" fmla="*/ 79 h 120"/>
                    <a:gd name="T104" fmla="*/ 8 w 102"/>
                    <a:gd name="T105" fmla="*/ 76 h 120"/>
                    <a:gd name="T106" fmla="*/ 10 w 102"/>
                    <a:gd name="T107" fmla="*/ 74 h 120"/>
                    <a:gd name="T108" fmla="*/ 12 w 102"/>
                    <a:gd name="T109" fmla="*/ 67 h 120"/>
                    <a:gd name="T110" fmla="*/ 14 w 102"/>
                    <a:gd name="T111" fmla="*/ 64 h 120"/>
                    <a:gd name="T112" fmla="*/ 15 w 102"/>
                    <a:gd name="T113" fmla="*/ 60 h 120"/>
                    <a:gd name="T114" fmla="*/ 22 w 102"/>
                    <a:gd name="T115" fmla="*/ 56 h 120"/>
                    <a:gd name="T116" fmla="*/ 25 w 102"/>
                    <a:gd name="T117" fmla="*/ 53 h 120"/>
                    <a:gd name="T118" fmla="*/ 26 w 102"/>
                    <a:gd name="T119" fmla="*/ 47 h 120"/>
                    <a:gd name="T120" fmla="*/ 27 w 102"/>
                    <a:gd name="T121" fmla="*/ 44 h 120"/>
                    <a:gd name="T122" fmla="*/ 37 w 102"/>
                    <a:gd name="T123" fmla="*/ 38 h 120"/>
                    <a:gd name="T124" fmla="*/ 40 w 102"/>
                    <a:gd name="T125" fmla="*/ 3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 h="120">
                      <a:moveTo>
                        <a:pt x="40" y="37"/>
                      </a:moveTo>
                      <a:lnTo>
                        <a:pt x="40" y="37"/>
                      </a:lnTo>
                      <a:lnTo>
                        <a:pt x="46" y="37"/>
                      </a:lnTo>
                      <a:lnTo>
                        <a:pt x="46" y="37"/>
                      </a:lnTo>
                      <a:lnTo>
                        <a:pt x="54" y="37"/>
                      </a:lnTo>
                      <a:lnTo>
                        <a:pt x="54" y="37"/>
                      </a:lnTo>
                      <a:lnTo>
                        <a:pt x="56" y="34"/>
                      </a:lnTo>
                      <a:lnTo>
                        <a:pt x="57" y="33"/>
                      </a:lnTo>
                      <a:lnTo>
                        <a:pt x="61" y="30"/>
                      </a:lnTo>
                      <a:lnTo>
                        <a:pt x="64" y="29"/>
                      </a:lnTo>
                      <a:lnTo>
                        <a:pt x="67" y="26"/>
                      </a:lnTo>
                      <a:lnTo>
                        <a:pt x="67" y="25"/>
                      </a:lnTo>
                      <a:lnTo>
                        <a:pt x="67" y="25"/>
                      </a:lnTo>
                      <a:lnTo>
                        <a:pt x="69" y="18"/>
                      </a:lnTo>
                      <a:lnTo>
                        <a:pt x="72" y="11"/>
                      </a:lnTo>
                      <a:lnTo>
                        <a:pt x="72" y="11"/>
                      </a:lnTo>
                      <a:lnTo>
                        <a:pt x="75" y="10"/>
                      </a:lnTo>
                      <a:lnTo>
                        <a:pt x="76" y="9"/>
                      </a:lnTo>
                      <a:lnTo>
                        <a:pt x="79" y="9"/>
                      </a:lnTo>
                      <a:lnTo>
                        <a:pt x="79" y="6"/>
                      </a:lnTo>
                      <a:lnTo>
                        <a:pt x="79" y="6"/>
                      </a:lnTo>
                      <a:lnTo>
                        <a:pt x="77" y="3"/>
                      </a:lnTo>
                      <a:lnTo>
                        <a:pt x="77" y="2"/>
                      </a:lnTo>
                      <a:lnTo>
                        <a:pt x="77" y="0"/>
                      </a:lnTo>
                      <a:lnTo>
                        <a:pt x="77" y="0"/>
                      </a:lnTo>
                      <a:lnTo>
                        <a:pt x="80" y="0"/>
                      </a:lnTo>
                      <a:lnTo>
                        <a:pt x="83" y="2"/>
                      </a:lnTo>
                      <a:lnTo>
                        <a:pt x="83" y="2"/>
                      </a:lnTo>
                      <a:lnTo>
                        <a:pt x="91" y="6"/>
                      </a:lnTo>
                      <a:lnTo>
                        <a:pt x="91" y="6"/>
                      </a:lnTo>
                      <a:lnTo>
                        <a:pt x="99" y="11"/>
                      </a:lnTo>
                      <a:lnTo>
                        <a:pt x="99" y="11"/>
                      </a:lnTo>
                      <a:lnTo>
                        <a:pt x="101" y="13"/>
                      </a:lnTo>
                      <a:lnTo>
                        <a:pt x="102" y="15"/>
                      </a:lnTo>
                      <a:lnTo>
                        <a:pt x="102" y="21"/>
                      </a:lnTo>
                      <a:lnTo>
                        <a:pt x="102" y="21"/>
                      </a:lnTo>
                      <a:lnTo>
                        <a:pt x="98" y="21"/>
                      </a:lnTo>
                      <a:lnTo>
                        <a:pt x="94" y="22"/>
                      </a:lnTo>
                      <a:lnTo>
                        <a:pt x="94" y="22"/>
                      </a:lnTo>
                      <a:lnTo>
                        <a:pt x="92" y="25"/>
                      </a:lnTo>
                      <a:lnTo>
                        <a:pt x="91" y="28"/>
                      </a:lnTo>
                      <a:lnTo>
                        <a:pt x="90" y="33"/>
                      </a:lnTo>
                      <a:lnTo>
                        <a:pt x="90" y="33"/>
                      </a:lnTo>
                      <a:lnTo>
                        <a:pt x="88" y="40"/>
                      </a:lnTo>
                      <a:lnTo>
                        <a:pt x="88" y="49"/>
                      </a:lnTo>
                      <a:lnTo>
                        <a:pt x="88" y="49"/>
                      </a:lnTo>
                      <a:lnTo>
                        <a:pt x="88" y="53"/>
                      </a:lnTo>
                      <a:lnTo>
                        <a:pt x="88" y="53"/>
                      </a:lnTo>
                      <a:lnTo>
                        <a:pt x="91" y="56"/>
                      </a:lnTo>
                      <a:lnTo>
                        <a:pt x="91" y="56"/>
                      </a:lnTo>
                      <a:lnTo>
                        <a:pt x="91" y="60"/>
                      </a:lnTo>
                      <a:lnTo>
                        <a:pt x="91" y="64"/>
                      </a:lnTo>
                      <a:lnTo>
                        <a:pt x="91" y="64"/>
                      </a:lnTo>
                      <a:lnTo>
                        <a:pt x="87" y="66"/>
                      </a:lnTo>
                      <a:lnTo>
                        <a:pt x="84" y="66"/>
                      </a:lnTo>
                      <a:lnTo>
                        <a:pt x="84" y="66"/>
                      </a:lnTo>
                      <a:lnTo>
                        <a:pt x="79" y="68"/>
                      </a:lnTo>
                      <a:lnTo>
                        <a:pt x="79" y="68"/>
                      </a:lnTo>
                      <a:lnTo>
                        <a:pt x="76" y="71"/>
                      </a:lnTo>
                      <a:lnTo>
                        <a:pt x="76" y="71"/>
                      </a:lnTo>
                      <a:lnTo>
                        <a:pt x="72" y="71"/>
                      </a:lnTo>
                      <a:lnTo>
                        <a:pt x="67" y="71"/>
                      </a:lnTo>
                      <a:lnTo>
                        <a:pt x="59" y="71"/>
                      </a:lnTo>
                      <a:lnTo>
                        <a:pt x="59" y="71"/>
                      </a:lnTo>
                      <a:lnTo>
                        <a:pt x="54" y="71"/>
                      </a:lnTo>
                      <a:lnTo>
                        <a:pt x="53" y="72"/>
                      </a:lnTo>
                      <a:lnTo>
                        <a:pt x="52" y="74"/>
                      </a:lnTo>
                      <a:lnTo>
                        <a:pt x="52" y="74"/>
                      </a:lnTo>
                      <a:lnTo>
                        <a:pt x="49" y="76"/>
                      </a:lnTo>
                      <a:lnTo>
                        <a:pt x="48" y="80"/>
                      </a:lnTo>
                      <a:lnTo>
                        <a:pt x="46" y="86"/>
                      </a:lnTo>
                      <a:lnTo>
                        <a:pt x="44" y="89"/>
                      </a:lnTo>
                      <a:lnTo>
                        <a:pt x="44" y="89"/>
                      </a:lnTo>
                      <a:lnTo>
                        <a:pt x="41" y="93"/>
                      </a:lnTo>
                      <a:lnTo>
                        <a:pt x="40" y="95"/>
                      </a:lnTo>
                      <a:lnTo>
                        <a:pt x="40" y="95"/>
                      </a:lnTo>
                      <a:lnTo>
                        <a:pt x="35" y="103"/>
                      </a:lnTo>
                      <a:lnTo>
                        <a:pt x="35" y="103"/>
                      </a:lnTo>
                      <a:lnTo>
                        <a:pt x="34" y="108"/>
                      </a:lnTo>
                      <a:lnTo>
                        <a:pt x="33" y="112"/>
                      </a:lnTo>
                      <a:lnTo>
                        <a:pt x="31" y="120"/>
                      </a:lnTo>
                      <a:lnTo>
                        <a:pt x="31" y="120"/>
                      </a:lnTo>
                      <a:lnTo>
                        <a:pt x="27" y="120"/>
                      </a:lnTo>
                      <a:lnTo>
                        <a:pt x="25" y="120"/>
                      </a:lnTo>
                      <a:lnTo>
                        <a:pt x="18" y="116"/>
                      </a:lnTo>
                      <a:lnTo>
                        <a:pt x="18" y="116"/>
                      </a:lnTo>
                      <a:lnTo>
                        <a:pt x="16" y="114"/>
                      </a:lnTo>
                      <a:lnTo>
                        <a:pt x="15" y="112"/>
                      </a:lnTo>
                      <a:lnTo>
                        <a:pt x="15" y="112"/>
                      </a:lnTo>
                      <a:lnTo>
                        <a:pt x="14" y="109"/>
                      </a:lnTo>
                      <a:lnTo>
                        <a:pt x="11" y="105"/>
                      </a:lnTo>
                      <a:lnTo>
                        <a:pt x="11" y="105"/>
                      </a:lnTo>
                      <a:lnTo>
                        <a:pt x="8" y="102"/>
                      </a:lnTo>
                      <a:lnTo>
                        <a:pt x="8" y="102"/>
                      </a:lnTo>
                      <a:lnTo>
                        <a:pt x="7" y="101"/>
                      </a:lnTo>
                      <a:lnTo>
                        <a:pt x="7" y="101"/>
                      </a:lnTo>
                      <a:lnTo>
                        <a:pt x="2" y="93"/>
                      </a:lnTo>
                      <a:lnTo>
                        <a:pt x="2" y="93"/>
                      </a:lnTo>
                      <a:lnTo>
                        <a:pt x="0" y="89"/>
                      </a:lnTo>
                      <a:lnTo>
                        <a:pt x="0" y="85"/>
                      </a:lnTo>
                      <a:lnTo>
                        <a:pt x="0" y="85"/>
                      </a:lnTo>
                      <a:lnTo>
                        <a:pt x="2" y="83"/>
                      </a:lnTo>
                      <a:lnTo>
                        <a:pt x="3" y="82"/>
                      </a:lnTo>
                      <a:lnTo>
                        <a:pt x="7" y="79"/>
                      </a:lnTo>
                      <a:lnTo>
                        <a:pt x="7" y="79"/>
                      </a:lnTo>
                      <a:lnTo>
                        <a:pt x="8" y="76"/>
                      </a:lnTo>
                      <a:lnTo>
                        <a:pt x="10" y="74"/>
                      </a:lnTo>
                      <a:lnTo>
                        <a:pt x="10" y="74"/>
                      </a:lnTo>
                      <a:lnTo>
                        <a:pt x="11" y="70"/>
                      </a:lnTo>
                      <a:lnTo>
                        <a:pt x="12" y="67"/>
                      </a:lnTo>
                      <a:lnTo>
                        <a:pt x="12" y="67"/>
                      </a:lnTo>
                      <a:lnTo>
                        <a:pt x="14" y="64"/>
                      </a:lnTo>
                      <a:lnTo>
                        <a:pt x="15" y="60"/>
                      </a:lnTo>
                      <a:lnTo>
                        <a:pt x="15" y="60"/>
                      </a:lnTo>
                      <a:lnTo>
                        <a:pt x="19" y="59"/>
                      </a:lnTo>
                      <a:lnTo>
                        <a:pt x="22" y="56"/>
                      </a:lnTo>
                      <a:lnTo>
                        <a:pt x="22" y="56"/>
                      </a:lnTo>
                      <a:lnTo>
                        <a:pt x="25" y="53"/>
                      </a:lnTo>
                      <a:lnTo>
                        <a:pt x="25" y="51"/>
                      </a:lnTo>
                      <a:lnTo>
                        <a:pt x="26" y="47"/>
                      </a:lnTo>
                      <a:lnTo>
                        <a:pt x="27" y="44"/>
                      </a:lnTo>
                      <a:lnTo>
                        <a:pt x="27" y="44"/>
                      </a:lnTo>
                      <a:lnTo>
                        <a:pt x="33" y="40"/>
                      </a:lnTo>
                      <a:lnTo>
                        <a:pt x="37" y="38"/>
                      </a:lnTo>
                      <a:lnTo>
                        <a:pt x="40" y="37"/>
                      </a:lnTo>
                      <a:lnTo>
                        <a:pt x="4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980"/>
                </a:p>
              </p:txBody>
            </p:sp>
          </p:grpSp>
          <p:sp>
            <p:nvSpPr>
              <p:cNvPr id="126" name="Freeform 103">
                <a:extLst>
                  <a:ext uri="{FF2B5EF4-FFF2-40B4-BE49-F238E27FC236}">
                    <a16:creationId xmlns:a16="http://schemas.microsoft.com/office/drawing/2014/main" id="{3257965A-6839-AC7B-0DD9-678045A73BC6}"/>
                  </a:ext>
                </a:extLst>
              </p:cNvPr>
              <p:cNvSpPr>
                <a:spLocks/>
              </p:cNvSpPr>
              <p:nvPr/>
            </p:nvSpPr>
            <p:spPr bwMode="auto">
              <a:xfrm>
                <a:off x="3520365" y="1826388"/>
                <a:ext cx="791465" cy="656210"/>
              </a:xfrm>
              <a:custGeom>
                <a:avLst/>
                <a:gdLst>
                  <a:gd name="T0" fmla="*/ 0 w 521"/>
                  <a:gd name="T1" fmla="*/ 297 h 432"/>
                  <a:gd name="T2" fmla="*/ 9 w 521"/>
                  <a:gd name="T3" fmla="*/ 279 h 432"/>
                  <a:gd name="T4" fmla="*/ 7 w 521"/>
                  <a:gd name="T5" fmla="*/ 253 h 432"/>
                  <a:gd name="T6" fmla="*/ 30 w 521"/>
                  <a:gd name="T7" fmla="*/ 223 h 432"/>
                  <a:gd name="T8" fmla="*/ 37 w 521"/>
                  <a:gd name="T9" fmla="*/ 215 h 432"/>
                  <a:gd name="T10" fmla="*/ 37 w 521"/>
                  <a:gd name="T11" fmla="*/ 215 h 432"/>
                  <a:gd name="T12" fmla="*/ 34 w 521"/>
                  <a:gd name="T13" fmla="*/ 214 h 432"/>
                  <a:gd name="T14" fmla="*/ 48 w 521"/>
                  <a:gd name="T15" fmla="*/ 194 h 432"/>
                  <a:gd name="T16" fmla="*/ 47 w 521"/>
                  <a:gd name="T17" fmla="*/ 194 h 432"/>
                  <a:gd name="T18" fmla="*/ 61 w 521"/>
                  <a:gd name="T19" fmla="*/ 156 h 432"/>
                  <a:gd name="T20" fmla="*/ 72 w 521"/>
                  <a:gd name="T21" fmla="*/ 138 h 432"/>
                  <a:gd name="T22" fmla="*/ 76 w 521"/>
                  <a:gd name="T23" fmla="*/ 120 h 432"/>
                  <a:gd name="T24" fmla="*/ 87 w 521"/>
                  <a:gd name="T25" fmla="*/ 89 h 432"/>
                  <a:gd name="T26" fmla="*/ 97 w 521"/>
                  <a:gd name="T27" fmla="*/ 70 h 432"/>
                  <a:gd name="T28" fmla="*/ 99 w 521"/>
                  <a:gd name="T29" fmla="*/ 55 h 432"/>
                  <a:gd name="T30" fmla="*/ 103 w 521"/>
                  <a:gd name="T31" fmla="*/ 46 h 432"/>
                  <a:gd name="T32" fmla="*/ 106 w 521"/>
                  <a:gd name="T33" fmla="*/ 32 h 432"/>
                  <a:gd name="T34" fmla="*/ 109 w 521"/>
                  <a:gd name="T35" fmla="*/ 21 h 432"/>
                  <a:gd name="T36" fmla="*/ 117 w 521"/>
                  <a:gd name="T37" fmla="*/ 0 h 432"/>
                  <a:gd name="T38" fmla="*/ 125 w 521"/>
                  <a:gd name="T39" fmla="*/ 6 h 432"/>
                  <a:gd name="T40" fmla="*/ 128 w 521"/>
                  <a:gd name="T41" fmla="*/ 2 h 432"/>
                  <a:gd name="T42" fmla="*/ 139 w 521"/>
                  <a:gd name="T43" fmla="*/ 4 h 432"/>
                  <a:gd name="T44" fmla="*/ 148 w 521"/>
                  <a:gd name="T45" fmla="*/ 13 h 432"/>
                  <a:gd name="T46" fmla="*/ 163 w 521"/>
                  <a:gd name="T47" fmla="*/ 15 h 432"/>
                  <a:gd name="T48" fmla="*/ 174 w 521"/>
                  <a:gd name="T49" fmla="*/ 35 h 432"/>
                  <a:gd name="T50" fmla="*/ 181 w 521"/>
                  <a:gd name="T51" fmla="*/ 69 h 432"/>
                  <a:gd name="T52" fmla="*/ 194 w 521"/>
                  <a:gd name="T53" fmla="*/ 76 h 432"/>
                  <a:gd name="T54" fmla="*/ 215 w 521"/>
                  <a:gd name="T55" fmla="*/ 74 h 432"/>
                  <a:gd name="T56" fmla="*/ 231 w 521"/>
                  <a:gd name="T57" fmla="*/ 73 h 432"/>
                  <a:gd name="T58" fmla="*/ 250 w 521"/>
                  <a:gd name="T59" fmla="*/ 78 h 432"/>
                  <a:gd name="T60" fmla="*/ 268 w 521"/>
                  <a:gd name="T61" fmla="*/ 86 h 432"/>
                  <a:gd name="T62" fmla="*/ 295 w 521"/>
                  <a:gd name="T63" fmla="*/ 86 h 432"/>
                  <a:gd name="T64" fmla="*/ 310 w 521"/>
                  <a:gd name="T65" fmla="*/ 92 h 432"/>
                  <a:gd name="T66" fmla="*/ 348 w 521"/>
                  <a:gd name="T67" fmla="*/ 88 h 432"/>
                  <a:gd name="T68" fmla="*/ 369 w 521"/>
                  <a:gd name="T69" fmla="*/ 88 h 432"/>
                  <a:gd name="T70" fmla="*/ 386 w 521"/>
                  <a:gd name="T71" fmla="*/ 86 h 432"/>
                  <a:gd name="T72" fmla="*/ 504 w 521"/>
                  <a:gd name="T73" fmla="*/ 120 h 432"/>
                  <a:gd name="T74" fmla="*/ 519 w 521"/>
                  <a:gd name="T75" fmla="*/ 138 h 432"/>
                  <a:gd name="T76" fmla="*/ 506 w 521"/>
                  <a:gd name="T77" fmla="*/ 168 h 432"/>
                  <a:gd name="T78" fmla="*/ 487 w 521"/>
                  <a:gd name="T79" fmla="*/ 198 h 432"/>
                  <a:gd name="T80" fmla="*/ 472 w 521"/>
                  <a:gd name="T81" fmla="*/ 214 h 432"/>
                  <a:gd name="T82" fmla="*/ 456 w 521"/>
                  <a:gd name="T83" fmla="*/ 245 h 432"/>
                  <a:gd name="T84" fmla="*/ 468 w 521"/>
                  <a:gd name="T85" fmla="*/ 253 h 432"/>
                  <a:gd name="T86" fmla="*/ 467 w 521"/>
                  <a:gd name="T87" fmla="*/ 271 h 432"/>
                  <a:gd name="T88" fmla="*/ 457 w 521"/>
                  <a:gd name="T89" fmla="*/ 287 h 432"/>
                  <a:gd name="T90" fmla="*/ 251 w 521"/>
                  <a:gd name="T91" fmla="*/ 393 h 432"/>
                  <a:gd name="T92" fmla="*/ 7 w 521"/>
                  <a:gd name="T93" fmla="*/ 3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close/>
                  </a:path>
                </a:pathLst>
              </a:custGeom>
              <a:solidFill>
                <a:srgbClr val="DFDFE0"/>
              </a:solidFill>
              <a:ln w="12700">
                <a:solidFill>
                  <a:srgbClr val="FFFFFF"/>
                </a:solidFill>
                <a:round/>
                <a:headEnd/>
                <a:tailEnd/>
              </a:ln>
            </p:spPr>
            <p:txBody>
              <a:bodyPr/>
              <a:lstStyle/>
              <a:p>
                <a:endParaRPr lang="en-US" sz="1980"/>
              </a:p>
            </p:txBody>
          </p:sp>
          <p:sp>
            <p:nvSpPr>
              <p:cNvPr id="127" name="Freeform 104">
                <a:extLst>
                  <a:ext uri="{FF2B5EF4-FFF2-40B4-BE49-F238E27FC236}">
                    <a16:creationId xmlns:a16="http://schemas.microsoft.com/office/drawing/2014/main" id="{C0C33843-F430-758D-CD68-9C5502F9D6AF}"/>
                  </a:ext>
                </a:extLst>
              </p:cNvPr>
              <p:cNvSpPr>
                <a:spLocks/>
              </p:cNvSpPr>
              <p:nvPr/>
            </p:nvSpPr>
            <p:spPr bwMode="auto">
              <a:xfrm>
                <a:off x="3520365" y="1826388"/>
                <a:ext cx="791465" cy="656210"/>
              </a:xfrm>
              <a:custGeom>
                <a:avLst/>
                <a:gdLst>
                  <a:gd name="T0" fmla="*/ 0 w 521"/>
                  <a:gd name="T1" fmla="*/ 297 h 432"/>
                  <a:gd name="T2" fmla="*/ 9 w 521"/>
                  <a:gd name="T3" fmla="*/ 279 h 432"/>
                  <a:gd name="T4" fmla="*/ 7 w 521"/>
                  <a:gd name="T5" fmla="*/ 253 h 432"/>
                  <a:gd name="T6" fmla="*/ 30 w 521"/>
                  <a:gd name="T7" fmla="*/ 223 h 432"/>
                  <a:gd name="T8" fmla="*/ 37 w 521"/>
                  <a:gd name="T9" fmla="*/ 215 h 432"/>
                  <a:gd name="T10" fmla="*/ 37 w 521"/>
                  <a:gd name="T11" fmla="*/ 215 h 432"/>
                  <a:gd name="T12" fmla="*/ 34 w 521"/>
                  <a:gd name="T13" fmla="*/ 214 h 432"/>
                  <a:gd name="T14" fmla="*/ 48 w 521"/>
                  <a:gd name="T15" fmla="*/ 194 h 432"/>
                  <a:gd name="T16" fmla="*/ 47 w 521"/>
                  <a:gd name="T17" fmla="*/ 194 h 432"/>
                  <a:gd name="T18" fmla="*/ 61 w 521"/>
                  <a:gd name="T19" fmla="*/ 156 h 432"/>
                  <a:gd name="T20" fmla="*/ 72 w 521"/>
                  <a:gd name="T21" fmla="*/ 138 h 432"/>
                  <a:gd name="T22" fmla="*/ 76 w 521"/>
                  <a:gd name="T23" fmla="*/ 120 h 432"/>
                  <a:gd name="T24" fmla="*/ 87 w 521"/>
                  <a:gd name="T25" fmla="*/ 89 h 432"/>
                  <a:gd name="T26" fmla="*/ 97 w 521"/>
                  <a:gd name="T27" fmla="*/ 70 h 432"/>
                  <a:gd name="T28" fmla="*/ 99 w 521"/>
                  <a:gd name="T29" fmla="*/ 55 h 432"/>
                  <a:gd name="T30" fmla="*/ 103 w 521"/>
                  <a:gd name="T31" fmla="*/ 46 h 432"/>
                  <a:gd name="T32" fmla="*/ 106 w 521"/>
                  <a:gd name="T33" fmla="*/ 32 h 432"/>
                  <a:gd name="T34" fmla="*/ 109 w 521"/>
                  <a:gd name="T35" fmla="*/ 21 h 432"/>
                  <a:gd name="T36" fmla="*/ 117 w 521"/>
                  <a:gd name="T37" fmla="*/ 0 h 432"/>
                  <a:gd name="T38" fmla="*/ 125 w 521"/>
                  <a:gd name="T39" fmla="*/ 6 h 432"/>
                  <a:gd name="T40" fmla="*/ 128 w 521"/>
                  <a:gd name="T41" fmla="*/ 2 h 432"/>
                  <a:gd name="T42" fmla="*/ 139 w 521"/>
                  <a:gd name="T43" fmla="*/ 4 h 432"/>
                  <a:gd name="T44" fmla="*/ 148 w 521"/>
                  <a:gd name="T45" fmla="*/ 13 h 432"/>
                  <a:gd name="T46" fmla="*/ 163 w 521"/>
                  <a:gd name="T47" fmla="*/ 15 h 432"/>
                  <a:gd name="T48" fmla="*/ 174 w 521"/>
                  <a:gd name="T49" fmla="*/ 35 h 432"/>
                  <a:gd name="T50" fmla="*/ 181 w 521"/>
                  <a:gd name="T51" fmla="*/ 69 h 432"/>
                  <a:gd name="T52" fmla="*/ 194 w 521"/>
                  <a:gd name="T53" fmla="*/ 76 h 432"/>
                  <a:gd name="T54" fmla="*/ 215 w 521"/>
                  <a:gd name="T55" fmla="*/ 74 h 432"/>
                  <a:gd name="T56" fmla="*/ 231 w 521"/>
                  <a:gd name="T57" fmla="*/ 73 h 432"/>
                  <a:gd name="T58" fmla="*/ 250 w 521"/>
                  <a:gd name="T59" fmla="*/ 78 h 432"/>
                  <a:gd name="T60" fmla="*/ 268 w 521"/>
                  <a:gd name="T61" fmla="*/ 86 h 432"/>
                  <a:gd name="T62" fmla="*/ 295 w 521"/>
                  <a:gd name="T63" fmla="*/ 86 h 432"/>
                  <a:gd name="T64" fmla="*/ 310 w 521"/>
                  <a:gd name="T65" fmla="*/ 92 h 432"/>
                  <a:gd name="T66" fmla="*/ 348 w 521"/>
                  <a:gd name="T67" fmla="*/ 88 h 432"/>
                  <a:gd name="T68" fmla="*/ 369 w 521"/>
                  <a:gd name="T69" fmla="*/ 88 h 432"/>
                  <a:gd name="T70" fmla="*/ 386 w 521"/>
                  <a:gd name="T71" fmla="*/ 86 h 432"/>
                  <a:gd name="T72" fmla="*/ 504 w 521"/>
                  <a:gd name="T73" fmla="*/ 120 h 432"/>
                  <a:gd name="T74" fmla="*/ 519 w 521"/>
                  <a:gd name="T75" fmla="*/ 138 h 432"/>
                  <a:gd name="T76" fmla="*/ 506 w 521"/>
                  <a:gd name="T77" fmla="*/ 168 h 432"/>
                  <a:gd name="T78" fmla="*/ 487 w 521"/>
                  <a:gd name="T79" fmla="*/ 198 h 432"/>
                  <a:gd name="T80" fmla="*/ 472 w 521"/>
                  <a:gd name="T81" fmla="*/ 214 h 432"/>
                  <a:gd name="T82" fmla="*/ 456 w 521"/>
                  <a:gd name="T83" fmla="*/ 245 h 432"/>
                  <a:gd name="T84" fmla="*/ 468 w 521"/>
                  <a:gd name="T85" fmla="*/ 253 h 432"/>
                  <a:gd name="T86" fmla="*/ 467 w 521"/>
                  <a:gd name="T87" fmla="*/ 271 h 432"/>
                  <a:gd name="T88" fmla="*/ 457 w 521"/>
                  <a:gd name="T89" fmla="*/ 287 h 432"/>
                  <a:gd name="T90" fmla="*/ 251 w 521"/>
                  <a:gd name="T91" fmla="*/ 393 h 432"/>
                  <a:gd name="T92" fmla="*/ 7 w 521"/>
                  <a:gd name="T93" fmla="*/ 3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path>
                </a:pathLst>
              </a:custGeom>
              <a:solidFill>
                <a:srgbClr val="DFDFE0"/>
              </a:solidFill>
              <a:ln w="12700">
                <a:solidFill>
                  <a:srgbClr val="FFFFFF"/>
                </a:solidFill>
                <a:prstDash val="solid"/>
                <a:round/>
                <a:headEnd/>
                <a:tailEnd/>
              </a:ln>
            </p:spPr>
            <p:txBody>
              <a:bodyPr/>
              <a:lstStyle/>
              <a:p>
                <a:endParaRPr lang="en-US" sz="1980"/>
              </a:p>
            </p:txBody>
          </p:sp>
          <p:sp>
            <p:nvSpPr>
              <p:cNvPr id="128" name="Freeform 105">
                <a:extLst>
                  <a:ext uri="{FF2B5EF4-FFF2-40B4-BE49-F238E27FC236}">
                    <a16:creationId xmlns:a16="http://schemas.microsoft.com/office/drawing/2014/main" id="{9BE8BF74-392C-4993-03A5-782AF1DE2297}"/>
                  </a:ext>
                </a:extLst>
              </p:cNvPr>
              <p:cNvSpPr>
                <a:spLocks/>
              </p:cNvSpPr>
              <p:nvPr/>
            </p:nvSpPr>
            <p:spPr bwMode="auto">
              <a:xfrm>
                <a:off x="3813557" y="2423357"/>
                <a:ext cx="625880" cy="967607"/>
              </a:xfrm>
              <a:custGeom>
                <a:avLst/>
                <a:gdLst>
                  <a:gd name="T0" fmla="*/ 14 w 412"/>
                  <a:gd name="T1" fmla="*/ 186 h 637"/>
                  <a:gd name="T2" fmla="*/ 58 w 412"/>
                  <a:gd name="T3" fmla="*/ 0 h 637"/>
                  <a:gd name="T4" fmla="*/ 161 w 412"/>
                  <a:gd name="T5" fmla="*/ 24 h 637"/>
                  <a:gd name="T6" fmla="*/ 235 w 412"/>
                  <a:gd name="T7" fmla="*/ 39 h 637"/>
                  <a:gd name="T8" fmla="*/ 331 w 412"/>
                  <a:gd name="T9" fmla="*/ 60 h 637"/>
                  <a:gd name="T10" fmla="*/ 412 w 412"/>
                  <a:gd name="T11" fmla="*/ 75 h 637"/>
                  <a:gd name="T12" fmla="*/ 339 w 412"/>
                  <a:gd name="T13" fmla="*/ 481 h 637"/>
                  <a:gd name="T14" fmla="*/ 327 w 412"/>
                  <a:gd name="T15" fmla="*/ 545 h 637"/>
                  <a:gd name="T16" fmla="*/ 323 w 412"/>
                  <a:gd name="T17" fmla="*/ 553 h 637"/>
                  <a:gd name="T18" fmla="*/ 316 w 412"/>
                  <a:gd name="T19" fmla="*/ 559 h 637"/>
                  <a:gd name="T20" fmla="*/ 311 w 412"/>
                  <a:gd name="T21" fmla="*/ 557 h 637"/>
                  <a:gd name="T22" fmla="*/ 309 w 412"/>
                  <a:gd name="T23" fmla="*/ 552 h 637"/>
                  <a:gd name="T24" fmla="*/ 304 w 412"/>
                  <a:gd name="T25" fmla="*/ 546 h 637"/>
                  <a:gd name="T26" fmla="*/ 298 w 412"/>
                  <a:gd name="T27" fmla="*/ 546 h 637"/>
                  <a:gd name="T28" fmla="*/ 293 w 412"/>
                  <a:gd name="T29" fmla="*/ 542 h 637"/>
                  <a:gd name="T30" fmla="*/ 288 w 412"/>
                  <a:gd name="T31" fmla="*/ 544 h 637"/>
                  <a:gd name="T32" fmla="*/ 281 w 412"/>
                  <a:gd name="T33" fmla="*/ 548 h 637"/>
                  <a:gd name="T34" fmla="*/ 279 w 412"/>
                  <a:gd name="T35" fmla="*/ 555 h 637"/>
                  <a:gd name="T36" fmla="*/ 282 w 412"/>
                  <a:gd name="T37" fmla="*/ 565 h 637"/>
                  <a:gd name="T38" fmla="*/ 279 w 412"/>
                  <a:gd name="T39" fmla="*/ 571 h 637"/>
                  <a:gd name="T40" fmla="*/ 279 w 412"/>
                  <a:gd name="T41" fmla="*/ 575 h 637"/>
                  <a:gd name="T42" fmla="*/ 279 w 412"/>
                  <a:gd name="T43" fmla="*/ 586 h 637"/>
                  <a:gd name="T44" fmla="*/ 278 w 412"/>
                  <a:gd name="T45" fmla="*/ 593 h 637"/>
                  <a:gd name="T46" fmla="*/ 277 w 412"/>
                  <a:gd name="T47" fmla="*/ 598 h 637"/>
                  <a:gd name="T48" fmla="*/ 279 w 412"/>
                  <a:gd name="T49" fmla="*/ 609 h 637"/>
                  <a:gd name="T50" fmla="*/ 278 w 412"/>
                  <a:gd name="T51" fmla="*/ 621 h 637"/>
                  <a:gd name="T52" fmla="*/ 273 w 412"/>
                  <a:gd name="T53" fmla="*/ 626 h 637"/>
                  <a:gd name="T54" fmla="*/ 271 w 412"/>
                  <a:gd name="T55" fmla="*/ 637 h 637"/>
                  <a:gd name="T56" fmla="*/ 191 w 412"/>
                  <a:gd name="T57" fmla="*/ 518 h 637"/>
                  <a:gd name="T58" fmla="*/ 0 w 412"/>
                  <a:gd name="T59" fmla="*/ 240 h 637"/>
                  <a:gd name="T60" fmla="*/ 14 w 412"/>
                  <a:gd name="T61" fmla="*/ 18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close/>
                  </a:path>
                </a:pathLst>
              </a:custGeom>
              <a:solidFill>
                <a:srgbClr val="DFDFE0"/>
              </a:solidFill>
              <a:ln w="12700">
                <a:solidFill>
                  <a:srgbClr val="FFFFFF"/>
                </a:solidFill>
                <a:round/>
                <a:headEnd/>
                <a:tailEnd/>
              </a:ln>
            </p:spPr>
            <p:txBody>
              <a:bodyPr/>
              <a:lstStyle/>
              <a:p>
                <a:endParaRPr lang="en-US" sz="1980"/>
              </a:p>
            </p:txBody>
          </p:sp>
          <p:sp>
            <p:nvSpPr>
              <p:cNvPr id="129" name="Freeform 106">
                <a:extLst>
                  <a:ext uri="{FF2B5EF4-FFF2-40B4-BE49-F238E27FC236}">
                    <a16:creationId xmlns:a16="http://schemas.microsoft.com/office/drawing/2014/main" id="{B663C279-EDF6-67C6-EA09-0BF948AF2CC0}"/>
                  </a:ext>
                </a:extLst>
              </p:cNvPr>
              <p:cNvSpPr>
                <a:spLocks/>
              </p:cNvSpPr>
              <p:nvPr/>
            </p:nvSpPr>
            <p:spPr bwMode="auto">
              <a:xfrm>
                <a:off x="3813557" y="2423357"/>
                <a:ext cx="625880" cy="967607"/>
              </a:xfrm>
              <a:custGeom>
                <a:avLst/>
                <a:gdLst>
                  <a:gd name="T0" fmla="*/ 14 w 412"/>
                  <a:gd name="T1" fmla="*/ 186 h 637"/>
                  <a:gd name="T2" fmla="*/ 58 w 412"/>
                  <a:gd name="T3" fmla="*/ 0 h 637"/>
                  <a:gd name="T4" fmla="*/ 161 w 412"/>
                  <a:gd name="T5" fmla="*/ 24 h 637"/>
                  <a:gd name="T6" fmla="*/ 235 w 412"/>
                  <a:gd name="T7" fmla="*/ 39 h 637"/>
                  <a:gd name="T8" fmla="*/ 331 w 412"/>
                  <a:gd name="T9" fmla="*/ 60 h 637"/>
                  <a:gd name="T10" fmla="*/ 412 w 412"/>
                  <a:gd name="T11" fmla="*/ 75 h 637"/>
                  <a:gd name="T12" fmla="*/ 339 w 412"/>
                  <a:gd name="T13" fmla="*/ 481 h 637"/>
                  <a:gd name="T14" fmla="*/ 327 w 412"/>
                  <a:gd name="T15" fmla="*/ 545 h 637"/>
                  <a:gd name="T16" fmla="*/ 323 w 412"/>
                  <a:gd name="T17" fmla="*/ 553 h 637"/>
                  <a:gd name="T18" fmla="*/ 316 w 412"/>
                  <a:gd name="T19" fmla="*/ 559 h 637"/>
                  <a:gd name="T20" fmla="*/ 311 w 412"/>
                  <a:gd name="T21" fmla="*/ 557 h 637"/>
                  <a:gd name="T22" fmla="*/ 309 w 412"/>
                  <a:gd name="T23" fmla="*/ 552 h 637"/>
                  <a:gd name="T24" fmla="*/ 304 w 412"/>
                  <a:gd name="T25" fmla="*/ 546 h 637"/>
                  <a:gd name="T26" fmla="*/ 298 w 412"/>
                  <a:gd name="T27" fmla="*/ 546 h 637"/>
                  <a:gd name="T28" fmla="*/ 293 w 412"/>
                  <a:gd name="T29" fmla="*/ 542 h 637"/>
                  <a:gd name="T30" fmla="*/ 288 w 412"/>
                  <a:gd name="T31" fmla="*/ 544 h 637"/>
                  <a:gd name="T32" fmla="*/ 281 w 412"/>
                  <a:gd name="T33" fmla="*/ 548 h 637"/>
                  <a:gd name="T34" fmla="*/ 279 w 412"/>
                  <a:gd name="T35" fmla="*/ 555 h 637"/>
                  <a:gd name="T36" fmla="*/ 282 w 412"/>
                  <a:gd name="T37" fmla="*/ 565 h 637"/>
                  <a:gd name="T38" fmla="*/ 279 w 412"/>
                  <a:gd name="T39" fmla="*/ 571 h 637"/>
                  <a:gd name="T40" fmla="*/ 279 w 412"/>
                  <a:gd name="T41" fmla="*/ 575 h 637"/>
                  <a:gd name="T42" fmla="*/ 279 w 412"/>
                  <a:gd name="T43" fmla="*/ 586 h 637"/>
                  <a:gd name="T44" fmla="*/ 278 w 412"/>
                  <a:gd name="T45" fmla="*/ 593 h 637"/>
                  <a:gd name="T46" fmla="*/ 277 w 412"/>
                  <a:gd name="T47" fmla="*/ 598 h 637"/>
                  <a:gd name="T48" fmla="*/ 279 w 412"/>
                  <a:gd name="T49" fmla="*/ 609 h 637"/>
                  <a:gd name="T50" fmla="*/ 278 w 412"/>
                  <a:gd name="T51" fmla="*/ 621 h 637"/>
                  <a:gd name="T52" fmla="*/ 273 w 412"/>
                  <a:gd name="T53" fmla="*/ 626 h 637"/>
                  <a:gd name="T54" fmla="*/ 271 w 412"/>
                  <a:gd name="T55" fmla="*/ 637 h 637"/>
                  <a:gd name="T56" fmla="*/ 191 w 412"/>
                  <a:gd name="T57" fmla="*/ 518 h 637"/>
                  <a:gd name="T58" fmla="*/ 0 w 412"/>
                  <a:gd name="T59" fmla="*/ 240 h 637"/>
                  <a:gd name="T60" fmla="*/ 14 w 412"/>
                  <a:gd name="T61" fmla="*/ 18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path>
                </a:pathLst>
              </a:custGeom>
              <a:solidFill>
                <a:srgbClr val="DFDFE0"/>
              </a:solidFill>
              <a:ln w="12700">
                <a:solidFill>
                  <a:srgbClr val="FFFFFF"/>
                </a:solidFill>
                <a:prstDash val="solid"/>
                <a:round/>
                <a:headEnd/>
                <a:tailEnd/>
              </a:ln>
            </p:spPr>
            <p:txBody>
              <a:bodyPr/>
              <a:lstStyle/>
              <a:p>
                <a:endParaRPr lang="en-US" sz="1980"/>
              </a:p>
            </p:txBody>
          </p:sp>
          <p:sp>
            <p:nvSpPr>
              <p:cNvPr id="130" name="Freeform 107">
                <a:extLst>
                  <a:ext uri="{FF2B5EF4-FFF2-40B4-BE49-F238E27FC236}">
                    <a16:creationId xmlns:a16="http://schemas.microsoft.com/office/drawing/2014/main" id="{E98A5369-4233-1708-532B-224C7A0F49A5}"/>
                  </a:ext>
                </a:extLst>
              </p:cNvPr>
              <p:cNvSpPr>
                <a:spLocks/>
              </p:cNvSpPr>
              <p:nvPr/>
            </p:nvSpPr>
            <p:spPr bwMode="auto">
              <a:xfrm>
                <a:off x="4149284" y="3153999"/>
                <a:ext cx="665378" cy="777731"/>
              </a:xfrm>
              <a:custGeom>
                <a:avLst/>
                <a:gdLst>
                  <a:gd name="T0" fmla="*/ 12 w 438"/>
                  <a:gd name="T1" fmla="*/ 339 h 512"/>
                  <a:gd name="T2" fmla="*/ 18 w 438"/>
                  <a:gd name="T3" fmla="*/ 339 h 512"/>
                  <a:gd name="T4" fmla="*/ 24 w 438"/>
                  <a:gd name="T5" fmla="*/ 335 h 512"/>
                  <a:gd name="T6" fmla="*/ 30 w 438"/>
                  <a:gd name="T7" fmla="*/ 323 h 512"/>
                  <a:gd name="T8" fmla="*/ 24 w 438"/>
                  <a:gd name="T9" fmla="*/ 315 h 512"/>
                  <a:gd name="T10" fmla="*/ 18 w 438"/>
                  <a:gd name="T11" fmla="*/ 308 h 512"/>
                  <a:gd name="T12" fmla="*/ 20 w 438"/>
                  <a:gd name="T13" fmla="*/ 297 h 512"/>
                  <a:gd name="T14" fmla="*/ 20 w 438"/>
                  <a:gd name="T15" fmla="*/ 287 h 512"/>
                  <a:gd name="T16" fmla="*/ 35 w 438"/>
                  <a:gd name="T17" fmla="*/ 272 h 512"/>
                  <a:gd name="T18" fmla="*/ 41 w 438"/>
                  <a:gd name="T19" fmla="*/ 259 h 512"/>
                  <a:gd name="T20" fmla="*/ 43 w 438"/>
                  <a:gd name="T21" fmla="*/ 240 h 512"/>
                  <a:gd name="T22" fmla="*/ 52 w 438"/>
                  <a:gd name="T23" fmla="*/ 232 h 512"/>
                  <a:gd name="T24" fmla="*/ 73 w 438"/>
                  <a:gd name="T25" fmla="*/ 217 h 512"/>
                  <a:gd name="T26" fmla="*/ 60 w 438"/>
                  <a:gd name="T27" fmla="*/ 202 h 512"/>
                  <a:gd name="T28" fmla="*/ 58 w 438"/>
                  <a:gd name="T29" fmla="*/ 190 h 512"/>
                  <a:gd name="T30" fmla="*/ 56 w 438"/>
                  <a:gd name="T31" fmla="*/ 178 h 512"/>
                  <a:gd name="T32" fmla="*/ 50 w 438"/>
                  <a:gd name="T33" fmla="*/ 162 h 512"/>
                  <a:gd name="T34" fmla="*/ 52 w 438"/>
                  <a:gd name="T35" fmla="*/ 145 h 512"/>
                  <a:gd name="T36" fmla="*/ 58 w 438"/>
                  <a:gd name="T37" fmla="*/ 128 h 512"/>
                  <a:gd name="T38" fmla="*/ 57 w 438"/>
                  <a:gd name="T39" fmla="*/ 112 h 512"/>
                  <a:gd name="T40" fmla="*/ 58 w 438"/>
                  <a:gd name="T41" fmla="*/ 94 h 512"/>
                  <a:gd name="T42" fmla="*/ 61 w 438"/>
                  <a:gd name="T43" fmla="*/ 84 h 512"/>
                  <a:gd name="T44" fmla="*/ 60 w 438"/>
                  <a:gd name="T45" fmla="*/ 67 h 512"/>
                  <a:gd name="T46" fmla="*/ 72 w 438"/>
                  <a:gd name="T47" fmla="*/ 61 h 512"/>
                  <a:gd name="T48" fmla="*/ 83 w 438"/>
                  <a:gd name="T49" fmla="*/ 65 h 512"/>
                  <a:gd name="T50" fmla="*/ 90 w 438"/>
                  <a:gd name="T51" fmla="*/ 76 h 512"/>
                  <a:gd name="T52" fmla="*/ 102 w 438"/>
                  <a:gd name="T53" fmla="*/ 72 h 512"/>
                  <a:gd name="T54" fmla="*/ 118 w 438"/>
                  <a:gd name="T55" fmla="*/ 0 h 512"/>
                  <a:gd name="T56" fmla="*/ 265 w 438"/>
                  <a:gd name="T57" fmla="*/ 25 h 512"/>
                  <a:gd name="T58" fmla="*/ 438 w 438"/>
                  <a:gd name="T59" fmla="*/ 49 h 512"/>
                  <a:gd name="T60" fmla="*/ 380 w 438"/>
                  <a:gd name="T61" fmla="*/ 512 h 512"/>
                  <a:gd name="T62" fmla="*/ 242 w 438"/>
                  <a:gd name="T63" fmla="*/ 494 h 512"/>
                  <a:gd name="T64" fmla="*/ 16 w 438"/>
                  <a:gd name="T65" fmla="*/ 365 h 512"/>
                  <a:gd name="T66" fmla="*/ 3 w 438"/>
                  <a:gd name="T67" fmla="*/ 3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close/>
                  </a:path>
                </a:pathLst>
              </a:custGeom>
              <a:solidFill>
                <a:srgbClr val="DFDFE0"/>
              </a:solidFill>
              <a:ln w="12700">
                <a:solidFill>
                  <a:srgbClr val="FFFFFF"/>
                </a:solidFill>
                <a:round/>
                <a:headEnd/>
                <a:tailEnd/>
              </a:ln>
            </p:spPr>
            <p:txBody>
              <a:bodyPr/>
              <a:lstStyle/>
              <a:p>
                <a:endParaRPr lang="en-US" sz="1980"/>
              </a:p>
            </p:txBody>
          </p:sp>
          <p:sp>
            <p:nvSpPr>
              <p:cNvPr id="131" name="Freeform 108">
                <a:extLst>
                  <a:ext uri="{FF2B5EF4-FFF2-40B4-BE49-F238E27FC236}">
                    <a16:creationId xmlns:a16="http://schemas.microsoft.com/office/drawing/2014/main" id="{278E16E8-CE5A-0794-FEF0-CE3FF232F1BD}"/>
                  </a:ext>
                </a:extLst>
              </p:cNvPr>
              <p:cNvSpPr>
                <a:spLocks/>
              </p:cNvSpPr>
              <p:nvPr/>
            </p:nvSpPr>
            <p:spPr bwMode="auto">
              <a:xfrm>
                <a:off x="4149284" y="3153999"/>
                <a:ext cx="665378" cy="777731"/>
              </a:xfrm>
              <a:custGeom>
                <a:avLst/>
                <a:gdLst>
                  <a:gd name="T0" fmla="*/ 12 w 438"/>
                  <a:gd name="T1" fmla="*/ 339 h 512"/>
                  <a:gd name="T2" fmla="*/ 18 w 438"/>
                  <a:gd name="T3" fmla="*/ 339 h 512"/>
                  <a:gd name="T4" fmla="*/ 24 w 438"/>
                  <a:gd name="T5" fmla="*/ 335 h 512"/>
                  <a:gd name="T6" fmla="*/ 30 w 438"/>
                  <a:gd name="T7" fmla="*/ 323 h 512"/>
                  <a:gd name="T8" fmla="*/ 24 w 438"/>
                  <a:gd name="T9" fmla="*/ 315 h 512"/>
                  <a:gd name="T10" fmla="*/ 18 w 438"/>
                  <a:gd name="T11" fmla="*/ 308 h 512"/>
                  <a:gd name="T12" fmla="*/ 20 w 438"/>
                  <a:gd name="T13" fmla="*/ 297 h 512"/>
                  <a:gd name="T14" fmla="*/ 20 w 438"/>
                  <a:gd name="T15" fmla="*/ 287 h 512"/>
                  <a:gd name="T16" fmla="*/ 35 w 438"/>
                  <a:gd name="T17" fmla="*/ 272 h 512"/>
                  <a:gd name="T18" fmla="*/ 41 w 438"/>
                  <a:gd name="T19" fmla="*/ 259 h 512"/>
                  <a:gd name="T20" fmla="*/ 43 w 438"/>
                  <a:gd name="T21" fmla="*/ 240 h 512"/>
                  <a:gd name="T22" fmla="*/ 52 w 438"/>
                  <a:gd name="T23" fmla="*/ 232 h 512"/>
                  <a:gd name="T24" fmla="*/ 73 w 438"/>
                  <a:gd name="T25" fmla="*/ 217 h 512"/>
                  <a:gd name="T26" fmla="*/ 60 w 438"/>
                  <a:gd name="T27" fmla="*/ 202 h 512"/>
                  <a:gd name="T28" fmla="*/ 58 w 438"/>
                  <a:gd name="T29" fmla="*/ 190 h 512"/>
                  <a:gd name="T30" fmla="*/ 56 w 438"/>
                  <a:gd name="T31" fmla="*/ 178 h 512"/>
                  <a:gd name="T32" fmla="*/ 50 w 438"/>
                  <a:gd name="T33" fmla="*/ 162 h 512"/>
                  <a:gd name="T34" fmla="*/ 52 w 438"/>
                  <a:gd name="T35" fmla="*/ 145 h 512"/>
                  <a:gd name="T36" fmla="*/ 58 w 438"/>
                  <a:gd name="T37" fmla="*/ 128 h 512"/>
                  <a:gd name="T38" fmla="*/ 57 w 438"/>
                  <a:gd name="T39" fmla="*/ 112 h 512"/>
                  <a:gd name="T40" fmla="*/ 58 w 438"/>
                  <a:gd name="T41" fmla="*/ 94 h 512"/>
                  <a:gd name="T42" fmla="*/ 61 w 438"/>
                  <a:gd name="T43" fmla="*/ 84 h 512"/>
                  <a:gd name="T44" fmla="*/ 60 w 438"/>
                  <a:gd name="T45" fmla="*/ 67 h 512"/>
                  <a:gd name="T46" fmla="*/ 72 w 438"/>
                  <a:gd name="T47" fmla="*/ 61 h 512"/>
                  <a:gd name="T48" fmla="*/ 83 w 438"/>
                  <a:gd name="T49" fmla="*/ 65 h 512"/>
                  <a:gd name="T50" fmla="*/ 90 w 438"/>
                  <a:gd name="T51" fmla="*/ 76 h 512"/>
                  <a:gd name="T52" fmla="*/ 102 w 438"/>
                  <a:gd name="T53" fmla="*/ 72 h 512"/>
                  <a:gd name="T54" fmla="*/ 118 w 438"/>
                  <a:gd name="T55" fmla="*/ 0 h 512"/>
                  <a:gd name="T56" fmla="*/ 265 w 438"/>
                  <a:gd name="T57" fmla="*/ 25 h 512"/>
                  <a:gd name="T58" fmla="*/ 438 w 438"/>
                  <a:gd name="T59" fmla="*/ 49 h 512"/>
                  <a:gd name="T60" fmla="*/ 380 w 438"/>
                  <a:gd name="T61" fmla="*/ 512 h 512"/>
                  <a:gd name="T62" fmla="*/ 242 w 438"/>
                  <a:gd name="T63" fmla="*/ 494 h 512"/>
                  <a:gd name="T64" fmla="*/ 16 w 438"/>
                  <a:gd name="T65" fmla="*/ 365 h 512"/>
                  <a:gd name="T66" fmla="*/ 3 w 438"/>
                  <a:gd name="T67" fmla="*/ 3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path>
                </a:pathLst>
              </a:custGeom>
              <a:solidFill>
                <a:srgbClr val="DFDFE0"/>
              </a:solidFill>
              <a:ln w="12700">
                <a:solidFill>
                  <a:srgbClr val="FFFFFF"/>
                </a:solidFill>
                <a:prstDash val="solid"/>
                <a:round/>
                <a:headEnd/>
                <a:tailEnd/>
              </a:ln>
            </p:spPr>
            <p:txBody>
              <a:bodyPr/>
              <a:lstStyle/>
              <a:p>
                <a:endParaRPr lang="en-US" sz="1980"/>
              </a:p>
            </p:txBody>
          </p:sp>
          <p:sp>
            <p:nvSpPr>
              <p:cNvPr id="132" name="Freeform 109">
                <a:extLst>
                  <a:ext uri="{FF2B5EF4-FFF2-40B4-BE49-F238E27FC236}">
                    <a16:creationId xmlns:a16="http://schemas.microsoft.com/office/drawing/2014/main" id="{E727030B-DF98-F2AF-B5E4-8A98A8DAE517}"/>
                  </a:ext>
                </a:extLst>
              </p:cNvPr>
              <p:cNvSpPr>
                <a:spLocks/>
              </p:cNvSpPr>
              <p:nvPr/>
            </p:nvSpPr>
            <p:spPr bwMode="auto">
              <a:xfrm>
                <a:off x="4170552" y="1631955"/>
                <a:ext cx="584864" cy="947860"/>
              </a:xfrm>
              <a:custGeom>
                <a:avLst/>
                <a:gdLst>
                  <a:gd name="T0" fmla="*/ 29 w 385"/>
                  <a:gd name="T1" fmla="*/ 415 h 624"/>
                  <a:gd name="T2" fmla="*/ 35 w 385"/>
                  <a:gd name="T3" fmla="*/ 410 h 624"/>
                  <a:gd name="T4" fmla="*/ 40 w 385"/>
                  <a:gd name="T5" fmla="*/ 392 h 624"/>
                  <a:gd name="T6" fmla="*/ 40 w 385"/>
                  <a:gd name="T7" fmla="*/ 381 h 624"/>
                  <a:gd name="T8" fmla="*/ 31 w 385"/>
                  <a:gd name="T9" fmla="*/ 377 h 624"/>
                  <a:gd name="T10" fmla="*/ 32 w 385"/>
                  <a:gd name="T11" fmla="*/ 357 h 624"/>
                  <a:gd name="T12" fmla="*/ 44 w 385"/>
                  <a:gd name="T13" fmla="*/ 342 h 624"/>
                  <a:gd name="T14" fmla="*/ 57 w 385"/>
                  <a:gd name="T15" fmla="*/ 331 h 624"/>
                  <a:gd name="T16" fmla="*/ 61 w 385"/>
                  <a:gd name="T17" fmla="*/ 322 h 624"/>
                  <a:gd name="T18" fmla="*/ 78 w 385"/>
                  <a:gd name="T19" fmla="*/ 296 h 624"/>
                  <a:gd name="T20" fmla="*/ 93 w 385"/>
                  <a:gd name="T21" fmla="*/ 277 h 624"/>
                  <a:gd name="T22" fmla="*/ 81 w 385"/>
                  <a:gd name="T23" fmla="*/ 256 h 624"/>
                  <a:gd name="T24" fmla="*/ 76 w 385"/>
                  <a:gd name="T25" fmla="*/ 248 h 624"/>
                  <a:gd name="T26" fmla="*/ 74 w 385"/>
                  <a:gd name="T27" fmla="*/ 236 h 624"/>
                  <a:gd name="T28" fmla="*/ 73 w 385"/>
                  <a:gd name="T29" fmla="*/ 209 h 624"/>
                  <a:gd name="T30" fmla="*/ 77 w 385"/>
                  <a:gd name="T31" fmla="*/ 187 h 624"/>
                  <a:gd name="T32" fmla="*/ 118 w 385"/>
                  <a:gd name="T33" fmla="*/ 0 h 624"/>
                  <a:gd name="T34" fmla="*/ 171 w 385"/>
                  <a:gd name="T35" fmla="*/ 11 h 624"/>
                  <a:gd name="T36" fmla="*/ 154 w 385"/>
                  <a:gd name="T37" fmla="*/ 91 h 624"/>
                  <a:gd name="T38" fmla="*/ 162 w 385"/>
                  <a:gd name="T39" fmla="*/ 110 h 624"/>
                  <a:gd name="T40" fmla="*/ 168 w 385"/>
                  <a:gd name="T41" fmla="*/ 126 h 624"/>
                  <a:gd name="T42" fmla="*/ 169 w 385"/>
                  <a:gd name="T43" fmla="*/ 137 h 624"/>
                  <a:gd name="T44" fmla="*/ 172 w 385"/>
                  <a:gd name="T45" fmla="*/ 148 h 624"/>
                  <a:gd name="T46" fmla="*/ 181 w 385"/>
                  <a:gd name="T47" fmla="*/ 157 h 624"/>
                  <a:gd name="T48" fmla="*/ 187 w 385"/>
                  <a:gd name="T49" fmla="*/ 167 h 624"/>
                  <a:gd name="T50" fmla="*/ 195 w 385"/>
                  <a:gd name="T51" fmla="*/ 183 h 624"/>
                  <a:gd name="T52" fmla="*/ 199 w 385"/>
                  <a:gd name="T53" fmla="*/ 191 h 624"/>
                  <a:gd name="T54" fmla="*/ 204 w 385"/>
                  <a:gd name="T55" fmla="*/ 201 h 624"/>
                  <a:gd name="T56" fmla="*/ 213 w 385"/>
                  <a:gd name="T57" fmla="*/ 206 h 624"/>
                  <a:gd name="T58" fmla="*/ 217 w 385"/>
                  <a:gd name="T59" fmla="*/ 214 h 624"/>
                  <a:gd name="T60" fmla="*/ 228 w 385"/>
                  <a:gd name="T61" fmla="*/ 216 h 624"/>
                  <a:gd name="T62" fmla="*/ 217 w 385"/>
                  <a:gd name="T63" fmla="*/ 243 h 624"/>
                  <a:gd name="T64" fmla="*/ 211 w 385"/>
                  <a:gd name="T65" fmla="*/ 254 h 624"/>
                  <a:gd name="T66" fmla="*/ 210 w 385"/>
                  <a:gd name="T67" fmla="*/ 263 h 624"/>
                  <a:gd name="T68" fmla="*/ 211 w 385"/>
                  <a:gd name="T69" fmla="*/ 280 h 624"/>
                  <a:gd name="T70" fmla="*/ 203 w 385"/>
                  <a:gd name="T71" fmla="*/ 285 h 624"/>
                  <a:gd name="T72" fmla="*/ 200 w 385"/>
                  <a:gd name="T73" fmla="*/ 296 h 624"/>
                  <a:gd name="T74" fmla="*/ 206 w 385"/>
                  <a:gd name="T75" fmla="*/ 304 h 624"/>
                  <a:gd name="T76" fmla="*/ 215 w 385"/>
                  <a:gd name="T77" fmla="*/ 309 h 624"/>
                  <a:gd name="T78" fmla="*/ 238 w 385"/>
                  <a:gd name="T79" fmla="*/ 303 h 624"/>
                  <a:gd name="T80" fmla="*/ 242 w 385"/>
                  <a:gd name="T81" fmla="*/ 319 h 624"/>
                  <a:gd name="T82" fmla="*/ 249 w 385"/>
                  <a:gd name="T83" fmla="*/ 343 h 624"/>
                  <a:gd name="T84" fmla="*/ 255 w 385"/>
                  <a:gd name="T85" fmla="*/ 354 h 624"/>
                  <a:gd name="T86" fmla="*/ 252 w 385"/>
                  <a:gd name="T87" fmla="*/ 366 h 624"/>
                  <a:gd name="T88" fmla="*/ 257 w 385"/>
                  <a:gd name="T89" fmla="*/ 377 h 624"/>
                  <a:gd name="T90" fmla="*/ 270 w 385"/>
                  <a:gd name="T91" fmla="*/ 380 h 624"/>
                  <a:gd name="T92" fmla="*/ 271 w 385"/>
                  <a:gd name="T93" fmla="*/ 395 h 624"/>
                  <a:gd name="T94" fmla="*/ 272 w 385"/>
                  <a:gd name="T95" fmla="*/ 404 h 624"/>
                  <a:gd name="T96" fmla="*/ 280 w 385"/>
                  <a:gd name="T97" fmla="*/ 415 h 624"/>
                  <a:gd name="T98" fmla="*/ 283 w 385"/>
                  <a:gd name="T99" fmla="*/ 408 h 624"/>
                  <a:gd name="T100" fmla="*/ 299 w 385"/>
                  <a:gd name="T101" fmla="*/ 408 h 624"/>
                  <a:gd name="T102" fmla="*/ 310 w 385"/>
                  <a:gd name="T103" fmla="*/ 410 h 624"/>
                  <a:gd name="T104" fmla="*/ 318 w 385"/>
                  <a:gd name="T105" fmla="*/ 404 h 624"/>
                  <a:gd name="T106" fmla="*/ 339 w 385"/>
                  <a:gd name="T107" fmla="*/ 408 h 624"/>
                  <a:gd name="T108" fmla="*/ 350 w 385"/>
                  <a:gd name="T109" fmla="*/ 410 h 624"/>
                  <a:gd name="T110" fmla="*/ 360 w 385"/>
                  <a:gd name="T111" fmla="*/ 410 h 624"/>
                  <a:gd name="T112" fmla="*/ 374 w 385"/>
                  <a:gd name="T113" fmla="*/ 400 h 624"/>
                  <a:gd name="T114" fmla="*/ 381 w 385"/>
                  <a:gd name="T115" fmla="*/ 417 h 624"/>
                  <a:gd name="T116" fmla="*/ 355 w 385"/>
                  <a:gd name="T117" fmla="*/ 624 h 624"/>
                  <a:gd name="T118" fmla="*/ 200 w 385"/>
                  <a:gd name="T119" fmla="*/ 600 h 624"/>
                  <a:gd name="T120" fmla="*/ 96 w 385"/>
                  <a:gd name="T121" fmla="*/ 5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close/>
                  </a:path>
                </a:pathLst>
              </a:custGeom>
              <a:solidFill>
                <a:srgbClr val="DFDFE0"/>
              </a:solidFill>
              <a:ln w="12700">
                <a:solidFill>
                  <a:srgbClr val="FFFFFF"/>
                </a:solidFill>
                <a:round/>
                <a:headEnd/>
                <a:tailEnd/>
              </a:ln>
            </p:spPr>
            <p:txBody>
              <a:bodyPr/>
              <a:lstStyle/>
              <a:p>
                <a:endParaRPr lang="en-US" sz="1980"/>
              </a:p>
            </p:txBody>
          </p:sp>
          <p:sp>
            <p:nvSpPr>
              <p:cNvPr id="133" name="Freeform 110">
                <a:extLst>
                  <a:ext uri="{FF2B5EF4-FFF2-40B4-BE49-F238E27FC236}">
                    <a16:creationId xmlns:a16="http://schemas.microsoft.com/office/drawing/2014/main" id="{ECF91841-AC88-F15C-A3DF-E23C821B95BA}"/>
                  </a:ext>
                </a:extLst>
              </p:cNvPr>
              <p:cNvSpPr>
                <a:spLocks/>
              </p:cNvSpPr>
              <p:nvPr/>
            </p:nvSpPr>
            <p:spPr bwMode="auto">
              <a:xfrm>
                <a:off x="4170552" y="1631955"/>
                <a:ext cx="584864" cy="947860"/>
              </a:xfrm>
              <a:custGeom>
                <a:avLst/>
                <a:gdLst>
                  <a:gd name="T0" fmla="*/ 29 w 385"/>
                  <a:gd name="T1" fmla="*/ 415 h 624"/>
                  <a:gd name="T2" fmla="*/ 35 w 385"/>
                  <a:gd name="T3" fmla="*/ 410 h 624"/>
                  <a:gd name="T4" fmla="*/ 40 w 385"/>
                  <a:gd name="T5" fmla="*/ 392 h 624"/>
                  <a:gd name="T6" fmla="*/ 40 w 385"/>
                  <a:gd name="T7" fmla="*/ 381 h 624"/>
                  <a:gd name="T8" fmla="*/ 31 w 385"/>
                  <a:gd name="T9" fmla="*/ 377 h 624"/>
                  <a:gd name="T10" fmla="*/ 32 w 385"/>
                  <a:gd name="T11" fmla="*/ 357 h 624"/>
                  <a:gd name="T12" fmla="*/ 44 w 385"/>
                  <a:gd name="T13" fmla="*/ 342 h 624"/>
                  <a:gd name="T14" fmla="*/ 57 w 385"/>
                  <a:gd name="T15" fmla="*/ 331 h 624"/>
                  <a:gd name="T16" fmla="*/ 61 w 385"/>
                  <a:gd name="T17" fmla="*/ 322 h 624"/>
                  <a:gd name="T18" fmla="*/ 78 w 385"/>
                  <a:gd name="T19" fmla="*/ 296 h 624"/>
                  <a:gd name="T20" fmla="*/ 93 w 385"/>
                  <a:gd name="T21" fmla="*/ 277 h 624"/>
                  <a:gd name="T22" fmla="*/ 81 w 385"/>
                  <a:gd name="T23" fmla="*/ 256 h 624"/>
                  <a:gd name="T24" fmla="*/ 76 w 385"/>
                  <a:gd name="T25" fmla="*/ 248 h 624"/>
                  <a:gd name="T26" fmla="*/ 74 w 385"/>
                  <a:gd name="T27" fmla="*/ 236 h 624"/>
                  <a:gd name="T28" fmla="*/ 73 w 385"/>
                  <a:gd name="T29" fmla="*/ 209 h 624"/>
                  <a:gd name="T30" fmla="*/ 77 w 385"/>
                  <a:gd name="T31" fmla="*/ 187 h 624"/>
                  <a:gd name="T32" fmla="*/ 118 w 385"/>
                  <a:gd name="T33" fmla="*/ 0 h 624"/>
                  <a:gd name="T34" fmla="*/ 171 w 385"/>
                  <a:gd name="T35" fmla="*/ 11 h 624"/>
                  <a:gd name="T36" fmla="*/ 154 w 385"/>
                  <a:gd name="T37" fmla="*/ 91 h 624"/>
                  <a:gd name="T38" fmla="*/ 162 w 385"/>
                  <a:gd name="T39" fmla="*/ 110 h 624"/>
                  <a:gd name="T40" fmla="*/ 168 w 385"/>
                  <a:gd name="T41" fmla="*/ 126 h 624"/>
                  <a:gd name="T42" fmla="*/ 169 w 385"/>
                  <a:gd name="T43" fmla="*/ 137 h 624"/>
                  <a:gd name="T44" fmla="*/ 172 w 385"/>
                  <a:gd name="T45" fmla="*/ 148 h 624"/>
                  <a:gd name="T46" fmla="*/ 181 w 385"/>
                  <a:gd name="T47" fmla="*/ 157 h 624"/>
                  <a:gd name="T48" fmla="*/ 187 w 385"/>
                  <a:gd name="T49" fmla="*/ 167 h 624"/>
                  <a:gd name="T50" fmla="*/ 195 w 385"/>
                  <a:gd name="T51" fmla="*/ 183 h 624"/>
                  <a:gd name="T52" fmla="*/ 199 w 385"/>
                  <a:gd name="T53" fmla="*/ 191 h 624"/>
                  <a:gd name="T54" fmla="*/ 204 w 385"/>
                  <a:gd name="T55" fmla="*/ 201 h 624"/>
                  <a:gd name="T56" fmla="*/ 213 w 385"/>
                  <a:gd name="T57" fmla="*/ 206 h 624"/>
                  <a:gd name="T58" fmla="*/ 217 w 385"/>
                  <a:gd name="T59" fmla="*/ 214 h 624"/>
                  <a:gd name="T60" fmla="*/ 228 w 385"/>
                  <a:gd name="T61" fmla="*/ 216 h 624"/>
                  <a:gd name="T62" fmla="*/ 217 w 385"/>
                  <a:gd name="T63" fmla="*/ 243 h 624"/>
                  <a:gd name="T64" fmla="*/ 211 w 385"/>
                  <a:gd name="T65" fmla="*/ 254 h 624"/>
                  <a:gd name="T66" fmla="*/ 210 w 385"/>
                  <a:gd name="T67" fmla="*/ 263 h 624"/>
                  <a:gd name="T68" fmla="*/ 211 w 385"/>
                  <a:gd name="T69" fmla="*/ 280 h 624"/>
                  <a:gd name="T70" fmla="*/ 203 w 385"/>
                  <a:gd name="T71" fmla="*/ 285 h 624"/>
                  <a:gd name="T72" fmla="*/ 200 w 385"/>
                  <a:gd name="T73" fmla="*/ 296 h 624"/>
                  <a:gd name="T74" fmla="*/ 206 w 385"/>
                  <a:gd name="T75" fmla="*/ 304 h 624"/>
                  <a:gd name="T76" fmla="*/ 215 w 385"/>
                  <a:gd name="T77" fmla="*/ 309 h 624"/>
                  <a:gd name="T78" fmla="*/ 238 w 385"/>
                  <a:gd name="T79" fmla="*/ 303 h 624"/>
                  <a:gd name="T80" fmla="*/ 242 w 385"/>
                  <a:gd name="T81" fmla="*/ 319 h 624"/>
                  <a:gd name="T82" fmla="*/ 249 w 385"/>
                  <a:gd name="T83" fmla="*/ 343 h 624"/>
                  <a:gd name="T84" fmla="*/ 255 w 385"/>
                  <a:gd name="T85" fmla="*/ 354 h 624"/>
                  <a:gd name="T86" fmla="*/ 252 w 385"/>
                  <a:gd name="T87" fmla="*/ 366 h 624"/>
                  <a:gd name="T88" fmla="*/ 257 w 385"/>
                  <a:gd name="T89" fmla="*/ 377 h 624"/>
                  <a:gd name="T90" fmla="*/ 270 w 385"/>
                  <a:gd name="T91" fmla="*/ 380 h 624"/>
                  <a:gd name="T92" fmla="*/ 271 w 385"/>
                  <a:gd name="T93" fmla="*/ 395 h 624"/>
                  <a:gd name="T94" fmla="*/ 272 w 385"/>
                  <a:gd name="T95" fmla="*/ 404 h 624"/>
                  <a:gd name="T96" fmla="*/ 280 w 385"/>
                  <a:gd name="T97" fmla="*/ 415 h 624"/>
                  <a:gd name="T98" fmla="*/ 283 w 385"/>
                  <a:gd name="T99" fmla="*/ 408 h 624"/>
                  <a:gd name="T100" fmla="*/ 299 w 385"/>
                  <a:gd name="T101" fmla="*/ 408 h 624"/>
                  <a:gd name="T102" fmla="*/ 310 w 385"/>
                  <a:gd name="T103" fmla="*/ 410 h 624"/>
                  <a:gd name="T104" fmla="*/ 318 w 385"/>
                  <a:gd name="T105" fmla="*/ 404 h 624"/>
                  <a:gd name="T106" fmla="*/ 339 w 385"/>
                  <a:gd name="T107" fmla="*/ 408 h 624"/>
                  <a:gd name="T108" fmla="*/ 350 w 385"/>
                  <a:gd name="T109" fmla="*/ 410 h 624"/>
                  <a:gd name="T110" fmla="*/ 360 w 385"/>
                  <a:gd name="T111" fmla="*/ 410 h 624"/>
                  <a:gd name="T112" fmla="*/ 374 w 385"/>
                  <a:gd name="T113" fmla="*/ 400 h 624"/>
                  <a:gd name="T114" fmla="*/ 381 w 385"/>
                  <a:gd name="T115" fmla="*/ 417 h 624"/>
                  <a:gd name="T116" fmla="*/ 355 w 385"/>
                  <a:gd name="T117" fmla="*/ 624 h 624"/>
                  <a:gd name="T118" fmla="*/ 200 w 385"/>
                  <a:gd name="T119" fmla="*/ 600 h 624"/>
                  <a:gd name="T120" fmla="*/ 96 w 385"/>
                  <a:gd name="T121" fmla="*/ 5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path>
                </a:pathLst>
              </a:custGeom>
              <a:solidFill>
                <a:srgbClr val="DFDFE0"/>
              </a:solidFill>
              <a:ln w="12700">
                <a:solidFill>
                  <a:srgbClr val="FFFFFF"/>
                </a:solidFill>
                <a:prstDash val="solid"/>
                <a:round/>
                <a:headEnd/>
                <a:tailEnd/>
              </a:ln>
            </p:spPr>
            <p:txBody>
              <a:bodyPr/>
              <a:lstStyle/>
              <a:p>
                <a:endParaRPr lang="en-US" sz="1980"/>
              </a:p>
            </p:txBody>
          </p:sp>
          <p:sp>
            <p:nvSpPr>
              <p:cNvPr id="134" name="Freeform 111">
                <a:extLst>
                  <a:ext uri="{FF2B5EF4-FFF2-40B4-BE49-F238E27FC236}">
                    <a16:creationId xmlns:a16="http://schemas.microsoft.com/office/drawing/2014/main" id="{05B7D530-AD8A-EC2C-6853-A4F56A30B0D4}"/>
                  </a:ext>
                </a:extLst>
              </p:cNvPr>
              <p:cNvSpPr>
                <a:spLocks/>
              </p:cNvSpPr>
              <p:nvPr/>
            </p:nvSpPr>
            <p:spPr bwMode="auto">
              <a:xfrm>
                <a:off x="4328541" y="2537283"/>
                <a:ext cx="549924" cy="691148"/>
              </a:xfrm>
              <a:custGeom>
                <a:avLst/>
                <a:gdLst>
                  <a:gd name="T0" fmla="*/ 0 w 362"/>
                  <a:gd name="T1" fmla="*/ 406 h 455"/>
                  <a:gd name="T2" fmla="*/ 73 w 362"/>
                  <a:gd name="T3" fmla="*/ 0 h 455"/>
                  <a:gd name="T4" fmla="*/ 96 w 362"/>
                  <a:gd name="T5" fmla="*/ 4 h 455"/>
                  <a:gd name="T6" fmla="*/ 180 w 362"/>
                  <a:gd name="T7" fmla="*/ 19 h 455"/>
                  <a:gd name="T8" fmla="*/ 251 w 362"/>
                  <a:gd name="T9" fmla="*/ 28 h 455"/>
                  <a:gd name="T10" fmla="*/ 239 w 362"/>
                  <a:gd name="T11" fmla="*/ 111 h 455"/>
                  <a:gd name="T12" fmla="*/ 362 w 362"/>
                  <a:gd name="T13" fmla="*/ 127 h 455"/>
                  <a:gd name="T14" fmla="*/ 320 w 362"/>
                  <a:gd name="T15" fmla="*/ 455 h 455"/>
                  <a:gd name="T16" fmla="*/ 232 w 362"/>
                  <a:gd name="T17" fmla="*/ 443 h 455"/>
                  <a:gd name="T18" fmla="*/ 147 w 362"/>
                  <a:gd name="T19" fmla="*/ 431 h 455"/>
                  <a:gd name="T20" fmla="*/ 58 w 362"/>
                  <a:gd name="T21" fmla="*/ 416 h 455"/>
                  <a:gd name="T22" fmla="*/ 0 w 362"/>
                  <a:gd name="T23" fmla="*/ 4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close/>
                  </a:path>
                </a:pathLst>
              </a:custGeom>
              <a:solidFill>
                <a:srgbClr val="DFDFE0"/>
              </a:solidFill>
              <a:ln w="12700">
                <a:solidFill>
                  <a:srgbClr val="FFFFFF"/>
                </a:solidFill>
                <a:round/>
                <a:headEnd/>
                <a:tailEnd/>
              </a:ln>
            </p:spPr>
            <p:txBody>
              <a:bodyPr/>
              <a:lstStyle/>
              <a:p>
                <a:endParaRPr lang="en-US" sz="1980"/>
              </a:p>
            </p:txBody>
          </p:sp>
          <p:sp>
            <p:nvSpPr>
              <p:cNvPr id="135" name="Freeform 112">
                <a:extLst>
                  <a:ext uri="{FF2B5EF4-FFF2-40B4-BE49-F238E27FC236}">
                    <a16:creationId xmlns:a16="http://schemas.microsoft.com/office/drawing/2014/main" id="{277D7DD9-4ECA-22C8-7ACA-D4787642D1D7}"/>
                  </a:ext>
                </a:extLst>
              </p:cNvPr>
              <p:cNvSpPr>
                <a:spLocks/>
              </p:cNvSpPr>
              <p:nvPr/>
            </p:nvSpPr>
            <p:spPr bwMode="auto">
              <a:xfrm>
                <a:off x="4328541" y="2537283"/>
                <a:ext cx="549924" cy="691148"/>
              </a:xfrm>
              <a:custGeom>
                <a:avLst/>
                <a:gdLst>
                  <a:gd name="T0" fmla="*/ 0 w 362"/>
                  <a:gd name="T1" fmla="*/ 406 h 455"/>
                  <a:gd name="T2" fmla="*/ 73 w 362"/>
                  <a:gd name="T3" fmla="*/ 0 h 455"/>
                  <a:gd name="T4" fmla="*/ 96 w 362"/>
                  <a:gd name="T5" fmla="*/ 4 h 455"/>
                  <a:gd name="T6" fmla="*/ 180 w 362"/>
                  <a:gd name="T7" fmla="*/ 19 h 455"/>
                  <a:gd name="T8" fmla="*/ 251 w 362"/>
                  <a:gd name="T9" fmla="*/ 28 h 455"/>
                  <a:gd name="T10" fmla="*/ 239 w 362"/>
                  <a:gd name="T11" fmla="*/ 111 h 455"/>
                  <a:gd name="T12" fmla="*/ 362 w 362"/>
                  <a:gd name="T13" fmla="*/ 127 h 455"/>
                  <a:gd name="T14" fmla="*/ 320 w 362"/>
                  <a:gd name="T15" fmla="*/ 455 h 455"/>
                  <a:gd name="T16" fmla="*/ 232 w 362"/>
                  <a:gd name="T17" fmla="*/ 443 h 455"/>
                  <a:gd name="T18" fmla="*/ 147 w 362"/>
                  <a:gd name="T19" fmla="*/ 431 h 455"/>
                  <a:gd name="T20" fmla="*/ 58 w 362"/>
                  <a:gd name="T21" fmla="*/ 416 h 455"/>
                  <a:gd name="T22" fmla="*/ 0 w 362"/>
                  <a:gd name="T23" fmla="*/ 4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path>
                </a:pathLst>
              </a:custGeom>
              <a:solidFill>
                <a:srgbClr val="DFDFE0"/>
              </a:solidFill>
              <a:ln w="12700">
                <a:solidFill>
                  <a:srgbClr val="FFFFFF"/>
                </a:solidFill>
                <a:prstDash val="solid"/>
                <a:round/>
                <a:headEnd/>
                <a:tailEnd/>
              </a:ln>
            </p:spPr>
            <p:txBody>
              <a:bodyPr/>
              <a:lstStyle/>
              <a:p>
                <a:endParaRPr lang="en-US" sz="1980"/>
              </a:p>
            </p:txBody>
          </p:sp>
          <p:sp>
            <p:nvSpPr>
              <p:cNvPr id="136" name="Freeform 113">
                <a:extLst>
                  <a:ext uri="{FF2B5EF4-FFF2-40B4-BE49-F238E27FC236}">
                    <a16:creationId xmlns:a16="http://schemas.microsoft.com/office/drawing/2014/main" id="{DDE16FF3-E8BE-0084-29A3-3D8441C30C68}"/>
                  </a:ext>
                </a:extLst>
              </p:cNvPr>
              <p:cNvSpPr>
                <a:spLocks/>
              </p:cNvSpPr>
              <p:nvPr/>
            </p:nvSpPr>
            <p:spPr bwMode="auto">
              <a:xfrm>
                <a:off x="4404497" y="1648664"/>
                <a:ext cx="1011739" cy="628868"/>
              </a:xfrm>
              <a:custGeom>
                <a:avLst/>
                <a:gdLst>
                  <a:gd name="T0" fmla="*/ 14 w 666"/>
                  <a:gd name="T1" fmla="*/ 115 h 414"/>
                  <a:gd name="T2" fmla="*/ 8 w 666"/>
                  <a:gd name="T3" fmla="*/ 99 h 414"/>
                  <a:gd name="T4" fmla="*/ 0 w 666"/>
                  <a:gd name="T5" fmla="*/ 80 h 414"/>
                  <a:gd name="T6" fmla="*/ 17 w 666"/>
                  <a:gd name="T7" fmla="*/ 0 h 414"/>
                  <a:gd name="T8" fmla="*/ 235 w 666"/>
                  <a:gd name="T9" fmla="*/ 39 h 414"/>
                  <a:gd name="T10" fmla="*/ 437 w 666"/>
                  <a:gd name="T11" fmla="*/ 66 h 414"/>
                  <a:gd name="T12" fmla="*/ 627 w 666"/>
                  <a:gd name="T13" fmla="*/ 87 h 414"/>
                  <a:gd name="T14" fmla="*/ 666 w 666"/>
                  <a:gd name="T15" fmla="*/ 91 h 414"/>
                  <a:gd name="T16" fmla="*/ 645 w 666"/>
                  <a:gd name="T17" fmla="*/ 408 h 414"/>
                  <a:gd name="T18" fmla="*/ 563 w 666"/>
                  <a:gd name="T19" fmla="*/ 408 h 414"/>
                  <a:gd name="T20" fmla="*/ 347 w 666"/>
                  <a:gd name="T21" fmla="*/ 385 h 414"/>
                  <a:gd name="T22" fmla="*/ 236 w 666"/>
                  <a:gd name="T23" fmla="*/ 374 h 414"/>
                  <a:gd name="T24" fmla="*/ 227 w 666"/>
                  <a:gd name="T25" fmla="*/ 406 h 414"/>
                  <a:gd name="T26" fmla="*/ 220 w 666"/>
                  <a:gd name="T27" fmla="*/ 389 h 414"/>
                  <a:gd name="T28" fmla="*/ 206 w 666"/>
                  <a:gd name="T29" fmla="*/ 399 h 414"/>
                  <a:gd name="T30" fmla="*/ 196 w 666"/>
                  <a:gd name="T31" fmla="*/ 399 h 414"/>
                  <a:gd name="T32" fmla="*/ 185 w 666"/>
                  <a:gd name="T33" fmla="*/ 397 h 414"/>
                  <a:gd name="T34" fmla="*/ 164 w 666"/>
                  <a:gd name="T35" fmla="*/ 393 h 414"/>
                  <a:gd name="T36" fmla="*/ 156 w 666"/>
                  <a:gd name="T37" fmla="*/ 399 h 414"/>
                  <a:gd name="T38" fmla="*/ 145 w 666"/>
                  <a:gd name="T39" fmla="*/ 397 h 414"/>
                  <a:gd name="T40" fmla="*/ 129 w 666"/>
                  <a:gd name="T41" fmla="*/ 397 h 414"/>
                  <a:gd name="T42" fmla="*/ 126 w 666"/>
                  <a:gd name="T43" fmla="*/ 404 h 414"/>
                  <a:gd name="T44" fmla="*/ 118 w 666"/>
                  <a:gd name="T45" fmla="*/ 393 h 414"/>
                  <a:gd name="T46" fmla="*/ 117 w 666"/>
                  <a:gd name="T47" fmla="*/ 384 h 414"/>
                  <a:gd name="T48" fmla="*/ 116 w 666"/>
                  <a:gd name="T49" fmla="*/ 369 h 414"/>
                  <a:gd name="T50" fmla="*/ 103 w 666"/>
                  <a:gd name="T51" fmla="*/ 366 h 414"/>
                  <a:gd name="T52" fmla="*/ 98 w 666"/>
                  <a:gd name="T53" fmla="*/ 355 h 414"/>
                  <a:gd name="T54" fmla="*/ 101 w 666"/>
                  <a:gd name="T55" fmla="*/ 343 h 414"/>
                  <a:gd name="T56" fmla="*/ 95 w 666"/>
                  <a:gd name="T57" fmla="*/ 332 h 414"/>
                  <a:gd name="T58" fmla="*/ 88 w 666"/>
                  <a:gd name="T59" fmla="*/ 308 h 414"/>
                  <a:gd name="T60" fmla="*/ 84 w 666"/>
                  <a:gd name="T61" fmla="*/ 292 h 414"/>
                  <a:gd name="T62" fmla="*/ 61 w 666"/>
                  <a:gd name="T63" fmla="*/ 298 h 414"/>
                  <a:gd name="T64" fmla="*/ 52 w 666"/>
                  <a:gd name="T65" fmla="*/ 293 h 414"/>
                  <a:gd name="T66" fmla="*/ 46 w 666"/>
                  <a:gd name="T67" fmla="*/ 285 h 414"/>
                  <a:gd name="T68" fmla="*/ 49 w 666"/>
                  <a:gd name="T69" fmla="*/ 274 h 414"/>
                  <a:gd name="T70" fmla="*/ 57 w 666"/>
                  <a:gd name="T71" fmla="*/ 269 h 414"/>
                  <a:gd name="T72" fmla="*/ 56 w 666"/>
                  <a:gd name="T73" fmla="*/ 252 h 414"/>
                  <a:gd name="T74" fmla="*/ 57 w 666"/>
                  <a:gd name="T75" fmla="*/ 243 h 414"/>
                  <a:gd name="T76" fmla="*/ 63 w 666"/>
                  <a:gd name="T77" fmla="*/ 232 h 414"/>
                  <a:gd name="T78" fmla="*/ 74 w 666"/>
                  <a:gd name="T79" fmla="*/ 205 h 414"/>
                  <a:gd name="T80" fmla="*/ 63 w 666"/>
                  <a:gd name="T81" fmla="*/ 203 h 414"/>
                  <a:gd name="T82" fmla="*/ 59 w 666"/>
                  <a:gd name="T83" fmla="*/ 195 h 414"/>
                  <a:gd name="T84" fmla="*/ 50 w 666"/>
                  <a:gd name="T85" fmla="*/ 190 h 414"/>
                  <a:gd name="T86" fmla="*/ 45 w 666"/>
                  <a:gd name="T87" fmla="*/ 180 h 414"/>
                  <a:gd name="T88" fmla="*/ 41 w 666"/>
                  <a:gd name="T89" fmla="*/ 172 h 414"/>
                  <a:gd name="T90" fmla="*/ 33 w 666"/>
                  <a:gd name="T91" fmla="*/ 156 h 414"/>
                  <a:gd name="T92" fmla="*/ 27 w 666"/>
                  <a:gd name="T93" fmla="*/ 146 h 414"/>
                  <a:gd name="T94" fmla="*/ 18 w 666"/>
                  <a:gd name="T95" fmla="*/ 137 h 414"/>
                  <a:gd name="T96" fmla="*/ 15 w 666"/>
                  <a:gd name="T97"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close/>
                  </a:path>
                </a:pathLst>
              </a:custGeom>
              <a:solidFill>
                <a:srgbClr val="DFDFE0"/>
              </a:solidFill>
              <a:ln w="12700">
                <a:solidFill>
                  <a:srgbClr val="FFFFFF"/>
                </a:solidFill>
                <a:round/>
                <a:headEnd/>
                <a:tailEnd/>
              </a:ln>
            </p:spPr>
            <p:txBody>
              <a:bodyPr/>
              <a:lstStyle/>
              <a:p>
                <a:endParaRPr lang="en-US" sz="1980"/>
              </a:p>
            </p:txBody>
          </p:sp>
          <p:sp>
            <p:nvSpPr>
              <p:cNvPr id="137" name="Freeform 114">
                <a:extLst>
                  <a:ext uri="{FF2B5EF4-FFF2-40B4-BE49-F238E27FC236}">
                    <a16:creationId xmlns:a16="http://schemas.microsoft.com/office/drawing/2014/main" id="{32BD60AC-6315-2D16-1878-852D9DA57638}"/>
                  </a:ext>
                </a:extLst>
              </p:cNvPr>
              <p:cNvSpPr>
                <a:spLocks/>
              </p:cNvSpPr>
              <p:nvPr/>
            </p:nvSpPr>
            <p:spPr bwMode="auto">
              <a:xfrm>
                <a:off x="4404497" y="1648664"/>
                <a:ext cx="1011739" cy="628868"/>
              </a:xfrm>
              <a:custGeom>
                <a:avLst/>
                <a:gdLst>
                  <a:gd name="T0" fmla="*/ 14 w 666"/>
                  <a:gd name="T1" fmla="*/ 115 h 414"/>
                  <a:gd name="T2" fmla="*/ 8 w 666"/>
                  <a:gd name="T3" fmla="*/ 99 h 414"/>
                  <a:gd name="T4" fmla="*/ 0 w 666"/>
                  <a:gd name="T5" fmla="*/ 80 h 414"/>
                  <a:gd name="T6" fmla="*/ 17 w 666"/>
                  <a:gd name="T7" fmla="*/ 0 h 414"/>
                  <a:gd name="T8" fmla="*/ 235 w 666"/>
                  <a:gd name="T9" fmla="*/ 39 h 414"/>
                  <a:gd name="T10" fmla="*/ 437 w 666"/>
                  <a:gd name="T11" fmla="*/ 66 h 414"/>
                  <a:gd name="T12" fmla="*/ 627 w 666"/>
                  <a:gd name="T13" fmla="*/ 87 h 414"/>
                  <a:gd name="T14" fmla="*/ 666 w 666"/>
                  <a:gd name="T15" fmla="*/ 91 h 414"/>
                  <a:gd name="T16" fmla="*/ 645 w 666"/>
                  <a:gd name="T17" fmla="*/ 408 h 414"/>
                  <a:gd name="T18" fmla="*/ 563 w 666"/>
                  <a:gd name="T19" fmla="*/ 408 h 414"/>
                  <a:gd name="T20" fmla="*/ 347 w 666"/>
                  <a:gd name="T21" fmla="*/ 385 h 414"/>
                  <a:gd name="T22" fmla="*/ 236 w 666"/>
                  <a:gd name="T23" fmla="*/ 374 h 414"/>
                  <a:gd name="T24" fmla="*/ 227 w 666"/>
                  <a:gd name="T25" fmla="*/ 406 h 414"/>
                  <a:gd name="T26" fmla="*/ 220 w 666"/>
                  <a:gd name="T27" fmla="*/ 389 h 414"/>
                  <a:gd name="T28" fmla="*/ 206 w 666"/>
                  <a:gd name="T29" fmla="*/ 399 h 414"/>
                  <a:gd name="T30" fmla="*/ 196 w 666"/>
                  <a:gd name="T31" fmla="*/ 399 h 414"/>
                  <a:gd name="T32" fmla="*/ 185 w 666"/>
                  <a:gd name="T33" fmla="*/ 397 h 414"/>
                  <a:gd name="T34" fmla="*/ 164 w 666"/>
                  <a:gd name="T35" fmla="*/ 393 h 414"/>
                  <a:gd name="T36" fmla="*/ 156 w 666"/>
                  <a:gd name="T37" fmla="*/ 399 h 414"/>
                  <a:gd name="T38" fmla="*/ 145 w 666"/>
                  <a:gd name="T39" fmla="*/ 397 h 414"/>
                  <a:gd name="T40" fmla="*/ 129 w 666"/>
                  <a:gd name="T41" fmla="*/ 397 h 414"/>
                  <a:gd name="T42" fmla="*/ 126 w 666"/>
                  <a:gd name="T43" fmla="*/ 404 h 414"/>
                  <a:gd name="T44" fmla="*/ 118 w 666"/>
                  <a:gd name="T45" fmla="*/ 393 h 414"/>
                  <a:gd name="T46" fmla="*/ 117 w 666"/>
                  <a:gd name="T47" fmla="*/ 384 h 414"/>
                  <a:gd name="T48" fmla="*/ 116 w 666"/>
                  <a:gd name="T49" fmla="*/ 369 h 414"/>
                  <a:gd name="T50" fmla="*/ 103 w 666"/>
                  <a:gd name="T51" fmla="*/ 366 h 414"/>
                  <a:gd name="T52" fmla="*/ 98 w 666"/>
                  <a:gd name="T53" fmla="*/ 355 h 414"/>
                  <a:gd name="T54" fmla="*/ 101 w 666"/>
                  <a:gd name="T55" fmla="*/ 343 h 414"/>
                  <a:gd name="T56" fmla="*/ 95 w 666"/>
                  <a:gd name="T57" fmla="*/ 332 h 414"/>
                  <a:gd name="T58" fmla="*/ 88 w 666"/>
                  <a:gd name="T59" fmla="*/ 308 h 414"/>
                  <a:gd name="T60" fmla="*/ 84 w 666"/>
                  <a:gd name="T61" fmla="*/ 292 h 414"/>
                  <a:gd name="T62" fmla="*/ 61 w 666"/>
                  <a:gd name="T63" fmla="*/ 298 h 414"/>
                  <a:gd name="T64" fmla="*/ 52 w 666"/>
                  <a:gd name="T65" fmla="*/ 293 h 414"/>
                  <a:gd name="T66" fmla="*/ 46 w 666"/>
                  <a:gd name="T67" fmla="*/ 285 h 414"/>
                  <a:gd name="T68" fmla="*/ 49 w 666"/>
                  <a:gd name="T69" fmla="*/ 274 h 414"/>
                  <a:gd name="T70" fmla="*/ 57 w 666"/>
                  <a:gd name="T71" fmla="*/ 269 h 414"/>
                  <a:gd name="T72" fmla="*/ 56 w 666"/>
                  <a:gd name="T73" fmla="*/ 252 h 414"/>
                  <a:gd name="T74" fmla="*/ 57 w 666"/>
                  <a:gd name="T75" fmla="*/ 243 h 414"/>
                  <a:gd name="T76" fmla="*/ 63 w 666"/>
                  <a:gd name="T77" fmla="*/ 232 h 414"/>
                  <a:gd name="T78" fmla="*/ 74 w 666"/>
                  <a:gd name="T79" fmla="*/ 205 h 414"/>
                  <a:gd name="T80" fmla="*/ 63 w 666"/>
                  <a:gd name="T81" fmla="*/ 203 h 414"/>
                  <a:gd name="T82" fmla="*/ 59 w 666"/>
                  <a:gd name="T83" fmla="*/ 195 h 414"/>
                  <a:gd name="T84" fmla="*/ 50 w 666"/>
                  <a:gd name="T85" fmla="*/ 190 h 414"/>
                  <a:gd name="T86" fmla="*/ 45 w 666"/>
                  <a:gd name="T87" fmla="*/ 180 h 414"/>
                  <a:gd name="T88" fmla="*/ 41 w 666"/>
                  <a:gd name="T89" fmla="*/ 172 h 414"/>
                  <a:gd name="T90" fmla="*/ 33 w 666"/>
                  <a:gd name="T91" fmla="*/ 156 h 414"/>
                  <a:gd name="T92" fmla="*/ 27 w 666"/>
                  <a:gd name="T93" fmla="*/ 146 h 414"/>
                  <a:gd name="T94" fmla="*/ 18 w 666"/>
                  <a:gd name="T95" fmla="*/ 137 h 414"/>
                  <a:gd name="T96" fmla="*/ 15 w 666"/>
                  <a:gd name="T97"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path>
                </a:pathLst>
              </a:custGeom>
              <a:solidFill>
                <a:srgbClr val="DFDFE0"/>
              </a:solidFill>
              <a:ln w="12700">
                <a:solidFill>
                  <a:srgbClr val="FFFFFF"/>
                </a:solidFill>
                <a:prstDash val="solid"/>
                <a:round/>
                <a:headEnd/>
                <a:tailEnd/>
              </a:ln>
            </p:spPr>
            <p:txBody>
              <a:bodyPr/>
              <a:lstStyle/>
              <a:p>
                <a:endParaRPr lang="en-US" sz="1980"/>
              </a:p>
            </p:txBody>
          </p:sp>
          <p:sp>
            <p:nvSpPr>
              <p:cNvPr id="138" name="Freeform 115">
                <a:extLst>
                  <a:ext uri="{FF2B5EF4-FFF2-40B4-BE49-F238E27FC236}">
                    <a16:creationId xmlns:a16="http://schemas.microsoft.com/office/drawing/2014/main" id="{C755B9D0-7E49-9E7B-3D6B-BF19B059E509}"/>
                  </a:ext>
                </a:extLst>
              </p:cNvPr>
              <p:cNvSpPr>
                <a:spLocks/>
              </p:cNvSpPr>
              <p:nvPr/>
            </p:nvSpPr>
            <p:spPr bwMode="auto">
              <a:xfrm>
                <a:off x="4691612" y="2210697"/>
                <a:ext cx="688165" cy="565070"/>
              </a:xfrm>
              <a:custGeom>
                <a:avLst/>
                <a:gdLst>
                  <a:gd name="T0" fmla="*/ 12 w 453"/>
                  <a:gd name="T1" fmla="*/ 243 h 372"/>
                  <a:gd name="T2" fmla="*/ 42 w 453"/>
                  <a:gd name="T3" fmla="*/ 40 h 372"/>
                  <a:gd name="T4" fmla="*/ 47 w 453"/>
                  <a:gd name="T5" fmla="*/ 4 h 372"/>
                  <a:gd name="T6" fmla="*/ 53 w 453"/>
                  <a:gd name="T7" fmla="*/ 0 h 372"/>
                  <a:gd name="T8" fmla="*/ 158 w 453"/>
                  <a:gd name="T9" fmla="*/ 15 h 372"/>
                  <a:gd name="T10" fmla="*/ 262 w 453"/>
                  <a:gd name="T11" fmla="*/ 27 h 372"/>
                  <a:gd name="T12" fmla="*/ 374 w 453"/>
                  <a:gd name="T13" fmla="*/ 38 h 372"/>
                  <a:gd name="T14" fmla="*/ 453 w 453"/>
                  <a:gd name="T15" fmla="*/ 44 h 372"/>
                  <a:gd name="T16" fmla="*/ 441 w 453"/>
                  <a:gd name="T17" fmla="*/ 208 h 372"/>
                  <a:gd name="T18" fmla="*/ 430 w 453"/>
                  <a:gd name="T19" fmla="*/ 372 h 372"/>
                  <a:gd name="T20" fmla="*/ 333 w 453"/>
                  <a:gd name="T21" fmla="*/ 365 h 372"/>
                  <a:gd name="T22" fmla="*/ 281 w 453"/>
                  <a:gd name="T23" fmla="*/ 360 h 372"/>
                  <a:gd name="T24" fmla="*/ 182 w 453"/>
                  <a:gd name="T25" fmla="*/ 349 h 372"/>
                  <a:gd name="T26" fmla="*/ 123 w 453"/>
                  <a:gd name="T27" fmla="*/ 342 h 372"/>
                  <a:gd name="T28" fmla="*/ 0 w 453"/>
                  <a:gd name="T29" fmla="*/ 326 h 372"/>
                  <a:gd name="T30" fmla="*/ 12 w 453"/>
                  <a:gd name="T31" fmla="*/ 24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close/>
                  </a:path>
                </a:pathLst>
              </a:custGeom>
              <a:solidFill>
                <a:srgbClr val="DFDFE0"/>
              </a:solidFill>
              <a:ln w="12700">
                <a:solidFill>
                  <a:srgbClr val="FFFFFF"/>
                </a:solidFill>
                <a:round/>
                <a:headEnd/>
                <a:tailEnd/>
              </a:ln>
            </p:spPr>
            <p:txBody>
              <a:bodyPr/>
              <a:lstStyle/>
              <a:p>
                <a:endParaRPr lang="en-US" sz="1980"/>
              </a:p>
            </p:txBody>
          </p:sp>
          <p:sp>
            <p:nvSpPr>
              <p:cNvPr id="139" name="Freeform 116">
                <a:extLst>
                  <a:ext uri="{FF2B5EF4-FFF2-40B4-BE49-F238E27FC236}">
                    <a16:creationId xmlns:a16="http://schemas.microsoft.com/office/drawing/2014/main" id="{81E188C2-9810-1C90-FAF5-AE347DC45732}"/>
                  </a:ext>
                </a:extLst>
              </p:cNvPr>
              <p:cNvSpPr>
                <a:spLocks/>
              </p:cNvSpPr>
              <p:nvPr/>
            </p:nvSpPr>
            <p:spPr bwMode="auto">
              <a:xfrm>
                <a:off x="4691612" y="2210697"/>
                <a:ext cx="688165" cy="565070"/>
              </a:xfrm>
              <a:custGeom>
                <a:avLst/>
                <a:gdLst>
                  <a:gd name="T0" fmla="*/ 12 w 453"/>
                  <a:gd name="T1" fmla="*/ 243 h 372"/>
                  <a:gd name="T2" fmla="*/ 42 w 453"/>
                  <a:gd name="T3" fmla="*/ 40 h 372"/>
                  <a:gd name="T4" fmla="*/ 47 w 453"/>
                  <a:gd name="T5" fmla="*/ 4 h 372"/>
                  <a:gd name="T6" fmla="*/ 53 w 453"/>
                  <a:gd name="T7" fmla="*/ 0 h 372"/>
                  <a:gd name="T8" fmla="*/ 158 w 453"/>
                  <a:gd name="T9" fmla="*/ 15 h 372"/>
                  <a:gd name="T10" fmla="*/ 262 w 453"/>
                  <a:gd name="T11" fmla="*/ 27 h 372"/>
                  <a:gd name="T12" fmla="*/ 374 w 453"/>
                  <a:gd name="T13" fmla="*/ 38 h 372"/>
                  <a:gd name="T14" fmla="*/ 453 w 453"/>
                  <a:gd name="T15" fmla="*/ 44 h 372"/>
                  <a:gd name="T16" fmla="*/ 441 w 453"/>
                  <a:gd name="T17" fmla="*/ 208 h 372"/>
                  <a:gd name="T18" fmla="*/ 430 w 453"/>
                  <a:gd name="T19" fmla="*/ 372 h 372"/>
                  <a:gd name="T20" fmla="*/ 333 w 453"/>
                  <a:gd name="T21" fmla="*/ 365 h 372"/>
                  <a:gd name="T22" fmla="*/ 281 w 453"/>
                  <a:gd name="T23" fmla="*/ 360 h 372"/>
                  <a:gd name="T24" fmla="*/ 182 w 453"/>
                  <a:gd name="T25" fmla="*/ 349 h 372"/>
                  <a:gd name="T26" fmla="*/ 123 w 453"/>
                  <a:gd name="T27" fmla="*/ 342 h 372"/>
                  <a:gd name="T28" fmla="*/ 0 w 453"/>
                  <a:gd name="T29" fmla="*/ 326 h 372"/>
                  <a:gd name="T30" fmla="*/ 12 w 453"/>
                  <a:gd name="T31" fmla="*/ 24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path>
                </a:pathLst>
              </a:custGeom>
              <a:solidFill>
                <a:srgbClr val="DFDFE0"/>
              </a:solidFill>
              <a:ln w="12700">
                <a:solidFill>
                  <a:srgbClr val="FFFFFF"/>
                </a:solidFill>
                <a:prstDash val="solid"/>
                <a:round/>
                <a:headEnd/>
                <a:tailEnd/>
              </a:ln>
            </p:spPr>
            <p:txBody>
              <a:bodyPr/>
              <a:lstStyle/>
              <a:p>
                <a:endParaRPr lang="en-US" sz="1980"/>
              </a:p>
            </p:txBody>
          </p:sp>
          <p:sp>
            <p:nvSpPr>
              <p:cNvPr id="140" name="Freeform 117">
                <a:extLst>
                  <a:ext uri="{FF2B5EF4-FFF2-40B4-BE49-F238E27FC236}">
                    <a16:creationId xmlns:a16="http://schemas.microsoft.com/office/drawing/2014/main" id="{61332BFF-18F0-D5E0-C46B-ECCDBA751220}"/>
                  </a:ext>
                </a:extLst>
              </p:cNvPr>
              <p:cNvSpPr>
                <a:spLocks/>
              </p:cNvSpPr>
              <p:nvPr/>
            </p:nvSpPr>
            <p:spPr bwMode="auto">
              <a:xfrm>
                <a:off x="4726552" y="3228430"/>
                <a:ext cx="682088" cy="712414"/>
              </a:xfrm>
              <a:custGeom>
                <a:avLst/>
                <a:gdLst>
                  <a:gd name="T0" fmla="*/ 0 w 449"/>
                  <a:gd name="T1" fmla="*/ 463 h 469"/>
                  <a:gd name="T2" fmla="*/ 0 w 449"/>
                  <a:gd name="T3" fmla="*/ 460 h 469"/>
                  <a:gd name="T4" fmla="*/ 58 w 449"/>
                  <a:gd name="T5" fmla="*/ 0 h 469"/>
                  <a:gd name="T6" fmla="*/ 165 w 449"/>
                  <a:gd name="T7" fmla="*/ 12 h 469"/>
                  <a:gd name="T8" fmla="*/ 260 w 449"/>
                  <a:gd name="T9" fmla="*/ 22 h 469"/>
                  <a:gd name="T10" fmla="*/ 376 w 449"/>
                  <a:gd name="T11" fmla="*/ 31 h 469"/>
                  <a:gd name="T12" fmla="*/ 449 w 449"/>
                  <a:gd name="T13" fmla="*/ 37 h 469"/>
                  <a:gd name="T14" fmla="*/ 446 w 449"/>
                  <a:gd name="T15" fmla="*/ 77 h 469"/>
                  <a:gd name="T16" fmla="*/ 443 w 449"/>
                  <a:gd name="T17" fmla="*/ 79 h 469"/>
                  <a:gd name="T18" fmla="*/ 442 w 449"/>
                  <a:gd name="T19" fmla="*/ 84 h 469"/>
                  <a:gd name="T20" fmla="*/ 431 w 449"/>
                  <a:gd name="T21" fmla="*/ 282 h 469"/>
                  <a:gd name="T22" fmla="*/ 424 w 449"/>
                  <a:gd name="T23" fmla="*/ 357 h 469"/>
                  <a:gd name="T24" fmla="*/ 419 w 449"/>
                  <a:gd name="T25" fmla="*/ 442 h 469"/>
                  <a:gd name="T26" fmla="*/ 414 w 449"/>
                  <a:gd name="T27" fmla="*/ 448 h 469"/>
                  <a:gd name="T28" fmla="*/ 411 w 449"/>
                  <a:gd name="T29" fmla="*/ 448 h 469"/>
                  <a:gd name="T30" fmla="*/ 351 w 449"/>
                  <a:gd name="T31" fmla="*/ 444 h 469"/>
                  <a:gd name="T32" fmla="*/ 290 w 449"/>
                  <a:gd name="T33" fmla="*/ 438 h 469"/>
                  <a:gd name="T34" fmla="*/ 222 w 449"/>
                  <a:gd name="T35" fmla="*/ 433 h 469"/>
                  <a:gd name="T36" fmla="*/ 171 w 449"/>
                  <a:gd name="T37" fmla="*/ 427 h 469"/>
                  <a:gd name="T38" fmla="*/ 171 w 449"/>
                  <a:gd name="T39" fmla="*/ 430 h 469"/>
                  <a:gd name="T40" fmla="*/ 173 w 449"/>
                  <a:gd name="T41" fmla="*/ 440 h 469"/>
                  <a:gd name="T42" fmla="*/ 176 w 449"/>
                  <a:gd name="T43" fmla="*/ 444 h 469"/>
                  <a:gd name="T44" fmla="*/ 176 w 449"/>
                  <a:gd name="T45" fmla="*/ 446 h 469"/>
                  <a:gd name="T46" fmla="*/ 176 w 449"/>
                  <a:gd name="T47" fmla="*/ 446 h 469"/>
                  <a:gd name="T48" fmla="*/ 64 w 449"/>
                  <a:gd name="T49" fmla="*/ 434 h 469"/>
                  <a:gd name="T50" fmla="*/ 61 w 449"/>
                  <a:gd name="T51" fmla="*/ 441 h 469"/>
                  <a:gd name="T52" fmla="*/ 58 w 449"/>
                  <a:gd name="T53" fmla="*/ 468 h 469"/>
                  <a:gd name="T54" fmla="*/ 53 w 449"/>
                  <a:gd name="T55" fmla="*/ 469 h 469"/>
                  <a:gd name="T56" fmla="*/ 0 w 449"/>
                  <a:gd name="T57"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close/>
                  </a:path>
                </a:pathLst>
              </a:custGeom>
              <a:solidFill>
                <a:srgbClr val="DFDFE0"/>
              </a:solidFill>
              <a:ln w="12700">
                <a:solidFill>
                  <a:srgbClr val="FFFFFF"/>
                </a:solidFill>
                <a:round/>
                <a:headEnd/>
                <a:tailEnd/>
              </a:ln>
            </p:spPr>
            <p:txBody>
              <a:bodyPr/>
              <a:lstStyle/>
              <a:p>
                <a:endParaRPr lang="en-US" sz="1980"/>
              </a:p>
            </p:txBody>
          </p:sp>
          <p:sp>
            <p:nvSpPr>
              <p:cNvPr id="141" name="Freeform 118">
                <a:extLst>
                  <a:ext uri="{FF2B5EF4-FFF2-40B4-BE49-F238E27FC236}">
                    <a16:creationId xmlns:a16="http://schemas.microsoft.com/office/drawing/2014/main" id="{DAB850AA-A042-AB57-95C7-72EC8B72DBE9}"/>
                  </a:ext>
                </a:extLst>
              </p:cNvPr>
              <p:cNvSpPr>
                <a:spLocks/>
              </p:cNvSpPr>
              <p:nvPr/>
            </p:nvSpPr>
            <p:spPr bwMode="auto">
              <a:xfrm>
                <a:off x="4726552" y="3228430"/>
                <a:ext cx="682088" cy="712414"/>
              </a:xfrm>
              <a:custGeom>
                <a:avLst/>
                <a:gdLst>
                  <a:gd name="T0" fmla="*/ 0 w 449"/>
                  <a:gd name="T1" fmla="*/ 463 h 469"/>
                  <a:gd name="T2" fmla="*/ 0 w 449"/>
                  <a:gd name="T3" fmla="*/ 460 h 469"/>
                  <a:gd name="T4" fmla="*/ 58 w 449"/>
                  <a:gd name="T5" fmla="*/ 0 h 469"/>
                  <a:gd name="T6" fmla="*/ 165 w 449"/>
                  <a:gd name="T7" fmla="*/ 12 h 469"/>
                  <a:gd name="T8" fmla="*/ 260 w 449"/>
                  <a:gd name="T9" fmla="*/ 22 h 469"/>
                  <a:gd name="T10" fmla="*/ 376 w 449"/>
                  <a:gd name="T11" fmla="*/ 31 h 469"/>
                  <a:gd name="T12" fmla="*/ 449 w 449"/>
                  <a:gd name="T13" fmla="*/ 37 h 469"/>
                  <a:gd name="T14" fmla="*/ 446 w 449"/>
                  <a:gd name="T15" fmla="*/ 77 h 469"/>
                  <a:gd name="T16" fmla="*/ 443 w 449"/>
                  <a:gd name="T17" fmla="*/ 79 h 469"/>
                  <a:gd name="T18" fmla="*/ 442 w 449"/>
                  <a:gd name="T19" fmla="*/ 84 h 469"/>
                  <a:gd name="T20" fmla="*/ 431 w 449"/>
                  <a:gd name="T21" fmla="*/ 282 h 469"/>
                  <a:gd name="T22" fmla="*/ 424 w 449"/>
                  <a:gd name="T23" fmla="*/ 357 h 469"/>
                  <a:gd name="T24" fmla="*/ 419 w 449"/>
                  <a:gd name="T25" fmla="*/ 442 h 469"/>
                  <a:gd name="T26" fmla="*/ 414 w 449"/>
                  <a:gd name="T27" fmla="*/ 448 h 469"/>
                  <a:gd name="T28" fmla="*/ 411 w 449"/>
                  <a:gd name="T29" fmla="*/ 448 h 469"/>
                  <a:gd name="T30" fmla="*/ 351 w 449"/>
                  <a:gd name="T31" fmla="*/ 444 h 469"/>
                  <a:gd name="T32" fmla="*/ 290 w 449"/>
                  <a:gd name="T33" fmla="*/ 438 h 469"/>
                  <a:gd name="T34" fmla="*/ 222 w 449"/>
                  <a:gd name="T35" fmla="*/ 433 h 469"/>
                  <a:gd name="T36" fmla="*/ 171 w 449"/>
                  <a:gd name="T37" fmla="*/ 427 h 469"/>
                  <a:gd name="T38" fmla="*/ 171 w 449"/>
                  <a:gd name="T39" fmla="*/ 430 h 469"/>
                  <a:gd name="T40" fmla="*/ 173 w 449"/>
                  <a:gd name="T41" fmla="*/ 440 h 469"/>
                  <a:gd name="T42" fmla="*/ 176 w 449"/>
                  <a:gd name="T43" fmla="*/ 444 h 469"/>
                  <a:gd name="T44" fmla="*/ 176 w 449"/>
                  <a:gd name="T45" fmla="*/ 446 h 469"/>
                  <a:gd name="T46" fmla="*/ 176 w 449"/>
                  <a:gd name="T47" fmla="*/ 446 h 469"/>
                  <a:gd name="T48" fmla="*/ 64 w 449"/>
                  <a:gd name="T49" fmla="*/ 434 h 469"/>
                  <a:gd name="T50" fmla="*/ 61 w 449"/>
                  <a:gd name="T51" fmla="*/ 441 h 469"/>
                  <a:gd name="T52" fmla="*/ 58 w 449"/>
                  <a:gd name="T53" fmla="*/ 468 h 469"/>
                  <a:gd name="T54" fmla="*/ 53 w 449"/>
                  <a:gd name="T55" fmla="*/ 469 h 469"/>
                  <a:gd name="T56" fmla="*/ 0 w 449"/>
                  <a:gd name="T57"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path>
                </a:pathLst>
              </a:custGeom>
              <a:solidFill>
                <a:srgbClr val="DFDFE0"/>
              </a:solidFill>
              <a:ln w="12700">
                <a:solidFill>
                  <a:srgbClr val="FFFFFF"/>
                </a:solidFill>
                <a:prstDash val="solid"/>
                <a:round/>
                <a:headEnd/>
                <a:tailEnd/>
              </a:ln>
            </p:spPr>
            <p:txBody>
              <a:bodyPr/>
              <a:lstStyle/>
              <a:p>
                <a:endParaRPr lang="en-US" sz="1980"/>
              </a:p>
            </p:txBody>
          </p:sp>
          <p:sp>
            <p:nvSpPr>
              <p:cNvPr id="142" name="Freeform 119">
                <a:extLst>
                  <a:ext uri="{FF2B5EF4-FFF2-40B4-BE49-F238E27FC236}">
                    <a16:creationId xmlns:a16="http://schemas.microsoft.com/office/drawing/2014/main" id="{F56A1050-BB8D-6F31-CBC2-EFDE68EF815A}"/>
                  </a:ext>
                </a:extLst>
              </p:cNvPr>
              <p:cNvSpPr>
                <a:spLocks/>
              </p:cNvSpPr>
              <p:nvPr/>
            </p:nvSpPr>
            <p:spPr bwMode="auto">
              <a:xfrm>
                <a:off x="4814662" y="2730197"/>
                <a:ext cx="715509" cy="560513"/>
              </a:xfrm>
              <a:custGeom>
                <a:avLst/>
                <a:gdLst>
                  <a:gd name="T0" fmla="*/ 0 w 471"/>
                  <a:gd name="T1" fmla="*/ 328 h 369"/>
                  <a:gd name="T2" fmla="*/ 42 w 471"/>
                  <a:gd name="T3" fmla="*/ 0 h 369"/>
                  <a:gd name="T4" fmla="*/ 101 w 471"/>
                  <a:gd name="T5" fmla="*/ 7 h 369"/>
                  <a:gd name="T6" fmla="*/ 200 w 471"/>
                  <a:gd name="T7" fmla="*/ 18 h 369"/>
                  <a:gd name="T8" fmla="*/ 252 w 471"/>
                  <a:gd name="T9" fmla="*/ 23 h 369"/>
                  <a:gd name="T10" fmla="*/ 349 w 471"/>
                  <a:gd name="T11" fmla="*/ 30 h 369"/>
                  <a:gd name="T12" fmla="*/ 404 w 471"/>
                  <a:gd name="T13" fmla="*/ 34 h 369"/>
                  <a:gd name="T14" fmla="*/ 465 w 471"/>
                  <a:gd name="T15" fmla="*/ 38 h 369"/>
                  <a:gd name="T16" fmla="*/ 471 w 471"/>
                  <a:gd name="T17" fmla="*/ 41 h 369"/>
                  <a:gd name="T18" fmla="*/ 467 w 471"/>
                  <a:gd name="T19" fmla="*/ 121 h 369"/>
                  <a:gd name="T20" fmla="*/ 455 w 471"/>
                  <a:gd name="T21" fmla="*/ 369 h 369"/>
                  <a:gd name="T22" fmla="*/ 391 w 471"/>
                  <a:gd name="T23" fmla="*/ 365 h 369"/>
                  <a:gd name="T24" fmla="*/ 318 w 471"/>
                  <a:gd name="T25" fmla="*/ 359 h 369"/>
                  <a:gd name="T26" fmla="*/ 202 w 471"/>
                  <a:gd name="T27" fmla="*/ 350 h 369"/>
                  <a:gd name="T28" fmla="*/ 107 w 471"/>
                  <a:gd name="T29" fmla="*/ 340 h 369"/>
                  <a:gd name="T30" fmla="*/ 0 w 471"/>
                  <a:gd name="T31" fmla="*/ 3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close/>
                  </a:path>
                </a:pathLst>
              </a:custGeom>
              <a:solidFill>
                <a:srgbClr val="DFDFE0"/>
              </a:solidFill>
              <a:ln w="12700">
                <a:solidFill>
                  <a:srgbClr val="FFFFFF"/>
                </a:solidFill>
                <a:round/>
                <a:headEnd/>
                <a:tailEnd/>
              </a:ln>
            </p:spPr>
            <p:txBody>
              <a:bodyPr/>
              <a:lstStyle/>
              <a:p>
                <a:endParaRPr lang="en-US" sz="1980"/>
              </a:p>
            </p:txBody>
          </p:sp>
          <p:sp>
            <p:nvSpPr>
              <p:cNvPr id="143" name="Freeform 120">
                <a:extLst>
                  <a:ext uri="{FF2B5EF4-FFF2-40B4-BE49-F238E27FC236}">
                    <a16:creationId xmlns:a16="http://schemas.microsoft.com/office/drawing/2014/main" id="{BB4991F7-4C9D-664B-8435-533795D5742A}"/>
                  </a:ext>
                </a:extLst>
              </p:cNvPr>
              <p:cNvSpPr>
                <a:spLocks/>
              </p:cNvSpPr>
              <p:nvPr/>
            </p:nvSpPr>
            <p:spPr bwMode="auto">
              <a:xfrm>
                <a:off x="4814662" y="2730197"/>
                <a:ext cx="715509" cy="560513"/>
              </a:xfrm>
              <a:custGeom>
                <a:avLst/>
                <a:gdLst>
                  <a:gd name="T0" fmla="*/ 0 w 471"/>
                  <a:gd name="T1" fmla="*/ 328 h 369"/>
                  <a:gd name="T2" fmla="*/ 42 w 471"/>
                  <a:gd name="T3" fmla="*/ 0 h 369"/>
                  <a:gd name="T4" fmla="*/ 101 w 471"/>
                  <a:gd name="T5" fmla="*/ 7 h 369"/>
                  <a:gd name="T6" fmla="*/ 200 w 471"/>
                  <a:gd name="T7" fmla="*/ 18 h 369"/>
                  <a:gd name="T8" fmla="*/ 252 w 471"/>
                  <a:gd name="T9" fmla="*/ 23 h 369"/>
                  <a:gd name="T10" fmla="*/ 349 w 471"/>
                  <a:gd name="T11" fmla="*/ 30 h 369"/>
                  <a:gd name="T12" fmla="*/ 404 w 471"/>
                  <a:gd name="T13" fmla="*/ 34 h 369"/>
                  <a:gd name="T14" fmla="*/ 465 w 471"/>
                  <a:gd name="T15" fmla="*/ 38 h 369"/>
                  <a:gd name="T16" fmla="*/ 471 w 471"/>
                  <a:gd name="T17" fmla="*/ 41 h 369"/>
                  <a:gd name="T18" fmla="*/ 467 w 471"/>
                  <a:gd name="T19" fmla="*/ 121 h 369"/>
                  <a:gd name="T20" fmla="*/ 455 w 471"/>
                  <a:gd name="T21" fmla="*/ 369 h 369"/>
                  <a:gd name="T22" fmla="*/ 391 w 471"/>
                  <a:gd name="T23" fmla="*/ 365 h 369"/>
                  <a:gd name="T24" fmla="*/ 318 w 471"/>
                  <a:gd name="T25" fmla="*/ 359 h 369"/>
                  <a:gd name="T26" fmla="*/ 202 w 471"/>
                  <a:gd name="T27" fmla="*/ 350 h 369"/>
                  <a:gd name="T28" fmla="*/ 107 w 471"/>
                  <a:gd name="T29" fmla="*/ 340 h 369"/>
                  <a:gd name="T30" fmla="*/ 0 w 471"/>
                  <a:gd name="T31" fmla="*/ 3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path>
                </a:pathLst>
              </a:custGeom>
              <a:solidFill>
                <a:srgbClr val="DFDFE0"/>
              </a:solidFill>
              <a:ln w="12700">
                <a:solidFill>
                  <a:srgbClr val="FFFFFF"/>
                </a:solidFill>
                <a:prstDash val="solid"/>
                <a:round/>
                <a:headEnd/>
                <a:tailEnd/>
              </a:ln>
            </p:spPr>
            <p:txBody>
              <a:bodyPr/>
              <a:lstStyle/>
              <a:p>
                <a:endParaRPr lang="en-US" sz="1980"/>
              </a:p>
            </p:txBody>
          </p:sp>
          <p:sp>
            <p:nvSpPr>
              <p:cNvPr id="144" name="Freeform 121">
                <a:extLst>
                  <a:ext uri="{FF2B5EF4-FFF2-40B4-BE49-F238E27FC236}">
                    <a16:creationId xmlns:a16="http://schemas.microsoft.com/office/drawing/2014/main" id="{DF1600B2-0606-15E2-15E2-4A7DA524C6B7}"/>
                  </a:ext>
                </a:extLst>
              </p:cNvPr>
              <p:cNvSpPr>
                <a:spLocks/>
              </p:cNvSpPr>
              <p:nvPr/>
            </p:nvSpPr>
            <p:spPr bwMode="auto">
              <a:xfrm>
                <a:off x="5344837" y="2526650"/>
                <a:ext cx="812733" cy="399499"/>
              </a:xfrm>
              <a:custGeom>
                <a:avLst/>
                <a:gdLst>
                  <a:gd name="T0" fmla="*/ 11 w 535"/>
                  <a:gd name="T1" fmla="*/ 0 h 263"/>
                  <a:gd name="T2" fmla="*/ 176 w 535"/>
                  <a:gd name="T3" fmla="*/ 9 h 263"/>
                  <a:gd name="T4" fmla="*/ 342 w 535"/>
                  <a:gd name="T5" fmla="*/ 15 h 263"/>
                  <a:gd name="T6" fmla="*/ 370 w 535"/>
                  <a:gd name="T7" fmla="*/ 34 h 263"/>
                  <a:gd name="T8" fmla="*/ 380 w 535"/>
                  <a:gd name="T9" fmla="*/ 26 h 263"/>
                  <a:gd name="T10" fmla="*/ 413 w 535"/>
                  <a:gd name="T11" fmla="*/ 26 h 263"/>
                  <a:gd name="T12" fmla="*/ 427 w 535"/>
                  <a:gd name="T13" fmla="*/ 34 h 263"/>
                  <a:gd name="T14" fmla="*/ 434 w 535"/>
                  <a:gd name="T15" fmla="*/ 38 h 263"/>
                  <a:gd name="T16" fmla="*/ 443 w 535"/>
                  <a:gd name="T17" fmla="*/ 42 h 263"/>
                  <a:gd name="T18" fmla="*/ 451 w 535"/>
                  <a:gd name="T19" fmla="*/ 49 h 263"/>
                  <a:gd name="T20" fmla="*/ 461 w 535"/>
                  <a:gd name="T21" fmla="*/ 55 h 263"/>
                  <a:gd name="T22" fmla="*/ 468 w 535"/>
                  <a:gd name="T23" fmla="*/ 62 h 263"/>
                  <a:gd name="T24" fmla="*/ 469 w 535"/>
                  <a:gd name="T25" fmla="*/ 72 h 263"/>
                  <a:gd name="T26" fmla="*/ 470 w 535"/>
                  <a:gd name="T27" fmla="*/ 81 h 263"/>
                  <a:gd name="T28" fmla="*/ 474 w 535"/>
                  <a:gd name="T29" fmla="*/ 92 h 263"/>
                  <a:gd name="T30" fmla="*/ 483 w 535"/>
                  <a:gd name="T31" fmla="*/ 107 h 263"/>
                  <a:gd name="T32" fmla="*/ 487 w 535"/>
                  <a:gd name="T33" fmla="*/ 116 h 263"/>
                  <a:gd name="T34" fmla="*/ 485 w 535"/>
                  <a:gd name="T35" fmla="*/ 127 h 263"/>
                  <a:gd name="T36" fmla="*/ 487 w 535"/>
                  <a:gd name="T37" fmla="*/ 134 h 263"/>
                  <a:gd name="T38" fmla="*/ 491 w 535"/>
                  <a:gd name="T39" fmla="*/ 139 h 263"/>
                  <a:gd name="T40" fmla="*/ 495 w 535"/>
                  <a:gd name="T41" fmla="*/ 148 h 263"/>
                  <a:gd name="T42" fmla="*/ 498 w 535"/>
                  <a:gd name="T43" fmla="*/ 160 h 263"/>
                  <a:gd name="T44" fmla="*/ 500 w 535"/>
                  <a:gd name="T45" fmla="*/ 171 h 263"/>
                  <a:gd name="T46" fmla="*/ 503 w 535"/>
                  <a:gd name="T47" fmla="*/ 188 h 263"/>
                  <a:gd name="T48" fmla="*/ 506 w 535"/>
                  <a:gd name="T49" fmla="*/ 207 h 263"/>
                  <a:gd name="T50" fmla="*/ 507 w 535"/>
                  <a:gd name="T51" fmla="*/ 218 h 263"/>
                  <a:gd name="T52" fmla="*/ 515 w 535"/>
                  <a:gd name="T53" fmla="*/ 233 h 263"/>
                  <a:gd name="T54" fmla="*/ 525 w 535"/>
                  <a:gd name="T55" fmla="*/ 241 h 263"/>
                  <a:gd name="T56" fmla="*/ 530 w 535"/>
                  <a:gd name="T57" fmla="*/ 252 h 263"/>
                  <a:gd name="T58" fmla="*/ 535 w 535"/>
                  <a:gd name="T59" fmla="*/ 261 h 263"/>
                  <a:gd name="T60" fmla="*/ 350 w 535"/>
                  <a:gd name="T61" fmla="*/ 263 h 263"/>
                  <a:gd name="T62" fmla="*/ 118 w 535"/>
                  <a:gd name="T63" fmla="*/ 255 h 263"/>
                  <a:gd name="T64" fmla="*/ 116 w 535"/>
                  <a:gd name="T65" fmla="*/ 172 h 263"/>
                  <a:gd name="T66" fmla="*/ 0 w 535"/>
                  <a:gd name="T67"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close/>
                  </a:path>
                </a:pathLst>
              </a:custGeom>
              <a:solidFill>
                <a:srgbClr val="DFDFE0"/>
              </a:solidFill>
              <a:ln w="12700">
                <a:solidFill>
                  <a:srgbClr val="FFFFFF"/>
                </a:solidFill>
                <a:round/>
                <a:headEnd/>
                <a:tailEnd/>
              </a:ln>
            </p:spPr>
            <p:txBody>
              <a:bodyPr/>
              <a:lstStyle/>
              <a:p>
                <a:endParaRPr lang="en-US" sz="1980"/>
              </a:p>
            </p:txBody>
          </p:sp>
          <p:sp>
            <p:nvSpPr>
              <p:cNvPr id="145" name="Freeform 122">
                <a:extLst>
                  <a:ext uri="{FF2B5EF4-FFF2-40B4-BE49-F238E27FC236}">
                    <a16:creationId xmlns:a16="http://schemas.microsoft.com/office/drawing/2014/main" id="{EF6D0828-8566-0110-AB18-E27587C32327}"/>
                  </a:ext>
                </a:extLst>
              </p:cNvPr>
              <p:cNvSpPr>
                <a:spLocks/>
              </p:cNvSpPr>
              <p:nvPr/>
            </p:nvSpPr>
            <p:spPr bwMode="auto">
              <a:xfrm>
                <a:off x="5344837" y="2526650"/>
                <a:ext cx="812733" cy="399499"/>
              </a:xfrm>
              <a:custGeom>
                <a:avLst/>
                <a:gdLst>
                  <a:gd name="T0" fmla="*/ 11 w 535"/>
                  <a:gd name="T1" fmla="*/ 0 h 263"/>
                  <a:gd name="T2" fmla="*/ 176 w 535"/>
                  <a:gd name="T3" fmla="*/ 9 h 263"/>
                  <a:gd name="T4" fmla="*/ 342 w 535"/>
                  <a:gd name="T5" fmla="*/ 15 h 263"/>
                  <a:gd name="T6" fmla="*/ 370 w 535"/>
                  <a:gd name="T7" fmla="*/ 34 h 263"/>
                  <a:gd name="T8" fmla="*/ 380 w 535"/>
                  <a:gd name="T9" fmla="*/ 26 h 263"/>
                  <a:gd name="T10" fmla="*/ 413 w 535"/>
                  <a:gd name="T11" fmla="*/ 26 h 263"/>
                  <a:gd name="T12" fmla="*/ 427 w 535"/>
                  <a:gd name="T13" fmla="*/ 34 h 263"/>
                  <a:gd name="T14" fmla="*/ 434 w 535"/>
                  <a:gd name="T15" fmla="*/ 38 h 263"/>
                  <a:gd name="T16" fmla="*/ 443 w 535"/>
                  <a:gd name="T17" fmla="*/ 42 h 263"/>
                  <a:gd name="T18" fmla="*/ 451 w 535"/>
                  <a:gd name="T19" fmla="*/ 49 h 263"/>
                  <a:gd name="T20" fmla="*/ 461 w 535"/>
                  <a:gd name="T21" fmla="*/ 55 h 263"/>
                  <a:gd name="T22" fmla="*/ 468 w 535"/>
                  <a:gd name="T23" fmla="*/ 62 h 263"/>
                  <a:gd name="T24" fmla="*/ 469 w 535"/>
                  <a:gd name="T25" fmla="*/ 72 h 263"/>
                  <a:gd name="T26" fmla="*/ 470 w 535"/>
                  <a:gd name="T27" fmla="*/ 81 h 263"/>
                  <a:gd name="T28" fmla="*/ 474 w 535"/>
                  <a:gd name="T29" fmla="*/ 92 h 263"/>
                  <a:gd name="T30" fmla="*/ 483 w 535"/>
                  <a:gd name="T31" fmla="*/ 107 h 263"/>
                  <a:gd name="T32" fmla="*/ 487 w 535"/>
                  <a:gd name="T33" fmla="*/ 116 h 263"/>
                  <a:gd name="T34" fmla="*/ 485 w 535"/>
                  <a:gd name="T35" fmla="*/ 127 h 263"/>
                  <a:gd name="T36" fmla="*/ 487 w 535"/>
                  <a:gd name="T37" fmla="*/ 134 h 263"/>
                  <a:gd name="T38" fmla="*/ 491 w 535"/>
                  <a:gd name="T39" fmla="*/ 139 h 263"/>
                  <a:gd name="T40" fmla="*/ 495 w 535"/>
                  <a:gd name="T41" fmla="*/ 148 h 263"/>
                  <a:gd name="T42" fmla="*/ 498 w 535"/>
                  <a:gd name="T43" fmla="*/ 160 h 263"/>
                  <a:gd name="T44" fmla="*/ 500 w 535"/>
                  <a:gd name="T45" fmla="*/ 171 h 263"/>
                  <a:gd name="T46" fmla="*/ 503 w 535"/>
                  <a:gd name="T47" fmla="*/ 188 h 263"/>
                  <a:gd name="T48" fmla="*/ 506 w 535"/>
                  <a:gd name="T49" fmla="*/ 207 h 263"/>
                  <a:gd name="T50" fmla="*/ 507 w 535"/>
                  <a:gd name="T51" fmla="*/ 218 h 263"/>
                  <a:gd name="T52" fmla="*/ 515 w 535"/>
                  <a:gd name="T53" fmla="*/ 233 h 263"/>
                  <a:gd name="T54" fmla="*/ 525 w 535"/>
                  <a:gd name="T55" fmla="*/ 241 h 263"/>
                  <a:gd name="T56" fmla="*/ 530 w 535"/>
                  <a:gd name="T57" fmla="*/ 252 h 263"/>
                  <a:gd name="T58" fmla="*/ 535 w 535"/>
                  <a:gd name="T59" fmla="*/ 261 h 263"/>
                  <a:gd name="T60" fmla="*/ 350 w 535"/>
                  <a:gd name="T61" fmla="*/ 263 h 263"/>
                  <a:gd name="T62" fmla="*/ 118 w 535"/>
                  <a:gd name="T63" fmla="*/ 255 h 263"/>
                  <a:gd name="T64" fmla="*/ 116 w 535"/>
                  <a:gd name="T65" fmla="*/ 172 h 263"/>
                  <a:gd name="T66" fmla="*/ 0 w 535"/>
                  <a:gd name="T67"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path>
                </a:pathLst>
              </a:custGeom>
              <a:solidFill>
                <a:srgbClr val="DFDFE0"/>
              </a:solidFill>
              <a:ln w="12700">
                <a:solidFill>
                  <a:srgbClr val="FFFFFF"/>
                </a:solidFill>
                <a:prstDash val="solid"/>
                <a:round/>
                <a:headEnd/>
                <a:tailEnd/>
              </a:ln>
            </p:spPr>
            <p:txBody>
              <a:bodyPr/>
              <a:lstStyle/>
              <a:p>
                <a:endParaRPr lang="en-US" sz="1980"/>
              </a:p>
            </p:txBody>
          </p:sp>
          <p:sp>
            <p:nvSpPr>
              <p:cNvPr id="146" name="Freeform 123">
                <a:extLst>
                  <a:ext uri="{FF2B5EF4-FFF2-40B4-BE49-F238E27FC236}">
                    <a16:creationId xmlns:a16="http://schemas.microsoft.com/office/drawing/2014/main" id="{D9520A24-559A-02BB-20F3-176E60B94230}"/>
                  </a:ext>
                </a:extLst>
              </p:cNvPr>
              <p:cNvSpPr>
                <a:spLocks/>
              </p:cNvSpPr>
              <p:nvPr/>
            </p:nvSpPr>
            <p:spPr bwMode="auto">
              <a:xfrm>
                <a:off x="5361547" y="2162088"/>
                <a:ext cx="688165" cy="448107"/>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close/>
                  </a:path>
                </a:pathLst>
              </a:custGeom>
              <a:solidFill>
                <a:srgbClr val="DFDFE0"/>
              </a:solidFill>
              <a:ln w="12700">
                <a:solidFill>
                  <a:srgbClr val="FFFFFF"/>
                </a:solidFill>
                <a:round/>
                <a:headEnd/>
                <a:tailEnd/>
              </a:ln>
            </p:spPr>
            <p:txBody>
              <a:bodyPr/>
              <a:lstStyle/>
              <a:p>
                <a:endParaRPr lang="en-US" sz="1980"/>
              </a:p>
            </p:txBody>
          </p:sp>
          <p:sp>
            <p:nvSpPr>
              <p:cNvPr id="147" name="Freeform 124">
                <a:extLst>
                  <a:ext uri="{FF2B5EF4-FFF2-40B4-BE49-F238E27FC236}">
                    <a16:creationId xmlns:a16="http://schemas.microsoft.com/office/drawing/2014/main" id="{B42E9450-0A94-34FA-B2CA-7F6AEC15225E}"/>
                  </a:ext>
                </a:extLst>
              </p:cNvPr>
              <p:cNvSpPr>
                <a:spLocks/>
              </p:cNvSpPr>
              <p:nvPr/>
            </p:nvSpPr>
            <p:spPr bwMode="auto">
              <a:xfrm>
                <a:off x="5361547" y="2162088"/>
                <a:ext cx="688165" cy="448107"/>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path>
                </a:pathLst>
              </a:custGeom>
              <a:solidFill>
                <a:srgbClr val="DFDFE0"/>
              </a:solidFill>
              <a:ln w="12700">
                <a:solidFill>
                  <a:srgbClr val="FFFFFF"/>
                </a:solidFill>
                <a:prstDash val="solid"/>
                <a:round/>
                <a:headEnd/>
                <a:tailEnd/>
              </a:ln>
            </p:spPr>
            <p:txBody>
              <a:bodyPr/>
              <a:lstStyle/>
              <a:p>
                <a:endParaRPr lang="en-US" sz="1980"/>
              </a:p>
            </p:txBody>
          </p:sp>
          <p:sp>
            <p:nvSpPr>
              <p:cNvPr id="148" name="Freeform 125">
                <a:extLst>
                  <a:ext uri="{FF2B5EF4-FFF2-40B4-BE49-F238E27FC236}">
                    <a16:creationId xmlns:a16="http://schemas.microsoft.com/office/drawing/2014/main" id="{679AF88D-CD9B-5E09-E782-A940875ACCD1}"/>
                  </a:ext>
                </a:extLst>
              </p:cNvPr>
              <p:cNvSpPr>
                <a:spLocks/>
              </p:cNvSpPr>
              <p:nvPr/>
            </p:nvSpPr>
            <p:spPr bwMode="auto">
              <a:xfrm>
                <a:off x="5390411" y="1785375"/>
                <a:ext cx="645629" cy="396460"/>
              </a:xfrm>
              <a:custGeom>
                <a:avLst/>
                <a:gdLst>
                  <a:gd name="T0" fmla="*/ 0 w 425"/>
                  <a:gd name="T1" fmla="*/ 248 h 261"/>
                  <a:gd name="T2" fmla="*/ 17 w 425"/>
                  <a:gd name="T3" fmla="*/ 1 h 261"/>
                  <a:gd name="T4" fmla="*/ 17 w 425"/>
                  <a:gd name="T5" fmla="*/ 0 h 261"/>
                  <a:gd name="T6" fmla="*/ 103 w 425"/>
                  <a:gd name="T7" fmla="*/ 5 h 261"/>
                  <a:gd name="T8" fmla="*/ 230 w 425"/>
                  <a:gd name="T9" fmla="*/ 10 h 261"/>
                  <a:gd name="T10" fmla="*/ 340 w 425"/>
                  <a:gd name="T11" fmla="*/ 13 h 261"/>
                  <a:gd name="T12" fmla="*/ 389 w 425"/>
                  <a:gd name="T13" fmla="*/ 13 h 261"/>
                  <a:gd name="T14" fmla="*/ 387 w 425"/>
                  <a:gd name="T15" fmla="*/ 16 h 261"/>
                  <a:gd name="T16" fmla="*/ 387 w 425"/>
                  <a:gd name="T17" fmla="*/ 16 h 261"/>
                  <a:gd name="T18" fmla="*/ 390 w 425"/>
                  <a:gd name="T19" fmla="*/ 20 h 261"/>
                  <a:gd name="T20" fmla="*/ 393 w 425"/>
                  <a:gd name="T21" fmla="*/ 35 h 261"/>
                  <a:gd name="T22" fmla="*/ 396 w 425"/>
                  <a:gd name="T23" fmla="*/ 40 h 261"/>
                  <a:gd name="T24" fmla="*/ 392 w 425"/>
                  <a:gd name="T25" fmla="*/ 50 h 261"/>
                  <a:gd name="T26" fmla="*/ 394 w 425"/>
                  <a:gd name="T27" fmla="*/ 61 h 261"/>
                  <a:gd name="T28" fmla="*/ 393 w 425"/>
                  <a:gd name="T29" fmla="*/ 65 h 261"/>
                  <a:gd name="T30" fmla="*/ 394 w 425"/>
                  <a:gd name="T31" fmla="*/ 67 h 261"/>
                  <a:gd name="T32" fmla="*/ 393 w 425"/>
                  <a:gd name="T33" fmla="*/ 78 h 261"/>
                  <a:gd name="T34" fmla="*/ 394 w 425"/>
                  <a:gd name="T35" fmla="*/ 84 h 261"/>
                  <a:gd name="T36" fmla="*/ 400 w 425"/>
                  <a:gd name="T37" fmla="*/ 101 h 261"/>
                  <a:gd name="T38" fmla="*/ 400 w 425"/>
                  <a:gd name="T39" fmla="*/ 104 h 261"/>
                  <a:gd name="T40" fmla="*/ 406 w 425"/>
                  <a:gd name="T41" fmla="*/ 119 h 261"/>
                  <a:gd name="T42" fmla="*/ 409 w 425"/>
                  <a:gd name="T43" fmla="*/ 131 h 261"/>
                  <a:gd name="T44" fmla="*/ 409 w 425"/>
                  <a:gd name="T45" fmla="*/ 136 h 261"/>
                  <a:gd name="T46" fmla="*/ 408 w 425"/>
                  <a:gd name="T47" fmla="*/ 141 h 261"/>
                  <a:gd name="T48" fmla="*/ 409 w 425"/>
                  <a:gd name="T49" fmla="*/ 146 h 261"/>
                  <a:gd name="T50" fmla="*/ 409 w 425"/>
                  <a:gd name="T51" fmla="*/ 157 h 261"/>
                  <a:gd name="T52" fmla="*/ 411 w 425"/>
                  <a:gd name="T53" fmla="*/ 168 h 261"/>
                  <a:gd name="T54" fmla="*/ 411 w 425"/>
                  <a:gd name="T55" fmla="*/ 176 h 261"/>
                  <a:gd name="T56" fmla="*/ 413 w 425"/>
                  <a:gd name="T57" fmla="*/ 181 h 261"/>
                  <a:gd name="T58" fmla="*/ 412 w 425"/>
                  <a:gd name="T59" fmla="*/ 187 h 261"/>
                  <a:gd name="T60" fmla="*/ 413 w 425"/>
                  <a:gd name="T61" fmla="*/ 206 h 261"/>
                  <a:gd name="T62" fmla="*/ 416 w 425"/>
                  <a:gd name="T63" fmla="*/ 211 h 261"/>
                  <a:gd name="T64" fmla="*/ 415 w 425"/>
                  <a:gd name="T65" fmla="*/ 217 h 261"/>
                  <a:gd name="T66" fmla="*/ 417 w 425"/>
                  <a:gd name="T67" fmla="*/ 222 h 261"/>
                  <a:gd name="T68" fmla="*/ 423 w 425"/>
                  <a:gd name="T69" fmla="*/ 230 h 261"/>
                  <a:gd name="T70" fmla="*/ 424 w 425"/>
                  <a:gd name="T71" fmla="*/ 235 h 261"/>
                  <a:gd name="T72" fmla="*/ 424 w 425"/>
                  <a:gd name="T73" fmla="*/ 241 h 261"/>
                  <a:gd name="T74" fmla="*/ 425 w 425"/>
                  <a:gd name="T75" fmla="*/ 252 h 261"/>
                  <a:gd name="T76" fmla="*/ 425 w 425"/>
                  <a:gd name="T77" fmla="*/ 256 h 261"/>
                  <a:gd name="T78" fmla="*/ 425 w 425"/>
                  <a:gd name="T79" fmla="*/ 261 h 261"/>
                  <a:gd name="T80" fmla="*/ 320 w 425"/>
                  <a:gd name="T81" fmla="*/ 261 h 261"/>
                  <a:gd name="T82" fmla="*/ 214 w 425"/>
                  <a:gd name="T83" fmla="*/ 259 h 261"/>
                  <a:gd name="T84" fmla="*/ 101 w 425"/>
                  <a:gd name="T85" fmla="*/ 254 h 261"/>
                  <a:gd name="T86" fmla="*/ 0 w 425"/>
                  <a:gd name="T87"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close/>
                  </a:path>
                </a:pathLst>
              </a:custGeom>
              <a:solidFill>
                <a:srgbClr val="DFDFE0"/>
              </a:solidFill>
              <a:ln w="12700">
                <a:solidFill>
                  <a:srgbClr val="FFFFFF"/>
                </a:solidFill>
                <a:round/>
                <a:headEnd/>
                <a:tailEnd/>
              </a:ln>
            </p:spPr>
            <p:txBody>
              <a:bodyPr/>
              <a:lstStyle/>
              <a:p>
                <a:endParaRPr lang="en-US" sz="1980"/>
              </a:p>
            </p:txBody>
          </p:sp>
          <p:sp>
            <p:nvSpPr>
              <p:cNvPr id="149" name="Freeform 126">
                <a:extLst>
                  <a:ext uri="{FF2B5EF4-FFF2-40B4-BE49-F238E27FC236}">
                    <a16:creationId xmlns:a16="http://schemas.microsoft.com/office/drawing/2014/main" id="{6BA0A153-1411-2FA6-4473-AF8D7A4D3551}"/>
                  </a:ext>
                </a:extLst>
              </p:cNvPr>
              <p:cNvSpPr>
                <a:spLocks/>
              </p:cNvSpPr>
              <p:nvPr/>
            </p:nvSpPr>
            <p:spPr bwMode="auto">
              <a:xfrm>
                <a:off x="5390411" y="1785375"/>
                <a:ext cx="645629" cy="396460"/>
              </a:xfrm>
              <a:custGeom>
                <a:avLst/>
                <a:gdLst>
                  <a:gd name="T0" fmla="*/ 0 w 425"/>
                  <a:gd name="T1" fmla="*/ 248 h 261"/>
                  <a:gd name="T2" fmla="*/ 17 w 425"/>
                  <a:gd name="T3" fmla="*/ 1 h 261"/>
                  <a:gd name="T4" fmla="*/ 17 w 425"/>
                  <a:gd name="T5" fmla="*/ 0 h 261"/>
                  <a:gd name="T6" fmla="*/ 103 w 425"/>
                  <a:gd name="T7" fmla="*/ 5 h 261"/>
                  <a:gd name="T8" fmla="*/ 230 w 425"/>
                  <a:gd name="T9" fmla="*/ 10 h 261"/>
                  <a:gd name="T10" fmla="*/ 340 w 425"/>
                  <a:gd name="T11" fmla="*/ 13 h 261"/>
                  <a:gd name="T12" fmla="*/ 389 w 425"/>
                  <a:gd name="T13" fmla="*/ 13 h 261"/>
                  <a:gd name="T14" fmla="*/ 387 w 425"/>
                  <a:gd name="T15" fmla="*/ 16 h 261"/>
                  <a:gd name="T16" fmla="*/ 387 w 425"/>
                  <a:gd name="T17" fmla="*/ 16 h 261"/>
                  <a:gd name="T18" fmla="*/ 390 w 425"/>
                  <a:gd name="T19" fmla="*/ 20 h 261"/>
                  <a:gd name="T20" fmla="*/ 393 w 425"/>
                  <a:gd name="T21" fmla="*/ 35 h 261"/>
                  <a:gd name="T22" fmla="*/ 396 w 425"/>
                  <a:gd name="T23" fmla="*/ 40 h 261"/>
                  <a:gd name="T24" fmla="*/ 392 w 425"/>
                  <a:gd name="T25" fmla="*/ 50 h 261"/>
                  <a:gd name="T26" fmla="*/ 394 w 425"/>
                  <a:gd name="T27" fmla="*/ 61 h 261"/>
                  <a:gd name="T28" fmla="*/ 393 w 425"/>
                  <a:gd name="T29" fmla="*/ 65 h 261"/>
                  <a:gd name="T30" fmla="*/ 394 w 425"/>
                  <a:gd name="T31" fmla="*/ 67 h 261"/>
                  <a:gd name="T32" fmla="*/ 393 w 425"/>
                  <a:gd name="T33" fmla="*/ 78 h 261"/>
                  <a:gd name="T34" fmla="*/ 394 w 425"/>
                  <a:gd name="T35" fmla="*/ 84 h 261"/>
                  <a:gd name="T36" fmla="*/ 400 w 425"/>
                  <a:gd name="T37" fmla="*/ 101 h 261"/>
                  <a:gd name="T38" fmla="*/ 400 w 425"/>
                  <a:gd name="T39" fmla="*/ 104 h 261"/>
                  <a:gd name="T40" fmla="*/ 406 w 425"/>
                  <a:gd name="T41" fmla="*/ 119 h 261"/>
                  <a:gd name="T42" fmla="*/ 409 w 425"/>
                  <a:gd name="T43" fmla="*/ 131 h 261"/>
                  <a:gd name="T44" fmla="*/ 409 w 425"/>
                  <a:gd name="T45" fmla="*/ 136 h 261"/>
                  <a:gd name="T46" fmla="*/ 408 w 425"/>
                  <a:gd name="T47" fmla="*/ 141 h 261"/>
                  <a:gd name="T48" fmla="*/ 409 w 425"/>
                  <a:gd name="T49" fmla="*/ 146 h 261"/>
                  <a:gd name="T50" fmla="*/ 409 w 425"/>
                  <a:gd name="T51" fmla="*/ 157 h 261"/>
                  <a:gd name="T52" fmla="*/ 411 w 425"/>
                  <a:gd name="T53" fmla="*/ 168 h 261"/>
                  <a:gd name="T54" fmla="*/ 411 w 425"/>
                  <a:gd name="T55" fmla="*/ 176 h 261"/>
                  <a:gd name="T56" fmla="*/ 413 w 425"/>
                  <a:gd name="T57" fmla="*/ 181 h 261"/>
                  <a:gd name="T58" fmla="*/ 412 w 425"/>
                  <a:gd name="T59" fmla="*/ 187 h 261"/>
                  <a:gd name="T60" fmla="*/ 413 w 425"/>
                  <a:gd name="T61" fmla="*/ 206 h 261"/>
                  <a:gd name="T62" fmla="*/ 416 w 425"/>
                  <a:gd name="T63" fmla="*/ 211 h 261"/>
                  <a:gd name="T64" fmla="*/ 415 w 425"/>
                  <a:gd name="T65" fmla="*/ 217 h 261"/>
                  <a:gd name="T66" fmla="*/ 417 w 425"/>
                  <a:gd name="T67" fmla="*/ 222 h 261"/>
                  <a:gd name="T68" fmla="*/ 423 w 425"/>
                  <a:gd name="T69" fmla="*/ 230 h 261"/>
                  <a:gd name="T70" fmla="*/ 424 w 425"/>
                  <a:gd name="T71" fmla="*/ 235 h 261"/>
                  <a:gd name="T72" fmla="*/ 424 w 425"/>
                  <a:gd name="T73" fmla="*/ 241 h 261"/>
                  <a:gd name="T74" fmla="*/ 425 w 425"/>
                  <a:gd name="T75" fmla="*/ 252 h 261"/>
                  <a:gd name="T76" fmla="*/ 425 w 425"/>
                  <a:gd name="T77" fmla="*/ 256 h 261"/>
                  <a:gd name="T78" fmla="*/ 425 w 425"/>
                  <a:gd name="T79" fmla="*/ 261 h 261"/>
                  <a:gd name="T80" fmla="*/ 320 w 425"/>
                  <a:gd name="T81" fmla="*/ 261 h 261"/>
                  <a:gd name="T82" fmla="*/ 214 w 425"/>
                  <a:gd name="T83" fmla="*/ 259 h 261"/>
                  <a:gd name="T84" fmla="*/ 101 w 425"/>
                  <a:gd name="T85" fmla="*/ 254 h 261"/>
                  <a:gd name="T86" fmla="*/ 0 w 425"/>
                  <a:gd name="T87"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path>
                </a:pathLst>
              </a:custGeom>
              <a:solidFill>
                <a:srgbClr val="DFDFE0"/>
              </a:solidFill>
              <a:ln w="12700">
                <a:solidFill>
                  <a:srgbClr val="FFFFFF"/>
                </a:solidFill>
                <a:prstDash val="solid"/>
                <a:round/>
                <a:headEnd/>
                <a:tailEnd/>
              </a:ln>
            </p:spPr>
            <p:txBody>
              <a:bodyPr/>
              <a:lstStyle/>
              <a:p>
                <a:endParaRPr lang="en-US" sz="1980"/>
              </a:p>
            </p:txBody>
          </p:sp>
          <p:sp>
            <p:nvSpPr>
              <p:cNvPr id="150" name="Freeform 127">
                <a:extLst>
                  <a:ext uri="{FF2B5EF4-FFF2-40B4-BE49-F238E27FC236}">
                    <a16:creationId xmlns:a16="http://schemas.microsoft.com/office/drawing/2014/main" id="{49218226-1B74-1F1C-1C3F-D8F20CDD9C14}"/>
                  </a:ext>
                </a:extLst>
              </p:cNvPr>
              <p:cNvSpPr>
                <a:spLocks/>
              </p:cNvSpPr>
              <p:nvPr/>
            </p:nvSpPr>
            <p:spPr bwMode="auto">
              <a:xfrm>
                <a:off x="5404083" y="3284634"/>
                <a:ext cx="853749" cy="434436"/>
              </a:xfrm>
              <a:custGeom>
                <a:avLst/>
                <a:gdLst>
                  <a:gd name="T0" fmla="*/ 3 w 562"/>
                  <a:gd name="T1" fmla="*/ 0 h 286"/>
                  <a:gd name="T2" fmla="*/ 170 w 562"/>
                  <a:gd name="T3" fmla="*/ 8 h 286"/>
                  <a:gd name="T4" fmla="*/ 465 w 562"/>
                  <a:gd name="T5" fmla="*/ 12 h 286"/>
                  <a:gd name="T6" fmla="*/ 547 w 562"/>
                  <a:gd name="T7" fmla="*/ 51 h 286"/>
                  <a:gd name="T8" fmla="*/ 560 w 562"/>
                  <a:gd name="T9" fmla="*/ 142 h 286"/>
                  <a:gd name="T10" fmla="*/ 547 w 562"/>
                  <a:gd name="T11" fmla="*/ 283 h 286"/>
                  <a:gd name="T12" fmla="*/ 537 w 562"/>
                  <a:gd name="T13" fmla="*/ 278 h 286"/>
                  <a:gd name="T14" fmla="*/ 514 w 562"/>
                  <a:gd name="T15" fmla="*/ 263 h 286"/>
                  <a:gd name="T16" fmla="*/ 506 w 562"/>
                  <a:gd name="T17" fmla="*/ 267 h 286"/>
                  <a:gd name="T18" fmla="*/ 498 w 562"/>
                  <a:gd name="T19" fmla="*/ 270 h 286"/>
                  <a:gd name="T20" fmla="*/ 488 w 562"/>
                  <a:gd name="T21" fmla="*/ 263 h 286"/>
                  <a:gd name="T22" fmla="*/ 473 w 562"/>
                  <a:gd name="T23" fmla="*/ 271 h 286"/>
                  <a:gd name="T24" fmla="*/ 463 w 562"/>
                  <a:gd name="T25" fmla="*/ 267 h 286"/>
                  <a:gd name="T26" fmla="*/ 452 w 562"/>
                  <a:gd name="T27" fmla="*/ 272 h 286"/>
                  <a:gd name="T28" fmla="*/ 441 w 562"/>
                  <a:gd name="T29" fmla="*/ 279 h 286"/>
                  <a:gd name="T30" fmla="*/ 433 w 562"/>
                  <a:gd name="T31" fmla="*/ 279 h 286"/>
                  <a:gd name="T32" fmla="*/ 422 w 562"/>
                  <a:gd name="T33" fmla="*/ 274 h 286"/>
                  <a:gd name="T34" fmla="*/ 414 w 562"/>
                  <a:gd name="T35" fmla="*/ 268 h 286"/>
                  <a:gd name="T36" fmla="*/ 404 w 562"/>
                  <a:gd name="T37" fmla="*/ 270 h 286"/>
                  <a:gd name="T38" fmla="*/ 395 w 562"/>
                  <a:gd name="T39" fmla="*/ 263 h 286"/>
                  <a:gd name="T40" fmla="*/ 392 w 562"/>
                  <a:gd name="T41" fmla="*/ 267 h 286"/>
                  <a:gd name="T42" fmla="*/ 385 w 562"/>
                  <a:gd name="T43" fmla="*/ 281 h 286"/>
                  <a:gd name="T44" fmla="*/ 380 w 562"/>
                  <a:gd name="T45" fmla="*/ 281 h 286"/>
                  <a:gd name="T46" fmla="*/ 380 w 562"/>
                  <a:gd name="T47" fmla="*/ 270 h 286"/>
                  <a:gd name="T48" fmla="*/ 366 w 562"/>
                  <a:gd name="T49" fmla="*/ 274 h 286"/>
                  <a:gd name="T50" fmla="*/ 360 w 562"/>
                  <a:gd name="T51" fmla="*/ 267 h 286"/>
                  <a:gd name="T52" fmla="*/ 351 w 562"/>
                  <a:gd name="T53" fmla="*/ 263 h 286"/>
                  <a:gd name="T54" fmla="*/ 338 w 562"/>
                  <a:gd name="T55" fmla="*/ 268 h 286"/>
                  <a:gd name="T56" fmla="*/ 328 w 562"/>
                  <a:gd name="T57" fmla="*/ 270 h 286"/>
                  <a:gd name="T58" fmla="*/ 327 w 562"/>
                  <a:gd name="T59" fmla="*/ 259 h 286"/>
                  <a:gd name="T60" fmla="*/ 317 w 562"/>
                  <a:gd name="T61" fmla="*/ 253 h 286"/>
                  <a:gd name="T62" fmla="*/ 313 w 562"/>
                  <a:gd name="T63" fmla="*/ 248 h 286"/>
                  <a:gd name="T64" fmla="*/ 297 w 562"/>
                  <a:gd name="T65" fmla="*/ 251 h 286"/>
                  <a:gd name="T66" fmla="*/ 288 w 562"/>
                  <a:gd name="T67" fmla="*/ 249 h 286"/>
                  <a:gd name="T68" fmla="*/ 279 w 562"/>
                  <a:gd name="T69" fmla="*/ 245 h 286"/>
                  <a:gd name="T70" fmla="*/ 263 w 562"/>
                  <a:gd name="T71" fmla="*/ 243 h 286"/>
                  <a:gd name="T72" fmla="*/ 254 w 562"/>
                  <a:gd name="T73" fmla="*/ 241 h 286"/>
                  <a:gd name="T74" fmla="*/ 246 w 562"/>
                  <a:gd name="T75" fmla="*/ 240 h 286"/>
                  <a:gd name="T76" fmla="*/ 244 w 562"/>
                  <a:gd name="T77" fmla="*/ 229 h 286"/>
                  <a:gd name="T78" fmla="*/ 235 w 562"/>
                  <a:gd name="T79" fmla="*/ 222 h 286"/>
                  <a:gd name="T80" fmla="*/ 231 w 562"/>
                  <a:gd name="T81" fmla="*/ 225 h 286"/>
                  <a:gd name="T82" fmla="*/ 220 w 562"/>
                  <a:gd name="T83" fmla="*/ 224 h 286"/>
                  <a:gd name="T84" fmla="*/ 210 w 562"/>
                  <a:gd name="T85" fmla="*/ 224 h 286"/>
                  <a:gd name="T86" fmla="*/ 195 w 562"/>
                  <a:gd name="T87" fmla="*/ 209 h 286"/>
                  <a:gd name="T88" fmla="*/ 191 w 562"/>
                  <a:gd name="T89" fmla="*/ 199 h 286"/>
                  <a:gd name="T90" fmla="*/ 190 w 562"/>
                  <a:gd name="T91" fmla="*/ 50 h 286"/>
                  <a:gd name="T92" fmla="*/ 157 w 562"/>
                  <a:gd name="T93" fmla="*/ 49 h 286"/>
                  <a:gd name="T94" fmla="*/ 0 w 562"/>
                  <a:gd name="T95" fmla="*/ 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close/>
                  </a:path>
                </a:pathLst>
              </a:custGeom>
              <a:solidFill>
                <a:srgbClr val="DFDFE0"/>
              </a:solidFill>
              <a:ln w="12700">
                <a:solidFill>
                  <a:srgbClr val="FFFFFF"/>
                </a:solidFill>
                <a:round/>
                <a:headEnd/>
                <a:tailEnd/>
              </a:ln>
            </p:spPr>
            <p:txBody>
              <a:bodyPr/>
              <a:lstStyle/>
              <a:p>
                <a:endParaRPr lang="en-US" sz="1980"/>
              </a:p>
            </p:txBody>
          </p:sp>
          <p:sp>
            <p:nvSpPr>
              <p:cNvPr id="151" name="Freeform 128">
                <a:extLst>
                  <a:ext uri="{FF2B5EF4-FFF2-40B4-BE49-F238E27FC236}">
                    <a16:creationId xmlns:a16="http://schemas.microsoft.com/office/drawing/2014/main" id="{3D32AAA4-FBFA-B2F9-16CC-8EFC877104C2}"/>
                  </a:ext>
                </a:extLst>
              </p:cNvPr>
              <p:cNvSpPr>
                <a:spLocks/>
              </p:cNvSpPr>
              <p:nvPr/>
            </p:nvSpPr>
            <p:spPr bwMode="auto">
              <a:xfrm>
                <a:off x="5404083" y="3284634"/>
                <a:ext cx="853749" cy="434436"/>
              </a:xfrm>
              <a:custGeom>
                <a:avLst/>
                <a:gdLst>
                  <a:gd name="T0" fmla="*/ 3 w 562"/>
                  <a:gd name="T1" fmla="*/ 0 h 286"/>
                  <a:gd name="T2" fmla="*/ 170 w 562"/>
                  <a:gd name="T3" fmla="*/ 8 h 286"/>
                  <a:gd name="T4" fmla="*/ 465 w 562"/>
                  <a:gd name="T5" fmla="*/ 12 h 286"/>
                  <a:gd name="T6" fmla="*/ 547 w 562"/>
                  <a:gd name="T7" fmla="*/ 51 h 286"/>
                  <a:gd name="T8" fmla="*/ 560 w 562"/>
                  <a:gd name="T9" fmla="*/ 142 h 286"/>
                  <a:gd name="T10" fmla="*/ 547 w 562"/>
                  <a:gd name="T11" fmla="*/ 283 h 286"/>
                  <a:gd name="T12" fmla="*/ 537 w 562"/>
                  <a:gd name="T13" fmla="*/ 278 h 286"/>
                  <a:gd name="T14" fmla="*/ 514 w 562"/>
                  <a:gd name="T15" fmla="*/ 263 h 286"/>
                  <a:gd name="T16" fmla="*/ 506 w 562"/>
                  <a:gd name="T17" fmla="*/ 267 h 286"/>
                  <a:gd name="T18" fmla="*/ 498 w 562"/>
                  <a:gd name="T19" fmla="*/ 270 h 286"/>
                  <a:gd name="T20" fmla="*/ 488 w 562"/>
                  <a:gd name="T21" fmla="*/ 263 h 286"/>
                  <a:gd name="T22" fmla="*/ 473 w 562"/>
                  <a:gd name="T23" fmla="*/ 271 h 286"/>
                  <a:gd name="T24" fmla="*/ 463 w 562"/>
                  <a:gd name="T25" fmla="*/ 267 h 286"/>
                  <a:gd name="T26" fmla="*/ 452 w 562"/>
                  <a:gd name="T27" fmla="*/ 272 h 286"/>
                  <a:gd name="T28" fmla="*/ 441 w 562"/>
                  <a:gd name="T29" fmla="*/ 279 h 286"/>
                  <a:gd name="T30" fmla="*/ 433 w 562"/>
                  <a:gd name="T31" fmla="*/ 279 h 286"/>
                  <a:gd name="T32" fmla="*/ 422 w 562"/>
                  <a:gd name="T33" fmla="*/ 274 h 286"/>
                  <a:gd name="T34" fmla="*/ 414 w 562"/>
                  <a:gd name="T35" fmla="*/ 268 h 286"/>
                  <a:gd name="T36" fmla="*/ 404 w 562"/>
                  <a:gd name="T37" fmla="*/ 270 h 286"/>
                  <a:gd name="T38" fmla="*/ 395 w 562"/>
                  <a:gd name="T39" fmla="*/ 263 h 286"/>
                  <a:gd name="T40" fmla="*/ 392 w 562"/>
                  <a:gd name="T41" fmla="*/ 267 h 286"/>
                  <a:gd name="T42" fmla="*/ 385 w 562"/>
                  <a:gd name="T43" fmla="*/ 281 h 286"/>
                  <a:gd name="T44" fmla="*/ 380 w 562"/>
                  <a:gd name="T45" fmla="*/ 281 h 286"/>
                  <a:gd name="T46" fmla="*/ 380 w 562"/>
                  <a:gd name="T47" fmla="*/ 270 h 286"/>
                  <a:gd name="T48" fmla="*/ 366 w 562"/>
                  <a:gd name="T49" fmla="*/ 274 h 286"/>
                  <a:gd name="T50" fmla="*/ 360 w 562"/>
                  <a:gd name="T51" fmla="*/ 267 h 286"/>
                  <a:gd name="T52" fmla="*/ 351 w 562"/>
                  <a:gd name="T53" fmla="*/ 263 h 286"/>
                  <a:gd name="T54" fmla="*/ 338 w 562"/>
                  <a:gd name="T55" fmla="*/ 268 h 286"/>
                  <a:gd name="T56" fmla="*/ 328 w 562"/>
                  <a:gd name="T57" fmla="*/ 270 h 286"/>
                  <a:gd name="T58" fmla="*/ 327 w 562"/>
                  <a:gd name="T59" fmla="*/ 259 h 286"/>
                  <a:gd name="T60" fmla="*/ 317 w 562"/>
                  <a:gd name="T61" fmla="*/ 253 h 286"/>
                  <a:gd name="T62" fmla="*/ 313 w 562"/>
                  <a:gd name="T63" fmla="*/ 248 h 286"/>
                  <a:gd name="T64" fmla="*/ 297 w 562"/>
                  <a:gd name="T65" fmla="*/ 251 h 286"/>
                  <a:gd name="T66" fmla="*/ 288 w 562"/>
                  <a:gd name="T67" fmla="*/ 249 h 286"/>
                  <a:gd name="T68" fmla="*/ 279 w 562"/>
                  <a:gd name="T69" fmla="*/ 245 h 286"/>
                  <a:gd name="T70" fmla="*/ 263 w 562"/>
                  <a:gd name="T71" fmla="*/ 243 h 286"/>
                  <a:gd name="T72" fmla="*/ 254 w 562"/>
                  <a:gd name="T73" fmla="*/ 241 h 286"/>
                  <a:gd name="T74" fmla="*/ 246 w 562"/>
                  <a:gd name="T75" fmla="*/ 240 h 286"/>
                  <a:gd name="T76" fmla="*/ 244 w 562"/>
                  <a:gd name="T77" fmla="*/ 229 h 286"/>
                  <a:gd name="T78" fmla="*/ 235 w 562"/>
                  <a:gd name="T79" fmla="*/ 222 h 286"/>
                  <a:gd name="T80" fmla="*/ 231 w 562"/>
                  <a:gd name="T81" fmla="*/ 225 h 286"/>
                  <a:gd name="T82" fmla="*/ 220 w 562"/>
                  <a:gd name="T83" fmla="*/ 224 h 286"/>
                  <a:gd name="T84" fmla="*/ 210 w 562"/>
                  <a:gd name="T85" fmla="*/ 224 h 286"/>
                  <a:gd name="T86" fmla="*/ 195 w 562"/>
                  <a:gd name="T87" fmla="*/ 209 h 286"/>
                  <a:gd name="T88" fmla="*/ 191 w 562"/>
                  <a:gd name="T89" fmla="*/ 199 h 286"/>
                  <a:gd name="T90" fmla="*/ 190 w 562"/>
                  <a:gd name="T91" fmla="*/ 50 h 286"/>
                  <a:gd name="T92" fmla="*/ 157 w 562"/>
                  <a:gd name="T93" fmla="*/ 49 h 286"/>
                  <a:gd name="T94" fmla="*/ 0 w 562"/>
                  <a:gd name="T95" fmla="*/ 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path>
                </a:pathLst>
              </a:custGeom>
              <a:solidFill>
                <a:srgbClr val="DFDFE0"/>
              </a:solidFill>
              <a:ln w="12700">
                <a:solidFill>
                  <a:srgbClr val="FFFFFF"/>
                </a:solidFill>
                <a:prstDash val="solid"/>
                <a:round/>
                <a:headEnd/>
                <a:tailEnd/>
              </a:ln>
            </p:spPr>
            <p:txBody>
              <a:bodyPr/>
              <a:lstStyle/>
              <a:p>
                <a:endParaRPr lang="en-US" sz="1980"/>
              </a:p>
            </p:txBody>
          </p:sp>
          <p:sp>
            <p:nvSpPr>
              <p:cNvPr id="152" name="Freeform 129">
                <a:extLst>
                  <a:ext uri="{FF2B5EF4-FFF2-40B4-BE49-F238E27FC236}">
                    <a16:creationId xmlns:a16="http://schemas.microsoft.com/office/drawing/2014/main" id="{BEBE812E-00E1-FEB3-057C-32ABB3502DA8}"/>
                  </a:ext>
                </a:extLst>
              </p:cNvPr>
              <p:cNvSpPr>
                <a:spLocks/>
              </p:cNvSpPr>
              <p:nvPr/>
            </p:nvSpPr>
            <p:spPr bwMode="auto">
              <a:xfrm>
                <a:off x="5505864" y="2913996"/>
                <a:ext cx="726143" cy="388865"/>
              </a:xfrm>
              <a:custGeom>
                <a:avLst/>
                <a:gdLst>
                  <a:gd name="T0" fmla="*/ 0 w 478"/>
                  <a:gd name="T1" fmla="*/ 248 h 256"/>
                  <a:gd name="T2" fmla="*/ 12 w 478"/>
                  <a:gd name="T3" fmla="*/ 0 h 256"/>
                  <a:gd name="T4" fmla="*/ 90 w 478"/>
                  <a:gd name="T5" fmla="*/ 4 h 256"/>
                  <a:gd name="T6" fmla="*/ 244 w 478"/>
                  <a:gd name="T7" fmla="*/ 8 h 256"/>
                  <a:gd name="T8" fmla="*/ 325 w 478"/>
                  <a:gd name="T9" fmla="*/ 8 h 256"/>
                  <a:gd name="T10" fmla="*/ 429 w 478"/>
                  <a:gd name="T11" fmla="*/ 6 h 256"/>
                  <a:gd name="T12" fmla="*/ 444 w 478"/>
                  <a:gd name="T13" fmla="*/ 17 h 256"/>
                  <a:gd name="T14" fmla="*/ 448 w 478"/>
                  <a:gd name="T15" fmla="*/ 15 h 256"/>
                  <a:gd name="T16" fmla="*/ 453 w 478"/>
                  <a:gd name="T17" fmla="*/ 16 h 256"/>
                  <a:gd name="T18" fmla="*/ 457 w 478"/>
                  <a:gd name="T19" fmla="*/ 21 h 256"/>
                  <a:gd name="T20" fmla="*/ 458 w 478"/>
                  <a:gd name="T21" fmla="*/ 27 h 256"/>
                  <a:gd name="T22" fmla="*/ 457 w 478"/>
                  <a:gd name="T23" fmla="*/ 28 h 256"/>
                  <a:gd name="T24" fmla="*/ 451 w 478"/>
                  <a:gd name="T25" fmla="*/ 28 h 256"/>
                  <a:gd name="T26" fmla="*/ 450 w 478"/>
                  <a:gd name="T27" fmla="*/ 34 h 256"/>
                  <a:gd name="T28" fmla="*/ 443 w 478"/>
                  <a:gd name="T29" fmla="*/ 42 h 256"/>
                  <a:gd name="T30" fmla="*/ 446 w 478"/>
                  <a:gd name="T31" fmla="*/ 47 h 256"/>
                  <a:gd name="T32" fmla="*/ 450 w 478"/>
                  <a:gd name="T33" fmla="*/ 54 h 256"/>
                  <a:gd name="T34" fmla="*/ 457 w 478"/>
                  <a:gd name="T35" fmla="*/ 58 h 256"/>
                  <a:gd name="T36" fmla="*/ 457 w 478"/>
                  <a:gd name="T37" fmla="*/ 63 h 256"/>
                  <a:gd name="T38" fmla="*/ 465 w 478"/>
                  <a:gd name="T39" fmla="*/ 73 h 256"/>
                  <a:gd name="T40" fmla="*/ 469 w 478"/>
                  <a:gd name="T41" fmla="*/ 74 h 256"/>
                  <a:gd name="T42" fmla="*/ 474 w 478"/>
                  <a:gd name="T43" fmla="*/ 78 h 256"/>
                  <a:gd name="T44" fmla="*/ 478 w 478"/>
                  <a:gd name="T45" fmla="*/ 253 h 256"/>
                  <a:gd name="T46" fmla="*/ 398 w 478"/>
                  <a:gd name="T47" fmla="*/ 256 h 256"/>
                  <a:gd name="T48" fmla="*/ 250 w 478"/>
                  <a:gd name="T49" fmla="*/ 256 h 256"/>
                  <a:gd name="T50" fmla="*/ 103 w 478"/>
                  <a:gd name="T51" fmla="*/ 252 h 256"/>
                  <a:gd name="T52" fmla="*/ 0 w 478"/>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close/>
                  </a:path>
                </a:pathLst>
              </a:custGeom>
              <a:solidFill>
                <a:srgbClr val="DFDFE0"/>
              </a:solidFill>
              <a:ln w="12700">
                <a:solidFill>
                  <a:srgbClr val="FFFFFF"/>
                </a:solidFill>
                <a:round/>
                <a:headEnd/>
                <a:tailEnd/>
              </a:ln>
            </p:spPr>
            <p:txBody>
              <a:bodyPr/>
              <a:lstStyle/>
              <a:p>
                <a:endParaRPr lang="en-US" sz="1980"/>
              </a:p>
            </p:txBody>
          </p:sp>
          <p:sp>
            <p:nvSpPr>
              <p:cNvPr id="153" name="Freeform 130">
                <a:extLst>
                  <a:ext uri="{FF2B5EF4-FFF2-40B4-BE49-F238E27FC236}">
                    <a16:creationId xmlns:a16="http://schemas.microsoft.com/office/drawing/2014/main" id="{A718A005-4A1E-6583-64B2-EA3132881F64}"/>
                  </a:ext>
                </a:extLst>
              </p:cNvPr>
              <p:cNvSpPr>
                <a:spLocks/>
              </p:cNvSpPr>
              <p:nvPr/>
            </p:nvSpPr>
            <p:spPr bwMode="auto">
              <a:xfrm>
                <a:off x="5505864" y="2913996"/>
                <a:ext cx="726143" cy="388865"/>
              </a:xfrm>
              <a:custGeom>
                <a:avLst/>
                <a:gdLst>
                  <a:gd name="T0" fmla="*/ 0 w 478"/>
                  <a:gd name="T1" fmla="*/ 248 h 256"/>
                  <a:gd name="T2" fmla="*/ 12 w 478"/>
                  <a:gd name="T3" fmla="*/ 0 h 256"/>
                  <a:gd name="T4" fmla="*/ 90 w 478"/>
                  <a:gd name="T5" fmla="*/ 4 h 256"/>
                  <a:gd name="T6" fmla="*/ 244 w 478"/>
                  <a:gd name="T7" fmla="*/ 8 h 256"/>
                  <a:gd name="T8" fmla="*/ 325 w 478"/>
                  <a:gd name="T9" fmla="*/ 8 h 256"/>
                  <a:gd name="T10" fmla="*/ 429 w 478"/>
                  <a:gd name="T11" fmla="*/ 6 h 256"/>
                  <a:gd name="T12" fmla="*/ 444 w 478"/>
                  <a:gd name="T13" fmla="*/ 17 h 256"/>
                  <a:gd name="T14" fmla="*/ 448 w 478"/>
                  <a:gd name="T15" fmla="*/ 15 h 256"/>
                  <a:gd name="T16" fmla="*/ 453 w 478"/>
                  <a:gd name="T17" fmla="*/ 16 h 256"/>
                  <a:gd name="T18" fmla="*/ 457 w 478"/>
                  <a:gd name="T19" fmla="*/ 21 h 256"/>
                  <a:gd name="T20" fmla="*/ 458 w 478"/>
                  <a:gd name="T21" fmla="*/ 27 h 256"/>
                  <a:gd name="T22" fmla="*/ 457 w 478"/>
                  <a:gd name="T23" fmla="*/ 28 h 256"/>
                  <a:gd name="T24" fmla="*/ 451 w 478"/>
                  <a:gd name="T25" fmla="*/ 28 h 256"/>
                  <a:gd name="T26" fmla="*/ 450 w 478"/>
                  <a:gd name="T27" fmla="*/ 34 h 256"/>
                  <a:gd name="T28" fmla="*/ 443 w 478"/>
                  <a:gd name="T29" fmla="*/ 42 h 256"/>
                  <a:gd name="T30" fmla="*/ 446 w 478"/>
                  <a:gd name="T31" fmla="*/ 47 h 256"/>
                  <a:gd name="T32" fmla="*/ 450 w 478"/>
                  <a:gd name="T33" fmla="*/ 54 h 256"/>
                  <a:gd name="T34" fmla="*/ 457 w 478"/>
                  <a:gd name="T35" fmla="*/ 58 h 256"/>
                  <a:gd name="T36" fmla="*/ 457 w 478"/>
                  <a:gd name="T37" fmla="*/ 63 h 256"/>
                  <a:gd name="T38" fmla="*/ 465 w 478"/>
                  <a:gd name="T39" fmla="*/ 73 h 256"/>
                  <a:gd name="T40" fmla="*/ 469 w 478"/>
                  <a:gd name="T41" fmla="*/ 74 h 256"/>
                  <a:gd name="T42" fmla="*/ 474 w 478"/>
                  <a:gd name="T43" fmla="*/ 78 h 256"/>
                  <a:gd name="T44" fmla="*/ 478 w 478"/>
                  <a:gd name="T45" fmla="*/ 253 h 256"/>
                  <a:gd name="T46" fmla="*/ 398 w 478"/>
                  <a:gd name="T47" fmla="*/ 256 h 256"/>
                  <a:gd name="T48" fmla="*/ 250 w 478"/>
                  <a:gd name="T49" fmla="*/ 256 h 256"/>
                  <a:gd name="T50" fmla="*/ 103 w 478"/>
                  <a:gd name="T51" fmla="*/ 252 h 256"/>
                  <a:gd name="T52" fmla="*/ 0 w 478"/>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path>
                </a:pathLst>
              </a:custGeom>
              <a:solidFill>
                <a:srgbClr val="DFDFE0"/>
              </a:solidFill>
              <a:ln w="12700">
                <a:solidFill>
                  <a:srgbClr val="FFFFFF"/>
                </a:solidFill>
                <a:prstDash val="solid"/>
                <a:round/>
                <a:headEnd/>
                <a:tailEnd/>
              </a:ln>
            </p:spPr>
            <p:txBody>
              <a:bodyPr/>
              <a:lstStyle/>
              <a:p>
                <a:endParaRPr lang="en-US" sz="1980"/>
              </a:p>
            </p:txBody>
          </p:sp>
          <p:sp>
            <p:nvSpPr>
              <p:cNvPr id="154" name="Freeform 131">
                <a:extLst>
                  <a:ext uri="{FF2B5EF4-FFF2-40B4-BE49-F238E27FC236}">
                    <a16:creationId xmlns:a16="http://schemas.microsoft.com/office/drawing/2014/main" id="{E4C3CD74-9EEC-B88B-BA82-176E6934333A}"/>
                  </a:ext>
                </a:extLst>
              </p:cNvPr>
              <p:cNvSpPr>
                <a:spLocks/>
              </p:cNvSpPr>
              <p:nvPr/>
            </p:nvSpPr>
            <p:spPr bwMode="auto">
              <a:xfrm>
                <a:off x="5978313" y="1758033"/>
                <a:ext cx="645629" cy="729123"/>
              </a:xfrm>
              <a:custGeom>
                <a:avLst/>
                <a:gdLst>
                  <a:gd name="T0" fmla="*/ 113 w 425"/>
                  <a:gd name="T1" fmla="*/ 30 h 480"/>
                  <a:gd name="T2" fmla="*/ 117 w 425"/>
                  <a:gd name="T3" fmla="*/ 1 h 480"/>
                  <a:gd name="T4" fmla="*/ 135 w 425"/>
                  <a:gd name="T5" fmla="*/ 23 h 480"/>
                  <a:gd name="T6" fmla="*/ 143 w 425"/>
                  <a:gd name="T7" fmla="*/ 51 h 480"/>
                  <a:gd name="T8" fmla="*/ 165 w 425"/>
                  <a:gd name="T9" fmla="*/ 57 h 480"/>
                  <a:gd name="T10" fmla="*/ 194 w 425"/>
                  <a:gd name="T11" fmla="*/ 68 h 480"/>
                  <a:gd name="T12" fmla="*/ 213 w 425"/>
                  <a:gd name="T13" fmla="*/ 58 h 480"/>
                  <a:gd name="T14" fmla="*/ 222 w 425"/>
                  <a:gd name="T15" fmla="*/ 57 h 480"/>
                  <a:gd name="T16" fmla="*/ 253 w 425"/>
                  <a:gd name="T17" fmla="*/ 70 h 480"/>
                  <a:gd name="T18" fmla="*/ 264 w 425"/>
                  <a:gd name="T19" fmla="*/ 80 h 480"/>
                  <a:gd name="T20" fmla="*/ 274 w 425"/>
                  <a:gd name="T21" fmla="*/ 79 h 480"/>
                  <a:gd name="T22" fmla="*/ 289 w 425"/>
                  <a:gd name="T23" fmla="*/ 84 h 480"/>
                  <a:gd name="T24" fmla="*/ 315 w 425"/>
                  <a:gd name="T25" fmla="*/ 99 h 480"/>
                  <a:gd name="T26" fmla="*/ 338 w 425"/>
                  <a:gd name="T27" fmla="*/ 89 h 480"/>
                  <a:gd name="T28" fmla="*/ 353 w 425"/>
                  <a:gd name="T29" fmla="*/ 85 h 480"/>
                  <a:gd name="T30" fmla="*/ 363 w 425"/>
                  <a:gd name="T31" fmla="*/ 92 h 480"/>
                  <a:gd name="T32" fmla="*/ 384 w 425"/>
                  <a:gd name="T33" fmla="*/ 89 h 480"/>
                  <a:gd name="T34" fmla="*/ 401 w 425"/>
                  <a:gd name="T35" fmla="*/ 96 h 480"/>
                  <a:gd name="T36" fmla="*/ 425 w 425"/>
                  <a:gd name="T37" fmla="*/ 96 h 480"/>
                  <a:gd name="T38" fmla="*/ 409 w 425"/>
                  <a:gd name="T39" fmla="*/ 107 h 480"/>
                  <a:gd name="T40" fmla="*/ 376 w 425"/>
                  <a:gd name="T41" fmla="*/ 122 h 480"/>
                  <a:gd name="T42" fmla="*/ 336 w 425"/>
                  <a:gd name="T43" fmla="*/ 160 h 480"/>
                  <a:gd name="T44" fmla="*/ 312 w 425"/>
                  <a:gd name="T45" fmla="*/ 184 h 480"/>
                  <a:gd name="T46" fmla="*/ 289 w 425"/>
                  <a:gd name="T47" fmla="*/ 205 h 480"/>
                  <a:gd name="T48" fmla="*/ 284 w 425"/>
                  <a:gd name="T49" fmla="*/ 214 h 480"/>
                  <a:gd name="T50" fmla="*/ 281 w 425"/>
                  <a:gd name="T51" fmla="*/ 262 h 480"/>
                  <a:gd name="T52" fmla="*/ 257 w 425"/>
                  <a:gd name="T53" fmla="*/ 279 h 480"/>
                  <a:gd name="T54" fmla="*/ 249 w 425"/>
                  <a:gd name="T55" fmla="*/ 294 h 480"/>
                  <a:gd name="T56" fmla="*/ 258 w 425"/>
                  <a:gd name="T57" fmla="*/ 306 h 480"/>
                  <a:gd name="T58" fmla="*/ 260 w 425"/>
                  <a:gd name="T59" fmla="*/ 340 h 480"/>
                  <a:gd name="T60" fmla="*/ 260 w 425"/>
                  <a:gd name="T61" fmla="*/ 366 h 480"/>
                  <a:gd name="T62" fmla="*/ 270 w 425"/>
                  <a:gd name="T63" fmla="*/ 382 h 480"/>
                  <a:gd name="T64" fmla="*/ 288 w 425"/>
                  <a:gd name="T65" fmla="*/ 393 h 480"/>
                  <a:gd name="T66" fmla="*/ 308 w 425"/>
                  <a:gd name="T67" fmla="*/ 403 h 480"/>
                  <a:gd name="T68" fmla="*/ 331 w 425"/>
                  <a:gd name="T69" fmla="*/ 426 h 480"/>
                  <a:gd name="T70" fmla="*/ 346 w 425"/>
                  <a:gd name="T71" fmla="*/ 437 h 480"/>
                  <a:gd name="T72" fmla="*/ 354 w 425"/>
                  <a:gd name="T73" fmla="*/ 462 h 480"/>
                  <a:gd name="T74" fmla="*/ 293 w 425"/>
                  <a:gd name="T75" fmla="*/ 473 h 480"/>
                  <a:gd name="T76" fmla="*/ 47 w 425"/>
                  <a:gd name="T77" fmla="*/ 480 h 480"/>
                  <a:gd name="T78" fmla="*/ 36 w 425"/>
                  <a:gd name="T79" fmla="*/ 324 h 480"/>
                  <a:gd name="T80" fmla="*/ 21 w 425"/>
                  <a:gd name="T81" fmla="*/ 308 h 480"/>
                  <a:gd name="T82" fmla="*/ 33 w 425"/>
                  <a:gd name="T83" fmla="*/ 296 h 480"/>
                  <a:gd name="T84" fmla="*/ 38 w 425"/>
                  <a:gd name="T85" fmla="*/ 274 h 480"/>
                  <a:gd name="T86" fmla="*/ 37 w 425"/>
                  <a:gd name="T87" fmla="*/ 253 h 480"/>
                  <a:gd name="T88" fmla="*/ 28 w 425"/>
                  <a:gd name="T89" fmla="*/ 235 h 480"/>
                  <a:gd name="T90" fmla="*/ 25 w 425"/>
                  <a:gd name="T91" fmla="*/ 205 h 480"/>
                  <a:gd name="T92" fmla="*/ 24 w 425"/>
                  <a:gd name="T93" fmla="*/ 186 h 480"/>
                  <a:gd name="T94" fmla="*/ 21 w 425"/>
                  <a:gd name="T95" fmla="*/ 159 h 480"/>
                  <a:gd name="T96" fmla="*/ 19 w 425"/>
                  <a:gd name="T97" fmla="*/ 137 h 480"/>
                  <a:gd name="T98" fmla="*/ 7 w 425"/>
                  <a:gd name="T99" fmla="*/ 102 h 480"/>
                  <a:gd name="T100" fmla="*/ 6 w 425"/>
                  <a:gd name="T101" fmla="*/ 83 h 480"/>
                  <a:gd name="T102" fmla="*/ 9 w 425"/>
                  <a:gd name="T103" fmla="*/ 58 h 480"/>
                  <a:gd name="T104" fmla="*/ 0 w 425"/>
                  <a:gd name="T105" fmla="*/ 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close/>
                  </a:path>
                </a:pathLst>
              </a:custGeom>
              <a:solidFill>
                <a:srgbClr val="DFDFE0"/>
              </a:solidFill>
              <a:ln w="12700">
                <a:solidFill>
                  <a:srgbClr val="FFFFFF"/>
                </a:solidFill>
                <a:round/>
                <a:headEnd/>
                <a:tailEnd/>
              </a:ln>
            </p:spPr>
            <p:txBody>
              <a:bodyPr/>
              <a:lstStyle/>
              <a:p>
                <a:endParaRPr lang="en-US" sz="1980"/>
              </a:p>
            </p:txBody>
          </p:sp>
          <p:sp>
            <p:nvSpPr>
              <p:cNvPr id="155" name="Freeform 132">
                <a:extLst>
                  <a:ext uri="{FF2B5EF4-FFF2-40B4-BE49-F238E27FC236}">
                    <a16:creationId xmlns:a16="http://schemas.microsoft.com/office/drawing/2014/main" id="{4D92D397-2935-F5EB-632E-94C8A6EFF7FA}"/>
                  </a:ext>
                </a:extLst>
              </p:cNvPr>
              <p:cNvSpPr>
                <a:spLocks/>
              </p:cNvSpPr>
              <p:nvPr/>
            </p:nvSpPr>
            <p:spPr bwMode="auto">
              <a:xfrm>
                <a:off x="5978313" y="1758033"/>
                <a:ext cx="645629" cy="729123"/>
              </a:xfrm>
              <a:custGeom>
                <a:avLst/>
                <a:gdLst>
                  <a:gd name="T0" fmla="*/ 113 w 425"/>
                  <a:gd name="T1" fmla="*/ 30 h 480"/>
                  <a:gd name="T2" fmla="*/ 117 w 425"/>
                  <a:gd name="T3" fmla="*/ 1 h 480"/>
                  <a:gd name="T4" fmla="*/ 135 w 425"/>
                  <a:gd name="T5" fmla="*/ 23 h 480"/>
                  <a:gd name="T6" fmla="*/ 143 w 425"/>
                  <a:gd name="T7" fmla="*/ 51 h 480"/>
                  <a:gd name="T8" fmla="*/ 165 w 425"/>
                  <a:gd name="T9" fmla="*/ 57 h 480"/>
                  <a:gd name="T10" fmla="*/ 194 w 425"/>
                  <a:gd name="T11" fmla="*/ 68 h 480"/>
                  <a:gd name="T12" fmla="*/ 213 w 425"/>
                  <a:gd name="T13" fmla="*/ 58 h 480"/>
                  <a:gd name="T14" fmla="*/ 222 w 425"/>
                  <a:gd name="T15" fmla="*/ 57 h 480"/>
                  <a:gd name="T16" fmla="*/ 253 w 425"/>
                  <a:gd name="T17" fmla="*/ 70 h 480"/>
                  <a:gd name="T18" fmla="*/ 264 w 425"/>
                  <a:gd name="T19" fmla="*/ 80 h 480"/>
                  <a:gd name="T20" fmla="*/ 274 w 425"/>
                  <a:gd name="T21" fmla="*/ 79 h 480"/>
                  <a:gd name="T22" fmla="*/ 289 w 425"/>
                  <a:gd name="T23" fmla="*/ 84 h 480"/>
                  <a:gd name="T24" fmla="*/ 315 w 425"/>
                  <a:gd name="T25" fmla="*/ 99 h 480"/>
                  <a:gd name="T26" fmla="*/ 338 w 425"/>
                  <a:gd name="T27" fmla="*/ 89 h 480"/>
                  <a:gd name="T28" fmla="*/ 353 w 425"/>
                  <a:gd name="T29" fmla="*/ 85 h 480"/>
                  <a:gd name="T30" fmla="*/ 363 w 425"/>
                  <a:gd name="T31" fmla="*/ 92 h 480"/>
                  <a:gd name="T32" fmla="*/ 384 w 425"/>
                  <a:gd name="T33" fmla="*/ 89 h 480"/>
                  <a:gd name="T34" fmla="*/ 401 w 425"/>
                  <a:gd name="T35" fmla="*/ 96 h 480"/>
                  <a:gd name="T36" fmla="*/ 425 w 425"/>
                  <a:gd name="T37" fmla="*/ 96 h 480"/>
                  <a:gd name="T38" fmla="*/ 409 w 425"/>
                  <a:gd name="T39" fmla="*/ 107 h 480"/>
                  <a:gd name="T40" fmla="*/ 376 w 425"/>
                  <a:gd name="T41" fmla="*/ 122 h 480"/>
                  <a:gd name="T42" fmla="*/ 336 w 425"/>
                  <a:gd name="T43" fmla="*/ 160 h 480"/>
                  <a:gd name="T44" fmla="*/ 312 w 425"/>
                  <a:gd name="T45" fmla="*/ 184 h 480"/>
                  <a:gd name="T46" fmla="*/ 289 w 425"/>
                  <a:gd name="T47" fmla="*/ 205 h 480"/>
                  <a:gd name="T48" fmla="*/ 284 w 425"/>
                  <a:gd name="T49" fmla="*/ 214 h 480"/>
                  <a:gd name="T50" fmla="*/ 281 w 425"/>
                  <a:gd name="T51" fmla="*/ 262 h 480"/>
                  <a:gd name="T52" fmla="*/ 257 w 425"/>
                  <a:gd name="T53" fmla="*/ 279 h 480"/>
                  <a:gd name="T54" fmla="*/ 249 w 425"/>
                  <a:gd name="T55" fmla="*/ 294 h 480"/>
                  <a:gd name="T56" fmla="*/ 258 w 425"/>
                  <a:gd name="T57" fmla="*/ 306 h 480"/>
                  <a:gd name="T58" fmla="*/ 260 w 425"/>
                  <a:gd name="T59" fmla="*/ 340 h 480"/>
                  <a:gd name="T60" fmla="*/ 260 w 425"/>
                  <a:gd name="T61" fmla="*/ 366 h 480"/>
                  <a:gd name="T62" fmla="*/ 270 w 425"/>
                  <a:gd name="T63" fmla="*/ 382 h 480"/>
                  <a:gd name="T64" fmla="*/ 288 w 425"/>
                  <a:gd name="T65" fmla="*/ 393 h 480"/>
                  <a:gd name="T66" fmla="*/ 308 w 425"/>
                  <a:gd name="T67" fmla="*/ 403 h 480"/>
                  <a:gd name="T68" fmla="*/ 331 w 425"/>
                  <a:gd name="T69" fmla="*/ 426 h 480"/>
                  <a:gd name="T70" fmla="*/ 346 w 425"/>
                  <a:gd name="T71" fmla="*/ 437 h 480"/>
                  <a:gd name="T72" fmla="*/ 354 w 425"/>
                  <a:gd name="T73" fmla="*/ 462 h 480"/>
                  <a:gd name="T74" fmla="*/ 293 w 425"/>
                  <a:gd name="T75" fmla="*/ 473 h 480"/>
                  <a:gd name="T76" fmla="*/ 47 w 425"/>
                  <a:gd name="T77" fmla="*/ 480 h 480"/>
                  <a:gd name="T78" fmla="*/ 36 w 425"/>
                  <a:gd name="T79" fmla="*/ 324 h 480"/>
                  <a:gd name="T80" fmla="*/ 21 w 425"/>
                  <a:gd name="T81" fmla="*/ 308 h 480"/>
                  <a:gd name="T82" fmla="*/ 33 w 425"/>
                  <a:gd name="T83" fmla="*/ 296 h 480"/>
                  <a:gd name="T84" fmla="*/ 38 w 425"/>
                  <a:gd name="T85" fmla="*/ 274 h 480"/>
                  <a:gd name="T86" fmla="*/ 37 w 425"/>
                  <a:gd name="T87" fmla="*/ 253 h 480"/>
                  <a:gd name="T88" fmla="*/ 28 w 425"/>
                  <a:gd name="T89" fmla="*/ 235 h 480"/>
                  <a:gd name="T90" fmla="*/ 25 w 425"/>
                  <a:gd name="T91" fmla="*/ 205 h 480"/>
                  <a:gd name="T92" fmla="*/ 24 w 425"/>
                  <a:gd name="T93" fmla="*/ 186 h 480"/>
                  <a:gd name="T94" fmla="*/ 21 w 425"/>
                  <a:gd name="T95" fmla="*/ 159 h 480"/>
                  <a:gd name="T96" fmla="*/ 19 w 425"/>
                  <a:gd name="T97" fmla="*/ 137 h 480"/>
                  <a:gd name="T98" fmla="*/ 7 w 425"/>
                  <a:gd name="T99" fmla="*/ 102 h 480"/>
                  <a:gd name="T100" fmla="*/ 6 w 425"/>
                  <a:gd name="T101" fmla="*/ 83 h 480"/>
                  <a:gd name="T102" fmla="*/ 9 w 425"/>
                  <a:gd name="T103" fmla="*/ 58 h 480"/>
                  <a:gd name="T104" fmla="*/ 0 w 425"/>
                  <a:gd name="T105" fmla="*/ 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path>
                </a:pathLst>
              </a:custGeom>
              <a:solidFill>
                <a:srgbClr val="DFDFE0"/>
              </a:solidFill>
              <a:ln w="12700">
                <a:solidFill>
                  <a:srgbClr val="FFFFFF"/>
                </a:solidFill>
                <a:prstDash val="solid"/>
                <a:round/>
                <a:headEnd/>
                <a:tailEnd/>
              </a:ln>
            </p:spPr>
            <p:txBody>
              <a:bodyPr/>
              <a:lstStyle/>
              <a:p>
                <a:endParaRPr lang="en-US" sz="1980"/>
              </a:p>
            </p:txBody>
          </p:sp>
          <p:sp>
            <p:nvSpPr>
              <p:cNvPr id="156" name="Freeform 133">
                <a:extLst>
                  <a:ext uri="{FF2B5EF4-FFF2-40B4-BE49-F238E27FC236}">
                    <a16:creationId xmlns:a16="http://schemas.microsoft.com/office/drawing/2014/main" id="{D54437FB-0DE6-B287-F839-F156A75E9D0D}"/>
                  </a:ext>
                </a:extLst>
              </p:cNvPr>
              <p:cNvSpPr>
                <a:spLocks/>
              </p:cNvSpPr>
              <p:nvPr/>
            </p:nvSpPr>
            <p:spPr bwMode="auto">
              <a:xfrm>
                <a:off x="6033002" y="2471966"/>
                <a:ext cx="597017" cy="390384"/>
              </a:xfrm>
              <a:custGeom>
                <a:avLst/>
                <a:gdLst>
                  <a:gd name="T0" fmla="*/ 7 w 393"/>
                  <a:gd name="T1" fmla="*/ 80 h 257"/>
                  <a:gd name="T2" fmla="*/ 0 w 393"/>
                  <a:gd name="T3" fmla="*/ 70 h 257"/>
                  <a:gd name="T4" fmla="*/ 4 w 393"/>
                  <a:gd name="T5" fmla="*/ 64 h 257"/>
                  <a:gd name="T6" fmla="*/ 7 w 393"/>
                  <a:gd name="T7" fmla="*/ 48 h 257"/>
                  <a:gd name="T8" fmla="*/ 9 w 393"/>
                  <a:gd name="T9" fmla="*/ 38 h 257"/>
                  <a:gd name="T10" fmla="*/ 2 w 393"/>
                  <a:gd name="T11" fmla="*/ 28 h 257"/>
                  <a:gd name="T12" fmla="*/ 5 w 393"/>
                  <a:gd name="T13" fmla="*/ 21 h 257"/>
                  <a:gd name="T14" fmla="*/ 1 w 393"/>
                  <a:gd name="T15" fmla="*/ 10 h 257"/>
                  <a:gd name="T16" fmla="*/ 72 w 393"/>
                  <a:gd name="T17" fmla="*/ 10 h 257"/>
                  <a:gd name="T18" fmla="*/ 257 w 393"/>
                  <a:gd name="T19" fmla="*/ 3 h 257"/>
                  <a:gd name="T20" fmla="*/ 320 w 393"/>
                  <a:gd name="T21" fmla="*/ 5 h 257"/>
                  <a:gd name="T22" fmla="*/ 323 w 393"/>
                  <a:gd name="T23" fmla="*/ 11 h 257"/>
                  <a:gd name="T24" fmla="*/ 329 w 393"/>
                  <a:gd name="T25" fmla="*/ 18 h 257"/>
                  <a:gd name="T26" fmla="*/ 327 w 393"/>
                  <a:gd name="T27" fmla="*/ 37 h 257"/>
                  <a:gd name="T28" fmla="*/ 331 w 393"/>
                  <a:gd name="T29" fmla="*/ 51 h 257"/>
                  <a:gd name="T30" fmla="*/ 335 w 393"/>
                  <a:gd name="T31" fmla="*/ 63 h 257"/>
                  <a:gd name="T32" fmla="*/ 355 w 393"/>
                  <a:gd name="T33" fmla="*/ 68 h 257"/>
                  <a:gd name="T34" fmla="*/ 359 w 393"/>
                  <a:gd name="T35" fmla="*/ 79 h 257"/>
                  <a:gd name="T36" fmla="*/ 374 w 393"/>
                  <a:gd name="T37" fmla="*/ 93 h 257"/>
                  <a:gd name="T38" fmla="*/ 380 w 393"/>
                  <a:gd name="T39" fmla="*/ 104 h 257"/>
                  <a:gd name="T40" fmla="*/ 390 w 393"/>
                  <a:gd name="T41" fmla="*/ 110 h 257"/>
                  <a:gd name="T42" fmla="*/ 390 w 393"/>
                  <a:gd name="T43" fmla="*/ 132 h 257"/>
                  <a:gd name="T44" fmla="*/ 382 w 393"/>
                  <a:gd name="T45" fmla="*/ 154 h 257"/>
                  <a:gd name="T46" fmla="*/ 367 w 393"/>
                  <a:gd name="T47" fmla="*/ 162 h 257"/>
                  <a:gd name="T48" fmla="*/ 342 w 393"/>
                  <a:gd name="T49" fmla="*/ 170 h 257"/>
                  <a:gd name="T50" fmla="*/ 339 w 393"/>
                  <a:gd name="T51" fmla="*/ 186 h 257"/>
                  <a:gd name="T52" fmla="*/ 348 w 393"/>
                  <a:gd name="T53" fmla="*/ 208 h 257"/>
                  <a:gd name="T54" fmla="*/ 340 w 393"/>
                  <a:gd name="T55" fmla="*/ 222 h 257"/>
                  <a:gd name="T56" fmla="*/ 339 w 393"/>
                  <a:gd name="T57" fmla="*/ 231 h 257"/>
                  <a:gd name="T58" fmla="*/ 323 w 393"/>
                  <a:gd name="T59" fmla="*/ 243 h 257"/>
                  <a:gd name="T60" fmla="*/ 325 w 393"/>
                  <a:gd name="T61" fmla="*/ 254 h 257"/>
                  <a:gd name="T62" fmla="*/ 320 w 393"/>
                  <a:gd name="T63" fmla="*/ 257 h 257"/>
                  <a:gd name="T64" fmla="*/ 305 w 393"/>
                  <a:gd name="T65" fmla="*/ 243 h 257"/>
                  <a:gd name="T66" fmla="*/ 262 w 393"/>
                  <a:gd name="T67" fmla="*/ 242 h 257"/>
                  <a:gd name="T68" fmla="*/ 123 w 393"/>
                  <a:gd name="T69" fmla="*/ 249 h 257"/>
                  <a:gd name="T70" fmla="*/ 53 w 393"/>
                  <a:gd name="T71" fmla="*/ 243 h 257"/>
                  <a:gd name="T72" fmla="*/ 50 w 393"/>
                  <a:gd name="T73" fmla="*/ 224 h 257"/>
                  <a:gd name="T74" fmla="*/ 47 w 393"/>
                  <a:gd name="T75" fmla="*/ 207 h 257"/>
                  <a:gd name="T76" fmla="*/ 45 w 393"/>
                  <a:gd name="T77" fmla="*/ 196 h 257"/>
                  <a:gd name="T78" fmla="*/ 42 w 393"/>
                  <a:gd name="T79" fmla="*/ 184 h 257"/>
                  <a:gd name="T80" fmla="*/ 38 w 393"/>
                  <a:gd name="T81" fmla="*/ 175 h 257"/>
                  <a:gd name="T82" fmla="*/ 34 w 393"/>
                  <a:gd name="T83" fmla="*/ 170 h 257"/>
                  <a:gd name="T84" fmla="*/ 32 w 393"/>
                  <a:gd name="T85" fmla="*/ 163 h 257"/>
                  <a:gd name="T86" fmla="*/ 34 w 393"/>
                  <a:gd name="T87" fmla="*/ 152 h 257"/>
                  <a:gd name="T88" fmla="*/ 30 w 393"/>
                  <a:gd name="T89" fmla="*/ 143 h 257"/>
                  <a:gd name="T90" fmla="*/ 21 w 393"/>
                  <a:gd name="T91" fmla="*/ 128 h 257"/>
                  <a:gd name="T92" fmla="*/ 17 w 393"/>
                  <a:gd name="T93" fmla="*/ 117 h 257"/>
                  <a:gd name="T94" fmla="*/ 16 w 393"/>
                  <a:gd name="T95" fmla="*/ 108 h 257"/>
                  <a:gd name="T96" fmla="*/ 15 w 393"/>
                  <a:gd name="T97" fmla="*/ 98 h 257"/>
                  <a:gd name="T98" fmla="*/ 8 w 393"/>
                  <a:gd name="T99" fmla="*/ 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close/>
                  </a:path>
                </a:pathLst>
              </a:custGeom>
              <a:solidFill>
                <a:srgbClr val="DFDFE0"/>
              </a:solidFill>
              <a:ln w="12700">
                <a:solidFill>
                  <a:srgbClr val="FFFFFF"/>
                </a:solidFill>
                <a:round/>
                <a:headEnd/>
                <a:tailEnd/>
              </a:ln>
            </p:spPr>
            <p:txBody>
              <a:bodyPr/>
              <a:lstStyle/>
              <a:p>
                <a:endParaRPr lang="en-US" sz="1980"/>
              </a:p>
            </p:txBody>
          </p:sp>
          <p:sp>
            <p:nvSpPr>
              <p:cNvPr id="157" name="Freeform 134">
                <a:extLst>
                  <a:ext uri="{FF2B5EF4-FFF2-40B4-BE49-F238E27FC236}">
                    <a16:creationId xmlns:a16="http://schemas.microsoft.com/office/drawing/2014/main" id="{66273FEF-0591-CD02-597F-0316CBCE15CF}"/>
                  </a:ext>
                </a:extLst>
              </p:cNvPr>
              <p:cNvSpPr>
                <a:spLocks/>
              </p:cNvSpPr>
              <p:nvPr/>
            </p:nvSpPr>
            <p:spPr bwMode="auto">
              <a:xfrm>
                <a:off x="6033002" y="2471966"/>
                <a:ext cx="597017" cy="390384"/>
              </a:xfrm>
              <a:custGeom>
                <a:avLst/>
                <a:gdLst>
                  <a:gd name="T0" fmla="*/ 7 w 393"/>
                  <a:gd name="T1" fmla="*/ 80 h 257"/>
                  <a:gd name="T2" fmla="*/ 0 w 393"/>
                  <a:gd name="T3" fmla="*/ 70 h 257"/>
                  <a:gd name="T4" fmla="*/ 4 w 393"/>
                  <a:gd name="T5" fmla="*/ 64 h 257"/>
                  <a:gd name="T6" fmla="*/ 7 w 393"/>
                  <a:gd name="T7" fmla="*/ 48 h 257"/>
                  <a:gd name="T8" fmla="*/ 9 w 393"/>
                  <a:gd name="T9" fmla="*/ 38 h 257"/>
                  <a:gd name="T10" fmla="*/ 2 w 393"/>
                  <a:gd name="T11" fmla="*/ 28 h 257"/>
                  <a:gd name="T12" fmla="*/ 5 w 393"/>
                  <a:gd name="T13" fmla="*/ 21 h 257"/>
                  <a:gd name="T14" fmla="*/ 1 w 393"/>
                  <a:gd name="T15" fmla="*/ 10 h 257"/>
                  <a:gd name="T16" fmla="*/ 72 w 393"/>
                  <a:gd name="T17" fmla="*/ 10 h 257"/>
                  <a:gd name="T18" fmla="*/ 257 w 393"/>
                  <a:gd name="T19" fmla="*/ 3 h 257"/>
                  <a:gd name="T20" fmla="*/ 320 w 393"/>
                  <a:gd name="T21" fmla="*/ 5 h 257"/>
                  <a:gd name="T22" fmla="*/ 323 w 393"/>
                  <a:gd name="T23" fmla="*/ 11 h 257"/>
                  <a:gd name="T24" fmla="*/ 329 w 393"/>
                  <a:gd name="T25" fmla="*/ 18 h 257"/>
                  <a:gd name="T26" fmla="*/ 327 w 393"/>
                  <a:gd name="T27" fmla="*/ 37 h 257"/>
                  <a:gd name="T28" fmla="*/ 331 w 393"/>
                  <a:gd name="T29" fmla="*/ 51 h 257"/>
                  <a:gd name="T30" fmla="*/ 335 w 393"/>
                  <a:gd name="T31" fmla="*/ 63 h 257"/>
                  <a:gd name="T32" fmla="*/ 355 w 393"/>
                  <a:gd name="T33" fmla="*/ 68 h 257"/>
                  <a:gd name="T34" fmla="*/ 359 w 393"/>
                  <a:gd name="T35" fmla="*/ 79 h 257"/>
                  <a:gd name="T36" fmla="*/ 374 w 393"/>
                  <a:gd name="T37" fmla="*/ 93 h 257"/>
                  <a:gd name="T38" fmla="*/ 380 w 393"/>
                  <a:gd name="T39" fmla="*/ 104 h 257"/>
                  <a:gd name="T40" fmla="*/ 390 w 393"/>
                  <a:gd name="T41" fmla="*/ 110 h 257"/>
                  <a:gd name="T42" fmla="*/ 390 w 393"/>
                  <a:gd name="T43" fmla="*/ 132 h 257"/>
                  <a:gd name="T44" fmla="*/ 382 w 393"/>
                  <a:gd name="T45" fmla="*/ 154 h 257"/>
                  <a:gd name="T46" fmla="*/ 367 w 393"/>
                  <a:gd name="T47" fmla="*/ 162 h 257"/>
                  <a:gd name="T48" fmla="*/ 342 w 393"/>
                  <a:gd name="T49" fmla="*/ 170 h 257"/>
                  <a:gd name="T50" fmla="*/ 339 w 393"/>
                  <a:gd name="T51" fmla="*/ 186 h 257"/>
                  <a:gd name="T52" fmla="*/ 348 w 393"/>
                  <a:gd name="T53" fmla="*/ 208 h 257"/>
                  <a:gd name="T54" fmla="*/ 340 w 393"/>
                  <a:gd name="T55" fmla="*/ 222 h 257"/>
                  <a:gd name="T56" fmla="*/ 339 w 393"/>
                  <a:gd name="T57" fmla="*/ 231 h 257"/>
                  <a:gd name="T58" fmla="*/ 323 w 393"/>
                  <a:gd name="T59" fmla="*/ 243 h 257"/>
                  <a:gd name="T60" fmla="*/ 325 w 393"/>
                  <a:gd name="T61" fmla="*/ 254 h 257"/>
                  <a:gd name="T62" fmla="*/ 320 w 393"/>
                  <a:gd name="T63" fmla="*/ 257 h 257"/>
                  <a:gd name="T64" fmla="*/ 305 w 393"/>
                  <a:gd name="T65" fmla="*/ 243 h 257"/>
                  <a:gd name="T66" fmla="*/ 262 w 393"/>
                  <a:gd name="T67" fmla="*/ 242 h 257"/>
                  <a:gd name="T68" fmla="*/ 123 w 393"/>
                  <a:gd name="T69" fmla="*/ 249 h 257"/>
                  <a:gd name="T70" fmla="*/ 53 w 393"/>
                  <a:gd name="T71" fmla="*/ 243 h 257"/>
                  <a:gd name="T72" fmla="*/ 50 w 393"/>
                  <a:gd name="T73" fmla="*/ 224 h 257"/>
                  <a:gd name="T74" fmla="*/ 47 w 393"/>
                  <a:gd name="T75" fmla="*/ 207 h 257"/>
                  <a:gd name="T76" fmla="*/ 45 w 393"/>
                  <a:gd name="T77" fmla="*/ 196 h 257"/>
                  <a:gd name="T78" fmla="*/ 42 w 393"/>
                  <a:gd name="T79" fmla="*/ 184 h 257"/>
                  <a:gd name="T80" fmla="*/ 38 w 393"/>
                  <a:gd name="T81" fmla="*/ 175 h 257"/>
                  <a:gd name="T82" fmla="*/ 34 w 393"/>
                  <a:gd name="T83" fmla="*/ 170 h 257"/>
                  <a:gd name="T84" fmla="*/ 32 w 393"/>
                  <a:gd name="T85" fmla="*/ 163 h 257"/>
                  <a:gd name="T86" fmla="*/ 34 w 393"/>
                  <a:gd name="T87" fmla="*/ 152 h 257"/>
                  <a:gd name="T88" fmla="*/ 30 w 393"/>
                  <a:gd name="T89" fmla="*/ 143 h 257"/>
                  <a:gd name="T90" fmla="*/ 21 w 393"/>
                  <a:gd name="T91" fmla="*/ 128 h 257"/>
                  <a:gd name="T92" fmla="*/ 17 w 393"/>
                  <a:gd name="T93" fmla="*/ 117 h 257"/>
                  <a:gd name="T94" fmla="*/ 16 w 393"/>
                  <a:gd name="T95" fmla="*/ 108 h 257"/>
                  <a:gd name="T96" fmla="*/ 15 w 393"/>
                  <a:gd name="T97" fmla="*/ 98 h 257"/>
                  <a:gd name="T98" fmla="*/ 8 w 393"/>
                  <a:gd name="T99" fmla="*/ 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path>
                </a:pathLst>
              </a:custGeom>
              <a:solidFill>
                <a:srgbClr val="DFDFE0"/>
              </a:solidFill>
              <a:ln w="12700">
                <a:solidFill>
                  <a:srgbClr val="FFFFFF"/>
                </a:solidFill>
                <a:prstDash val="solid"/>
                <a:round/>
                <a:headEnd/>
                <a:tailEnd/>
              </a:ln>
            </p:spPr>
            <p:txBody>
              <a:bodyPr/>
              <a:lstStyle/>
              <a:p>
                <a:endParaRPr lang="en-US" sz="1980"/>
              </a:p>
            </p:txBody>
          </p:sp>
          <p:sp>
            <p:nvSpPr>
              <p:cNvPr id="158" name="Freeform 135">
                <a:extLst>
                  <a:ext uri="{FF2B5EF4-FFF2-40B4-BE49-F238E27FC236}">
                    <a16:creationId xmlns:a16="http://schemas.microsoft.com/office/drawing/2014/main" id="{11C2AD57-E72E-78AB-80A2-70FAE5995A97}"/>
                  </a:ext>
                </a:extLst>
              </p:cNvPr>
              <p:cNvSpPr>
                <a:spLocks/>
              </p:cNvSpPr>
              <p:nvPr/>
            </p:nvSpPr>
            <p:spPr bwMode="auto">
              <a:xfrm>
                <a:off x="6115034" y="2833489"/>
                <a:ext cx="660820" cy="572665"/>
              </a:xfrm>
              <a:custGeom>
                <a:avLst/>
                <a:gdLst>
                  <a:gd name="T0" fmla="*/ 69 w 435"/>
                  <a:gd name="T1" fmla="*/ 11 h 377"/>
                  <a:gd name="T2" fmla="*/ 208 w 435"/>
                  <a:gd name="T3" fmla="*/ 4 h 377"/>
                  <a:gd name="T4" fmla="*/ 251 w 435"/>
                  <a:gd name="T5" fmla="*/ 5 h 377"/>
                  <a:gd name="T6" fmla="*/ 266 w 435"/>
                  <a:gd name="T7" fmla="*/ 19 h 377"/>
                  <a:gd name="T8" fmla="*/ 266 w 435"/>
                  <a:gd name="T9" fmla="*/ 24 h 377"/>
                  <a:gd name="T10" fmla="*/ 264 w 435"/>
                  <a:gd name="T11" fmla="*/ 40 h 377"/>
                  <a:gd name="T12" fmla="*/ 269 w 435"/>
                  <a:gd name="T13" fmla="*/ 53 h 377"/>
                  <a:gd name="T14" fmla="*/ 274 w 435"/>
                  <a:gd name="T15" fmla="*/ 69 h 377"/>
                  <a:gd name="T16" fmla="*/ 283 w 435"/>
                  <a:gd name="T17" fmla="*/ 80 h 377"/>
                  <a:gd name="T18" fmla="*/ 293 w 435"/>
                  <a:gd name="T19" fmla="*/ 89 h 377"/>
                  <a:gd name="T20" fmla="*/ 309 w 435"/>
                  <a:gd name="T21" fmla="*/ 102 h 377"/>
                  <a:gd name="T22" fmla="*/ 316 w 435"/>
                  <a:gd name="T23" fmla="*/ 111 h 377"/>
                  <a:gd name="T24" fmla="*/ 327 w 435"/>
                  <a:gd name="T25" fmla="*/ 139 h 377"/>
                  <a:gd name="T26" fmla="*/ 335 w 435"/>
                  <a:gd name="T27" fmla="*/ 133 h 377"/>
                  <a:gd name="T28" fmla="*/ 343 w 435"/>
                  <a:gd name="T29" fmla="*/ 134 h 377"/>
                  <a:gd name="T30" fmla="*/ 358 w 435"/>
                  <a:gd name="T31" fmla="*/ 141 h 377"/>
                  <a:gd name="T32" fmla="*/ 354 w 435"/>
                  <a:gd name="T33" fmla="*/ 150 h 377"/>
                  <a:gd name="T34" fmla="*/ 351 w 435"/>
                  <a:gd name="T35" fmla="*/ 167 h 377"/>
                  <a:gd name="T36" fmla="*/ 346 w 435"/>
                  <a:gd name="T37" fmla="*/ 182 h 377"/>
                  <a:gd name="T38" fmla="*/ 346 w 435"/>
                  <a:gd name="T39" fmla="*/ 191 h 377"/>
                  <a:gd name="T40" fmla="*/ 372 w 435"/>
                  <a:gd name="T41" fmla="*/ 213 h 377"/>
                  <a:gd name="T42" fmla="*/ 376 w 435"/>
                  <a:gd name="T43" fmla="*/ 220 h 377"/>
                  <a:gd name="T44" fmla="*/ 389 w 435"/>
                  <a:gd name="T45" fmla="*/ 222 h 377"/>
                  <a:gd name="T46" fmla="*/ 397 w 435"/>
                  <a:gd name="T47" fmla="*/ 232 h 377"/>
                  <a:gd name="T48" fmla="*/ 404 w 435"/>
                  <a:gd name="T49" fmla="*/ 245 h 377"/>
                  <a:gd name="T50" fmla="*/ 410 w 435"/>
                  <a:gd name="T51" fmla="*/ 262 h 377"/>
                  <a:gd name="T52" fmla="*/ 412 w 435"/>
                  <a:gd name="T53" fmla="*/ 276 h 377"/>
                  <a:gd name="T54" fmla="*/ 426 w 435"/>
                  <a:gd name="T55" fmla="*/ 285 h 377"/>
                  <a:gd name="T56" fmla="*/ 434 w 435"/>
                  <a:gd name="T57" fmla="*/ 294 h 377"/>
                  <a:gd name="T58" fmla="*/ 435 w 435"/>
                  <a:gd name="T59" fmla="*/ 306 h 377"/>
                  <a:gd name="T60" fmla="*/ 433 w 435"/>
                  <a:gd name="T61" fmla="*/ 316 h 377"/>
                  <a:gd name="T62" fmla="*/ 425 w 435"/>
                  <a:gd name="T63" fmla="*/ 321 h 377"/>
                  <a:gd name="T64" fmla="*/ 418 w 435"/>
                  <a:gd name="T65" fmla="*/ 331 h 377"/>
                  <a:gd name="T66" fmla="*/ 414 w 435"/>
                  <a:gd name="T67" fmla="*/ 331 h 377"/>
                  <a:gd name="T68" fmla="*/ 408 w 435"/>
                  <a:gd name="T69" fmla="*/ 331 h 377"/>
                  <a:gd name="T70" fmla="*/ 412 w 435"/>
                  <a:gd name="T71" fmla="*/ 342 h 377"/>
                  <a:gd name="T72" fmla="*/ 410 w 435"/>
                  <a:gd name="T73" fmla="*/ 350 h 377"/>
                  <a:gd name="T74" fmla="*/ 407 w 435"/>
                  <a:gd name="T75" fmla="*/ 359 h 377"/>
                  <a:gd name="T76" fmla="*/ 400 w 435"/>
                  <a:gd name="T77" fmla="*/ 373 h 377"/>
                  <a:gd name="T78" fmla="*/ 361 w 435"/>
                  <a:gd name="T79" fmla="*/ 371 h 377"/>
                  <a:gd name="T80" fmla="*/ 366 w 435"/>
                  <a:gd name="T81" fmla="*/ 361 h 377"/>
                  <a:gd name="T82" fmla="*/ 376 w 435"/>
                  <a:gd name="T83" fmla="*/ 352 h 377"/>
                  <a:gd name="T84" fmla="*/ 374 w 435"/>
                  <a:gd name="T85" fmla="*/ 342 h 377"/>
                  <a:gd name="T86" fmla="*/ 366 w 435"/>
                  <a:gd name="T87" fmla="*/ 335 h 377"/>
                  <a:gd name="T88" fmla="*/ 144 w 435"/>
                  <a:gd name="T89" fmla="*/ 346 h 377"/>
                  <a:gd name="T90" fmla="*/ 77 w 435"/>
                  <a:gd name="T91" fmla="*/ 306 h 377"/>
                  <a:gd name="T92" fmla="*/ 68 w 435"/>
                  <a:gd name="T93" fmla="*/ 127 h 377"/>
                  <a:gd name="T94" fmla="*/ 56 w 435"/>
                  <a:gd name="T95" fmla="*/ 116 h 377"/>
                  <a:gd name="T96" fmla="*/ 49 w 435"/>
                  <a:gd name="T97" fmla="*/ 107 h 377"/>
                  <a:gd name="T98" fmla="*/ 42 w 435"/>
                  <a:gd name="T99" fmla="*/ 95 h 377"/>
                  <a:gd name="T100" fmla="*/ 50 w 435"/>
                  <a:gd name="T101" fmla="*/ 81 h 377"/>
                  <a:gd name="T102" fmla="*/ 57 w 435"/>
                  <a:gd name="T103" fmla="*/ 80 h 377"/>
                  <a:gd name="T104" fmla="*/ 52 w 435"/>
                  <a:gd name="T105" fmla="*/ 69 h 377"/>
                  <a:gd name="T106" fmla="*/ 43 w 435"/>
                  <a:gd name="T107" fmla="*/ 70 h 377"/>
                  <a:gd name="T108" fmla="*/ 22 w 435"/>
                  <a:gd name="T109" fmla="*/ 55 h 377"/>
                  <a:gd name="T110" fmla="*/ 19 w 435"/>
                  <a:gd name="T111" fmla="*/ 45 h 377"/>
                  <a:gd name="T112" fmla="*/ 12 w 435"/>
                  <a:gd name="T113" fmla="*/ 36 h 377"/>
                  <a:gd name="T114" fmla="*/ 4 w 435"/>
                  <a:gd name="T115" fmla="*/ 22 h 377"/>
                  <a:gd name="T116" fmla="*/ 0 w 435"/>
                  <a:gd name="T117" fmla="*/ 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close/>
                  </a:path>
                </a:pathLst>
              </a:custGeom>
              <a:solidFill>
                <a:srgbClr val="DFDFE0"/>
              </a:solidFill>
              <a:ln w="12700">
                <a:solidFill>
                  <a:srgbClr val="FFFFFF"/>
                </a:solidFill>
                <a:round/>
                <a:headEnd/>
                <a:tailEnd/>
              </a:ln>
            </p:spPr>
            <p:txBody>
              <a:bodyPr/>
              <a:lstStyle/>
              <a:p>
                <a:endParaRPr lang="en-US" sz="1980"/>
              </a:p>
            </p:txBody>
          </p:sp>
          <p:sp>
            <p:nvSpPr>
              <p:cNvPr id="159" name="Freeform 136">
                <a:extLst>
                  <a:ext uri="{FF2B5EF4-FFF2-40B4-BE49-F238E27FC236}">
                    <a16:creationId xmlns:a16="http://schemas.microsoft.com/office/drawing/2014/main" id="{0EFE270B-796C-D3BC-C117-B0AD2EA39050}"/>
                  </a:ext>
                </a:extLst>
              </p:cNvPr>
              <p:cNvSpPr>
                <a:spLocks/>
              </p:cNvSpPr>
              <p:nvPr/>
            </p:nvSpPr>
            <p:spPr bwMode="auto">
              <a:xfrm>
                <a:off x="6115034" y="2833489"/>
                <a:ext cx="660820" cy="572665"/>
              </a:xfrm>
              <a:custGeom>
                <a:avLst/>
                <a:gdLst>
                  <a:gd name="T0" fmla="*/ 69 w 435"/>
                  <a:gd name="T1" fmla="*/ 11 h 377"/>
                  <a:gd name="T2" fmla="*/ 208 w 435"/>
                  <a:gd name="T3" fmla="*/ 4 h 377"/>
                  <a:gd name="T4" fmla="*/ 251 w 435"/>
                  <a:gd name="T5" fmla="*/ 5 h 377"/>
                  <a:gd name="T6" fmla="*/ 266 w 435"/>
                  <a:gd name="T7" fmla="*/ 19 h 377"/>
                  <a:gd name="T8" fmla="*/ 266 w 435"/>
                  <a:gd name="T9" fmla="*/ 24 h 377"/>
                  <a:gd name="T10" fmla="*/ 264 w 435"/>
                  <a:gd name="T11" fmla="*/ 40 h 377"/>
                  <a:gd name="T12" fmla="*/ 269 w 435"/>
                  <a:gd name="T13" fmla="*/ 53 h 377"/>
                  <a:gd name="T14" fmla="*/ 274 w 435"/>
                  <a:gd name="T15" fmla="*/ 69 h 377"/>
                  <a:gd name="T16" fmla="*/ 283 w 435"/>
                  <a:gd name="T17" fmla="*/ 80 h 377"/>
                  <a:gd name="T18" fmla="*/ 293 w 435"/>
                  <a:gd name="T19" fmla="*/ 89 h 377"/>
                  <a:gd name="T20" fmla="*/ 309 w 435"/>
                  <a:gd name="T21" fmla="*/ 102 h 377"/>
                  <a:gd name="T22" fmla="*/ 316 w 435"/>
                  <a:gd name="T23" fmla="*/ 111 h 377"/>
                  <a:gd name="T24" fmla="*/ 327 w 435"/>
                  <a:gd name="T25" fmla="*/ 139 h 377"/>
                  <a:gd name="T26" fmla="*/ 335 w 435"/>
                  <a:gd name="T27" fmla="*/ 133 h 377"/>
                  <a:gd name="T28" fmla="*/ 343 w 435"/>
                  <a:gd name="T29" fmla="*/ 134 h 377"/>
                  <a:gd name="T30" fmla="*/ 358 w 435"/>
                  <a:gd name="T31" fmla="*/ 141 h 377"/>
                  <a:gd name="T32" fmla="*/ 354 w 435"/>
                  <a:gd name="T33" fmla="*/ 150 h 377"/>
                  <a:gd name="T34" fmla="*/ 351 w 435"/>
                  <a:gd name="T35" fmla="*/ 167 h 377"/>
                  <a:gd name="T36" fmla="*/ 346 w 435"/>
                  <a:gd name="T37" fmla="*/ 182 h 377"/>
                  <a:gd name="T38" fmla="*/ 346 w 435"/>
                  <a:gd name="T39" fmla="*/ 191 h 377"/>
                  <a:gd name="T40" fmla="*/ 372 w 435"/>
                  <a:gd name="T41" fmla="*/ 213 h 377"/>
                  <a:gd name="T42" fmla="*/ 376 w 435"/>
                  <a:gd name="T43" fmla="*/ 220 h 377"/>
                  <a:gd name="T44" fmla="*/ 389 w 435"/>
                  <a:gd name="T45" fmla="*/ 222 h 377"/>
                  <a:gd name="T46" fmla="*/ 397 w 435"/>
                  <a:gd name="T47" fmla="*/ 232 h 377"/>
                  <a:gd name="T48" fmla="*/ 404 w 435"/>
                  <a:gd name="T49" fmla="*/ 245 h 377"/>
                  <a:gd name="T50" fmla="*/ 410 w 435"/>
                  <a:gd name="T51" fmla="*/ 262 h 377"/>
                  <a:gd name="T52" fmla="*/ 412 w 435"/>
                  <a:gd name="T53" fmla="*/ 276 h 377"/>
                  <a:gd name="T54" fmla="*/ 426 w 435"/>
                  <a:gd name="T55" fmla="*/ 285 h 377"/>
                  <a:gd name="T56" fmla="*/ 434 w 435"/>
                  <a:gd name="T57" fmla="*/ 294 h 377"/>
                  <a:gd name="T58" fmla="*/ 435 w 435"/>
                  <a:gd name="T59" fmla="*/ 306 h 377"/>
                  <a:gd name="T60" fmla="*/ 433 w 435"/>
                  <a:gd name="T61" fmla="*/ 316 h 377"/>
                  <a:gd name="T62" fmla="*/ 425 w 435"/>
                  <a:gd name="T63" fmla="*/ 321 h 377"/>
                  <a:gd name="T64" fmla="*/ 418 w 435"/>
                  <a:gd name="T65" fmla="*/ 331 h 377"/>
                  <a:gd name="T66" fmla="*/ 414 w 435"/>
                  <a:gd name="T67" fmla="*/ 331 h 377"/>
                  <a:gd name="T68" fmla="*/ 408 w 435"/>
                  <a:gd name="T69" fmla="*/ 331 h 377"/>
                  <a:gd name="T70" fmla="*/ 412 w 435"/>
                  <a:gd name="T71" fmla="*/ 342 h 377"/>
                  <a:gd name="T72" fmla="*/ 410 w 435"/>
                  <a:gd name="T73" fmla="*/ 350 h 377"/>
                  <a:gd name="T74" fmla="*/ 407 w 435"/>
                  <a:gd name="T75" fmla="*/ 359 h 377"/>
                  <a:gd name="T76" fmla="*/ 400 w 435"/>
                  <a:gd name="T77" fmla="*/ 373 h 377"/>
                  <a:gd name="T78" fmla="*/ 361 w 435"/>
                  <a:gd name="T79" fmla="*/ 371 h 377"/>
                  <a:gd name="T80" fmla="*/ 366 w 435"/>
                  <a:gd name="T81" fmla="*/ 361 h 377"/>
                  <a:gd name="T82" fmla="*/ 376 w 435"/>
                  <a:gd name="T83" fmla="*/ 352 h 377"/>
                  <a:gd name="T84" fmla="*/ 374 w 435"/>
                  <a:gd name="T85" fmla="*/ 342 h 377"/>
                  <a:gd name="T86" fmla="*/ 366 w 435"/>
                  <a:gd name="T87" fmla="*/ 335 h 377"/>
                  <a:gd name="T88" fmla="*/ 144 w 435"/>
                  <a:gd name="T89" fmla="*/ 346 h 377"/>
                  <a:gd name="T90" fmla="*/ 77 w 435"/>
                  <a:gd name="T91" fmla="*/ 306 h 377"/>
                  <a:gd name="T92" fmla="*/ 68 w 435"/>
                  <a:gd name="T93" fmla="*/ 127 h 377"/>
                  <a:gd name="T94" fmla="*/ 56 w 435"/>
                  <a:gd name="T95" fmla="*/ 116 h 377"/>
                  <a:gd name="T96" fmla="*/ 49 w 435"/>
                  <a:gd name="T97" fmla="*/ 107 h 377"/>
                  <a:gd name="T98" fmla="*/ 42 w 435"/>
                  <a:gd name="T99" fmla="*/ 95 h 377"/>
                  <a:gd name="T100" fmla="*/ 50 w 435"/>
                  <a:gd name="T101" fmla="*/ 81 h 377"/>
                  <a:gd name="T102" fmla="*/ 57 w 435"/>
                  <a:gd name="T103" fmla="*/ 80 h 377"/>
                  <a:gd name="T104" fmla="*/ 52 w 435"/>
                  <a:gd name="T105" fmla="*/ 69 h 377"/>
                  <a:gd name="T106" fmla="*/ 43 w 435"/>
                  <a:gd name="T107" fmla="*/ 70 h 377"/>
                  <a:gd name="T108" fmla="*/ 22 w 435"/>
                  <a:gd name="T109" fmla="*/ 55 h 377"/>
                  <a:gd name="T110" fmla="*/ 19 w 435"/>
                  <a:gd name="T111" fmla="*/ 45 h 377"/>
                  <a:gd name="T112" fmla="*/ 12 w 435"/>
                  <a:gd name="T113" fmla="*/ 36 h 377"/>
                  <a:gd name="T114" fmla="*/ 4 w 435"/>
                  <a:gd name="T115" fmla="*/ 22 h 377"/>
                  <a:gd name="T116" fmla="*/ 0 w 435"/>
                  <a:gd name="T117" fmla="*/ 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path>
                </a:pathLst>
              </a:custGeom>
              <a:solidFill>
                <a:srgbClr val="DFDFE0"/>
              </a:solidFill>
              <a:ln w="12700">
                <a:solidFill>
                  <a:srgbClr val="FFFFFF"/>
                </a:solidFill>
                <a:prstDash val="solid"/>
                <a:round/>
                <a:headEnd/>
                <a:tailEnd/>
              </a:ln>
            </p:spPr>
            <p:txBody>
              <a:bodyPr/>
              <a:lstStyle/>
              <a:p>
                <a:endParaRPr lang="en-US" sz="1980"/>
              </a:p>
            </p:txBody>
          </p:sp>
          <p:sp>
            <p:nvSpPr>
              <p:cNvPr id="160" name="Freeform 137">
                <a:extLst>
                  <a:ext uri="{FF2B5EF4-FFF2-40B4-BE49-F238E27FC236}">
                    <a16:creationId xmlns:a16="http://schemas.microsoft.com/office/drawing/2014/main" id="{91105F63-775D-52C9-0787-543B019DC578}"/>
                  </a:ext>
                </a:extLst>
              </p:cNvPr>
              <p:cNvSpPr>
                <a:spLocks/>
              </p:cNvSpPr>
              <p:nvPr/>
            </p:nvSpPr>
            <p:spPr bwMode="auto">
              <a:xfrm>
                <a:off x="6235045" y="3342356"/>
                <a:ext cx="493716" cy="454183"/>
              </a:xfrm>
              <a:custGeom>
                <a:avLst/>
                <a:gdLst>
                  <a:gd name="T0" fmla="*/ 65 w 325"/>
                  <a:gd name="T1" fmla="*/ 11 h 299"/>
                  <a:gd name="T2" fmla="*/ 287 w 325"/>
                  <a:gd name="T3" fmla="*/ 0 h 299"/>
                  <a:gd name="T4" fmla="*/ 295 w 325"/>
                  <a:gd name="T5" fmla="*/ 7 h 299"/>
                  <a:gd name="T6" fmla="*/ 297 w 325"/>
                  <a:gd name="T7" fmla="*/ 17 h 299"/>
                  <a:gd name="T8" fmla="*/ 287 w 325"/>
                  <a:gd name="T9" fmla="*/ 26 h 299"/>
                  <a:gd name="T10" fmla="*/ 282 w 325"/>
                  <a:gd name="T11" fmla="*/ 36 h 299"/>
                  <a:gd name="T12" fmla="*/ 321 w 325"/>
                  <a:gd name="T13" fmla="*/ 38 h 299"/>
                  <a:gd name="T14" fmla="*/ 325 w 325"/>
                  <a:gd name="T15" fmla="*/ 46 h 299"/>
                  <a:gd name="T16" fmla="*/ 322 w 325"/>
                  <a:gd name="T17" fmla="*/ 54 h 299"/>
                  <a:gd name="T18" fmla="*/ 312 w 325"/>
                  <a:gd name="T19" fmla="*/ 61 h 299"/>
                  <a:gd name="T20" fmla="*/ 309 w 325"/>
                  <a:gd name="T21" fmla="*/ 65 h 299"/>
                  <a:gd name="T22" fmla="*/ 309 w 325"/>
                  <a:gd name="T23" fmla="*/ 73 h 299"/>
                  <a:gd name="T24" fmla="*/ 303 w 325"/>
                  <a:gd name="T25" fmla="*/ 78 h 299"/>
                  <a:gd name="T26" fmla="*/ 305 w 325"/>
                  <a:gd name="T27" fmla="*/ 88 h 299"/>
                  <a:gd name="T28" fmla="*/ 297 w 325"/>
                  <a:gd name="T29" fmla="*/ 87 h 299"/>
                  <a:gd name="T30" fmla="*/ 301 w 325"/>
                  <a:gd name="T31" fmla="*/ 91 h 299"/>
                  <a:gd name="T32" fmla="*/ 303 w 325"/>
                  <a:gd name="T33" fmla="*/ 110 h 299"/>
                  <a:gd name="T34" fmla="*/ 297 w 325"/>
                  <a:gd name="T35" fmla="*/ 114 h 299"/>
                  <a:gd name="T36" fmla="*/ 290 w 325"/>
                  <a:gd name="T37" fmla="*/ 122 h 299"/>
                  <a:gd name="T38" fmla="*/ 291 w 325"/>
                  <a:gd name="T39" fmla="*/ 125 h 299"/>
                  <a:gd name="T40" fmla="*/ 287 w 325"/>
                  <a:gd name="T41" fmla="*/ 135 h 299"/>
                  <a:gd name="T42" fmla="*/ 279 w 325"/>
                  <a:gd name="T43" fmla="*/ 134 h 299"/>
                  <a:gd name="T44" fmla="*/ 276 w 325"/>
                  <a:gd name="T45" fmla="*/ 146 h 299"/>
                  <a:gd name="T46" fmla="*/ 275 w 325"/>
                  <a:gd name="T47" fmla="*/ 148 h 299"/>
                  <a:gd name="T48" fmla="*/ 275 w 325"/>
                  <a:gd name="T49" fmla="*/ 153 h 299"/>
                  <a:gd name="T50" fmla="*/ 274 w 325"/>
                  <a:gd name="T51" fmla="*/ 157 h 299"/>
                  <a:gd name="T52" fmla="*/ 274 w 325"/>
                  <a:gd name="T53" fmla="*/ 165 h 299"/>
                  <a:gd name="T54" fmla="*/ 271 w 325"/>
                  <a:gd name="T55" fmla="*/ 176 h 299"/>
                  <a:gd name="T56" fmla="*/ 263 w 325"/>
                  <a:gd name="T57" fmla="*/ 177 h 299"/>
                  <a:gd name="T58" fmla="*/ 259 w 325"/>
                  <a:gd name="T59" fmla="*/ 187 h 299"/>
                  <a:gd name="T60" fmla="*/ 252 w 325"/>
                  <a:gd name="T61" fmla="*/ 188 h 299"/>
                  <a:gd name="T62" fmla="*/ 253 w 325"/>
                  <a:gd name="T63" fmla="*/ 194 h 299"/>
                  <a:gd name="T64" fmla="*/ 256 w 325"/>
                  <a:gd name="T65" fmla="*/ 205 h 299"/>
                  <a:gd name="T66" fmla="*/ 247 w 325"/>
                  <a:gd name="T67" fmla="*/ 213 h 299"/>
                  <a:gd name="T68" fmla="*/ 247 w 325"/>
                  <a:gd name="T69" fmla="*/ 224 h 299"/>
                  <a:gd name="T70" fmla="*/ 240 w 325"/>
                  <a:gd name="T71" fmla="*/ 226 h 299"/>
                  <a:gd name="T72" fmla="*/ 245 w 325"/>
                  <a:gd name="T73" fmla="*/ 232 h 299"/>
                  <a:gd name="T74" fmla="*/ 238 w 325"/>
                  <a:gd name="T75" fmla="*/ 233 h 299"/>
                  <a:gd name="T76" fmla="*/ 240 w 325"/>
                  <a:gd name="T77" fmla="*/ 240 h 299"/>
                  <a:gd name="T78" fmla="*/ 237 w 325"/>
                  <a:gd name="T79" fmla="*/ 249 h 299"/>
                  <a:gd name="T80" fmla="*/ 240 w 325"/>
                  <a:gd name="T81" fmla="*/ 249 h 299"/>
                  <a:gd name="T82" fmla="*/ 237 w 325"/>
                  <a:gd name="T83" fmla="*/ 256 h 299"/>
                  <a:gd name="T84" fmla="*/ 244 w 325"/>
                  <a:gd name="T85" fmla="*/ 257 h 299"/>
                  <a:gd name="T86" fmla="*/ 244 w 325"/>
                  <a:gd name="T87" fmla="*/ 268 h 299"/>
                  <a:gd name="T88" fmla="*/ 247 w 325"/>
                  <a:gd name="T89" fmla="*/ 278 h 299"/>
                  <a:gd name="T90" fmla="*/ 241 w 325"/>
                  <a:gd name="T91" fmla="*/ 279 h 299"/>
                  <a:gd name="T92" fmla="*/ 241 w 325"/>
                  <a:gd name="T93" fmla="*/ 290 h 299"/>
                  <a:gd name="T94" fmla="*/ 46 w 325"/>
                  <a:gd name="T95" fmla="*/ 299 h 299"/>
                  <a:gd name="T96" fmla="*/ 28 w 325"/>
                  <a:gd name="T97" fmla="*/ 252 h 299"/>
                  <a:gd name="T98" fmla="*/ 17 w 325"/>
                  <a:gd name="T99" fmla="*/ 252 h 299"/>
                  <a:gd name="T100" fmla="*/ 15 w 325"/>
                  <a:gd name="T101" fmla="*/ 248 h 299"/>
                  <a:gd name="T102" fmla="*/ 12 w 325"/>
                  <a:gd name="T10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close/>
                  </a:path>
                </a:pathLst>
              </a:custGeom>
              <a:solidFill>
                <a:srgbClr val="DFDFE0"/>
              </a:solidFill>
              <a:ln w="12700">
                <a:solidFill>
                  <a:srgbClr val="FFFFFF"/>
                </a:solidFill>
                <a:round/>
                <a:headEnd/>
                <a:tailEnd/>
              </a:ln>
            </p:spPr>
            <p:txBody>
              <a:bodyPr/>
              <a:lstStyle/>
              <a:p>
                <a:endParaRPr lang="en-US" sz="1980"/>
              </a:p>
            </p:txBody>
          </p:sp>
          <p:sp>
            <p:nvSpPr>
              <p:cNvPr id="161" name="Freeform 138">
                <a:extLst>
                  <a:ext uri="{FF2B5EF4-FFF2-40B4-BE49-F238E27FC236}">
                    <a16:creationId xmlns:a16="http://schemas.microsoft.com/office/drawing/2014/main" id="{BF4DE2A0-5F76-9CB2-ACC9-D4B5E4482622}"/>
                  </a:ext>
                </a:extLst>
              </p:cNvPr>
              <p:cNvSpPr>
                <a:spLocks/>
              </p:cNvSpPr>
              <p:nvPr/>
            </p:nvSpPr>
            <p:spPr bwMode="auto">
              <a:xfrm>
                <a:off x="6235045" y="3342356"/>
                <a:ext cx="493716" cy="454183"/>
              </a:xfrm>
              <a:custGeom>
                <a:avLst/>
                <a:gdLst>
                  <a:gd name="T0" fmla="*/ 65 w 325"/>
                  <a:gd name="T1" fmla="*/ 11 h 299"/>
                  <a:gd name="T2" fmla="*/ 287 w 325"/>
                  <a:gd name="T3" fmla="*/ 0 h 299"/>
                  <a:gd name="T4" fmla="*/ 295 w 325"/>
                  <a:gd name="T5" fmla="*/ 7 h 299"/>
                  <a:gd name="T6" fmla="*/ 297 w 325"/>
                  <a:gd name="T7" fmla="*/ 17 h 299"/>
                  <a:gd name="T8" fmla="*/ 287 w 325"/>
                  <a:gd name="T9" fmla="*/ 26 h 299"/>
                  <a:gd name="T10" fmla="*/ 282 w 325"/>
                  <a:gd name="T11" fmla="*/ 36 h 299"/>
                  <a:gd name="T12" fmla="*/ 321 w 325"/>
                  <a:gd name="T13" fmla="*/ 38 h 299"/>
                  <a:gd name="T14" fmla="*/ 325 w 325"/>
                  <a:gd name="T15" fmla="*/ 46 h 299"/>
                  <a:gd name="T16" fmla="*/ 322 w 325"/>
                  <a:gd name="T17" fmla="*/ 54 h 299"/>
                  <a:gd name="T18" fmla="*/ 312 w 325"/>
                  <a:gd name="T19" fmla="*/ 61 h 299"/>
                  <a:gd name="T20" fmla="*/ 309 w 325"/>
                  <a:gd name="T21" fmla="*/ 65 h 299"/>
                  <a:gd name="T22" fmla="*/ 309 w 325"/>
                  <a:gd name="T23" fmla="*/ 73 h 299"/>
                  <a:gd name="T24" fmla="*/ 303 w 325"/>
                  <a:gd name="T25" fmla="*/ 78 h 299"/>
                  <a:gd name="T26" fmla="*/ 305 w 325"/>
                  <a:gd name="T27" fmla="*/ 88 h 299"/>
                  <a:gd name="T28" fmla="*/ 297 w 325"/>
                  <a:gd name="T29" fmla="*/ 87 h 299"/>
                  <a:gd name="T30" fmla="*/ 301 w 325"/>
                  <a:gd name="T31" fmla="*/ 91 h 299"/>
                  <a:gd name="T32" fmla="*/ 303 w 325"/>
                  <a:gd name="T33" fmla="*/ 110 h 299"/>
                  <a:gd name="T34" fmla="*/ 297 w 325"/>
                  <a:gd name="T35" fmla="*/ 114 h 299"/>
                  <a:gd name="T36" fmla="*/ 290 w 325"/>
                  <a:gd name="T37" fmla="*/ 122 h 299"/>
                  <a:gd name="T38" fmla="*/ 291 w 325"/>
                  <a:gd name="T39" fmla="*/ 125 h 299"/>
                  <a:gd name="T40" fmla="*/ 287 w 325"/>
                  <a:gd name="T41" fmla="*/ 135 h 299"/>
                  <a:gd name="T42" fmla="*/ 279 w 325"/>
                  <a:gd name="T43" fmla="*/ 134 h 299"/>
                  <a:gd name="T44" fmla="*/ 276 w 325"/>
                  <a:gd name="T45" fmla="*/ 146 h 299"/>
                  <a:gd name="T46" fmla="*/ 275 w 325"/>
                  <a:gd name="T47" fmla="*/ 148 h 299"/>
                  <a:gd name="T48" fmla="*/ 275 w 325"/>
                  <a:gd name="T49" fmla="*/ 153 h 299"/>
                  <a:gd name="T50" fmla="*/ 274 w 325"/>
                  <a:gd name="T51" fmla="*/ 157 h 299"/>
                  <a:gd name="T52" fmla="*/ 274 w 325"/>
                  <a:gd name="T53" fmla="*/ 165 h 299"/>
                  <a:gd name="T54" fmla="*/ 271 w 325"/>
                  <a:gd name="T55" fmla="*/ 176 h 299"/>
                  <a:gd name="T56" fmla="*/ 263 w 325"/>
                  <a:gd name="T57" fmla="*/ 177 h 299"/>
                  <a:gd name="T58" fmla="*/ 259 w 325"/>
                  <a:gd name="T59" fmla="*/ 187 h 299"/>
                  <a:gd name="T60" fmla="*/ 252 w 325"/>
                  <a:gd name="T61" fmla="*/ 188 h 299"/>
                  <a:gd name="T62" fmla="*/ 253 w 325"/>
                  <a:gd name="T63" fmla="*/ 194 h 299"/>
                  <a:gd name="T64" fmla="*/ 256 w 325"/>
                  <a:gd name="T65" fmla="*/ 205 h 299"/>
                  <a:gd name="T66" fmla="*/ 247 w 325"/>
                  <a:gd name="T67" fmla="*/ 213 h 299"/>
                  <a:gd name="T68" fmla="*/ 247 w 325"/>
                  <a:gd name="T69" fmla="*/ 224 h 299"/>
                  <a:gd name="T70" fmla="*/ 240 w 325"/>
                  <a:gd name="T71" fmla="*/ 226 h 299"/>
                  <a:gd name="T72" fmla="*/ 245 w 325"/>
                  <a:gd name="T73" fmla="*/ 232 h 299"/>
                  <a:gd name="T74" fmla="*/ 238 w 325"/>
                  <a:gd name="T75" fmla="*/ 233 h 299"/>
                  <a:gd name="T76" fmla="*/ 240 w 325"/>
                  <a:gd name="T77" fmla="*/ 240 h 299"/>
                  <a:gd name="T78" fmla="*/ 237 w 325"/>
                  <a:gd name="T79" fmla="*/ 249 h 299"/>
                  <a:gd name="T80" fmla="*/ 240 w 325"/>
                  <a:gd name="T81" fmla="*/ 249 h 299"/>
                  <a:gd name="T82" fmla="*/ 237 w 325"/>
                  <a:gd name="T83" fmla="*/ 256 h 299"/>
                  <a:gd name="T84" fmla="*/ 244 w 325"/>
                  <a:gd name="T85" fmla="*/ 257 h 299"/>
                  <a:gd name="T86" fmla="*/ 244 w 325"/>
                  <a:gd name="T87" fmla="*/ 268 h 299"/>
                  <a:gd name="T88" fmla="*/ 247 w 325"/>
                  <a:gd name="T89" fmla="*/ 278 h 299"/>
                  <a:gd name="T90" fmla="*/ 241 w 325"/>
                  <a:gd name="T91" fmla="*/ 279 h 299"/>
                  <a:gd name="T92" fmla="*/ 241 w 325"/>
                  <a:gd name="T93" fmla="*/ 290 h 299"/>
                  <a:gd name="T94" fmla="*/ 46 w 325"/>
                  <a:gd name="T95" fmla="*/ 299 h 299"/>
                  <a:gd name="T96" fmla="*/ 28 w 325"/>
                  <a:gd name="T97" fmla="*/ 252 h 299"/>
                  <a:gd name="T98" fmla="*/ 17 w 325"/>
                  <a:gd name="T99" fmla="*/ 252 h 299"/>
                  <a:gd name="T100" fmla="*/ 15 w 325"/>
                  <a:gd name="T101" fmla="*/ 248 h 299"/>
                  <a:gd name="T102" fmla="*/ 12 w 325"/>
                  <a:gd name="T10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path>
                </a:pathLst>
              </a:custGeom>
              <a:solidFill>
                <a:srgbClr val="C2B7A7"/>
              </a:solidFill>
              <a:ln w="12700">
                <a:solidFill>
                  <a:srgbClr val="FFFFFF"/>
                </a:solidFill>
                <a:prstDash val="solid"/>
                <a:round/>
                <a:headEnd/>
                <a:tailEnd/>
              </a:ln>
            </p:spPr>
            <p:txBody>
              <a:bodyPr/>
              <a:lstStyle/>
              <a:p>
                <a:endParaRPr lang="en-US" sz="1980"/>
              </a:p>
            </p:txBody>
          </p:sp>
          <p:sp>
            <p:nvSpPr>
              <p:cNvPr id="162" name="Freeform 139">
                <a:extLst>
                  <a:ext uri="{FF2B5EF4-FFF2-40B4-BE49-F238E27FC236}">
                    <a16:creationId xmlns:a16="http://schemas.microsoft.com/office/drawing/2014/main" id="{AC5A3806-8AE9-975A-FF3B-9DD21E2F1940}"/>
                  </a:ext>
                </a:extLst>
              </p:cNvPr>
              <p:cNvSpPr>
                <a:spLocks/>
              </p:cNvSpPr>
              <p:nvPr/>
            </p:nvSpPr>
            <p:spPr bwMode="auto">
              <a:xfrm>
                <a:off x="6516084" y="2573739"/>
                <a:ext cx="394973" cy="698743"/>
              </a:xfrm>
              <a:custGeom>
                <a:avLst/>
                <a:gdLst>
                  <a:gd name="T0" fmla="*/ 7 w 260"/>
                  <a:gd name="T1" fmla="*/ 182 h 460"/>
                  <a:gd name="T2" fmla="*/ 21 w 260"/>
                  <a:gd name="T3" fmla="*/ 164 h 460"/>
                  <a:gd name="T4" fmla="*/ 24 w 260"/>
                  <a:gd name="T5" fmla="*/ 150 h 460"/>
                  <a:gd name="T6" fmla="*/ 21 w 260"/>
                  <a:gd name="T7" fmla="*/ 119 h 460"/>
                  <a:gd name="T8" fmla="*/ 44 w 260"/>
                  <a:gd name="T9" fmla="*/ 99 h 460"/>
                  <a:gd name="T10" fmla="*/ 64 w 260"/>
                  <a:gd name="T11" fmla="*/ 87 h 460"/>
                  <a:gd name="T12" fmla="*/ 75 w 260"/>
                  <a:gd name="T13" fmla="*/ 50 h 460"/>
                  <a:gd name="T14" fmla="*/ 62 w 260"/>
                  <a:gd name="T15" fmla="*/ 37 h 460"/>
                  <a:gd name="T16" fmla="*/ 45 w 260"/>
                  <a:gd name="T17" fmla="*/ 18 h 460"/>
                  <a:gd name="T18" fmla="*/ 137 w 260"/>
                  <a:gd name="T19" fmla="*/ 7 h 460"/>
                  <a:gd name="T20" fmla="*/ 212 w 260"/>
                  <a:gd name="T21" fmla="*/ 4 h 460"/>
                  <a:gd name="T22" fmla="*/ 219 w 260"/>
                  <a:gd name="T23" fmla="*/ 30 h 460"/>
                  <a:gd name="T24" fmla="*/ 228 w 260"/>
                  <a:gd name="T25" fmla="*/ 49 h 460"/>
                  <a:gd name="T26" fmla="*/ 235 w 260"/>
                  <a:gd name="T27" fmla="*/ 64 h 460"/>
                  <a:gd name="T28" fmla="*/ 250 w 260"/>
                  <a:gd name="T29" fmla="*/ 266 h 460"/>
                  <a:gd name="T30" fmla="*/ 253 w 260"/>
                  <a:gd name="T31" fmla="*/ 283 h 460"/>
                  <a:gd name="T32" fmla="*/ 260 w 260"/>
                  <a:gd name="T33" fmla="*/ 305 h 460"/>
                  <a:gd name="T34" fmla="*/ 251 w 260"/>
                  <a:gd name="T35" fmla="*/ 321 h 460"/>
                  <a:gd name="T36" fmla="*/ 241 w 260"/>
                  <a:gd name="T37" fmla="*/ 343 h 460"/>
                  <a:gd name="T38" fmla="*/ 235 w 260"/>
                  <a:gd name="T39" fmla="*/ 355 h 460"/>
                  <a:gd name="T40" fmla="*/ 232 w 260"/>
                  <a:gd name="T41" fmla="*/ 376 h 460"/>
                  <a:gd name="T42" fmla="*/ 232 w 260"/>
                  <a:gd name="T43" fmla="*/ 388 h 460"/>
                  <a:gd name="T44" fmla="*/ 228 w 260"/>
                  <a:gd name="T45" fmla="*/ 404 h 460"/>
                  <a:gd name="T46" fmla="*/ 219 w 260"/>
                  <a:gd name="T47" fmla="*/ 418 h 460"/>
                  <a:gd name="T48" fmla="*/ 207 w 260"/>
                  <a:gd name="T49" fmla="*/ 428 h 460"/>
                  <a:gd name="T50" fmla="*/ 213 w 260"/>
                  <a:gd name="T51" fmla="*/ 443 h 460"/>
                  <a:gd name="T52" fmla="*/ 200 w 260"/>
                  <a:gd name="T53" fmla="*/ 446 h 460"/>
                  <a:gd name="T54" fmla="*/ 180 w 260"/>
                  <a:gd name="T55" fmla="*/ 439 h 460"/>
                  <a:gd name="T56" fmla="*/ 166 w 260"/>
                  <a:gd name="T57" fmla="*/ 457 h 460"/>
                  <a:gd name="T58" fmla="*/ 156 w 260"/>
                  <a:gd name="T59" fmla="*/ 458 h 460"/>
                  <a:gd name="T60" fmla="*/ 146 w 260"/>
                  <a:gd name="T61" fmla="*/ 433 h 460"/>
                  <a:gd name="T62" fmla="*/ 140 w 260"/>
                  <a:gd name="T63" fmla="*/ 404 h 460"/>
                  <a:gd name="T64" fmla="*/ 125 w 260"/>
                  <a:gd name="T65" fmla="*/ 393 h 460"/>
                  <a:gd name="T66" fmla="*/ 110 w 260"/>
                  <a:gd name="T67" fmla="*/ 384 h 460"/>
                  <a:gd name="T68" fmla="*/ 82 w 260"/>
                  <a:gd name="T69" fmla="*/ 362 h 460"/>
                  <a:gd name="T70" fmla="*/ 85 w 260"/>
                  <a:gd name="T71" fmla="*/ 347 h 460"/>
                  <a:gd name="T72" fmla="*/ 90 w 260"/>
                  <a:gd name="T73" fmla="*/ 321 h 460"/>
                  <a:gd name="T74" fmla="*/ 85 w 260"/>
                  <a:gd name="T75" fmla="*/ 305 h 460"/>
                  <a:gd name="T76" fmla="*/ 71 w 260"/>
                  <a:gd name="T77" fmla="*/ 304 h 460"/>
                  <a:gd name="T78" fmla="*/ 59 w 260"/>
                  <a:gd name="T79" fmla="*/ 305 h 460"/>
                  <a:gd name="T80" fmla="*/ 45 w 260"/>
                  <a:gd name="T81" fmla="*/ 273 h 460"/>
                  <a:gd name="T82" fmla="*/ 24 w 260"/>
                  <a:gd name="T83" fmla="*/ 256 h 460"/>
                  <a:gd name="T84" fmla="*/ 10 w 260"/>
                  <a:gd name="T85" fmla="*/ 240 h 460"/>
                  <a:gd name="T86" fmla="*/ 2 w 260"/>
                  <a:gd name="T87" fmla="*/ 222 h 460"/>
                  <a:gd name="T88" fmla="*/ 2 w 260"/>
                  <a:gd name="T89" fmla="*/ 19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close/>
                  </a:path>
                </a:pathLst>
              </a:custGeom>
              <a:solidFill>
                <a:srgbClr val="DFDFE0"/>
              </a:solidFill>
              <a:ln w="12700">
                <a:solidFill>
                  <a:srgbClr val="FFFFFF"/>
                </a:solidFill>
                <a:round/>
                <a:headEnd/>
                <a:tailEnd/>
              </a:ln>
            </p:spPr>
            <p:txBody>
              <a:bodyPr/>
              <a:lstStyle/>
              <a:p>
                <a:endParaRPr lang="en-US" sz="1980"/>
              </a:p>
            </p:txBody>
          </p:sp>
          <p:sp>
            <p:nvSpPr>
              <p:cNvPr id="163" name="Freeform 140">
                <a:extLst>
                  <a:ext uri="{FF2B5EF4-FFF2-40B4-BE49-F238E27FC236}">
                    <a16:creationId xmlns:a16="http://schemas.microsoft.com/office/drawing/2014/main" id="{0242B193-36DF-587A-2FC1-85E6A905FC73}"/>
                  </a:ext>
                </a:extLst>
              </p:cNvPr>
              <p:cNvSpPr>
                <a:spLocks/>
              </p:cNvSpPr>
              <p:nvPr/>
            </p:nvSpPr>
            <p:spPr bwMode="auto">
              <a:xfrm>
                <a:off x="6516084" y="2573739"/>
                <a:ext cx="394973" cy="698743"/>
              </a:xfrm>
              <a:custGeom>
                <a:avLst/>
                <a:gdLst>
                  <a:gd name="T0" fmla="*/ 7 w 260"/>
                  <a:gd name="T1" fmla="*/ 182 h 460"/>
                  <a:gd name="T2" fmla="*/ 21 w 260"/>
                  <a:gd name="T3" fmla="*/ 164 h 460"/>
                  <a:gd name="T4" fmla="*/ 24 w 260"/>
                  <a:gd name="T5" fmla="*/ 150 h 460"/>
                  <a:gd name="T6" fmla="*/ 21 w 260"/>
                  <a:gd name="T7" fmla="*/ 119 h 460"/>
                  <a:gd name="T8" fmla="*/ 44 w 260"/>
                  <a:gd name="T9" fmla="*/ 99 h 460"/>
                  <a:gd name="T10" fmla="*/ 64 w 260"/>
                  <a:gd name="T11" fmla="*/ 87 h 460"/>
                  <a:gd name="T12" fmla="*/ 75 w 260"/>
                  <a:gd name="T13" fmla="*/ 50 h 460"/>
                  <a:gd name="T14" fmla="*/ 62 w 260"/>
                  <a:gd name="T15" fmla="*/ 37 h 460"/>
                  <a:gd name="T16" fmla="*/ 45 w 260"/>
                  <a:gd name="T17" fmla="*/ 18 h 460"/>
                  <a:gd name="T18" fmla="*/ 137 w 260"/>
                  <a:gd name="T19" fmla="*/ 7 h 460"/>
                  <a:gd name="T20" fmla="*/ 212 w 260"/>
                  <a:gd name="T21" fmla="*/ 4 h 460"/>
                  <a:gd name="T22" fmla="*/ 219 w 260"/>
                  <a:gd name="T23" fmla="*/ 30 h 460"/>
                  <a:gd name="T24" fmla="*/ 228 w 260"/>
                  <a:gd name="T25" fmla="*/ 49 h 460"/>
                  <a:gd name="T26" fmla="*/ 235 w 260"/>
                  <a:gd name="T27" fmla="*/ 64 h 460"/>
                  <a:gd name="T28" fmla="*/ 250 w 260"/>
                  <a:gd name="T29" fmla="*/ 266 h 460"/>
                  <a:gd name="T30" fmla="*/ 253 w 260"/>
                  <a:gd name="T31" fmla="*/ 283 h 460"/>
                  <a:gd name="T32" fmla="*/ 260 w 260"/>
                  <a:gd name="T33" fmla="*/ 305 h 460"/>
                  <a:gd name="T34" fmla="*/ 251 w 260"/>
                  <a:gd name="T35" fmla="*/ 321 h 460"/>
                  <a:gd name="T36" fmla="*/ 241 w 260"/>
                  <a:gd name="T37" fmla="*/ 343 h 460"/>
                  <a:gd name="T38" fmla="*/ 235 w 260"/>
                  <a:gd name="T39" fmla="*/ 355 h 460"/>
                  <a:gd name="T40" fmla="*/ 232 w 260"/>
                  <a:gd name="T41" fmla="*/ 376 h 460"/>
                  <a:gd name="T42" fmla="*/ 232 w 260"/>
                  <a:gd name="T43" fmla="*/ 388 h 460"/>
                  <a:gd name="T44" fmla="*/ 228 w 260"/>
                  <a:gd name="T45" fmla="*/ 404 h 460"/>
                  <a:gd name="T46" fmla="*/ 219 w 260"/>
                  <a:gd name="T47" fmla="*/ 418 h 460"/>
                  <a:gd name="T48" fmla="*/ 207 w 260"/>
                  <a:gd name="T49" fmla="*/ 428 h 460"/>
                  <a:gd name="T50" fmla="*/ 213 w 260"/>
                  <a:gd name="T51" fmla="*/ 443 h 460"/>
                  <a:gd name="T52" fmla="*/ 200 w 260"/>
                  <a:gd name="T53" fmla="*/ 446 h 460"/>
                  <a:gd name="T54" fmla="*/ 180 w 260"/>
                  <a:gd name="T55" fmla="*/ 439 h 460"/>
                  <a:gd name="T56" fmla="*/ 166 w 260"/>
                  <a:gd name="T57" fmla="*/ 457 h 460"/>
                  <a:gd name="T58" fmla="*/ 156 w 260"/>
                  <a:gd name="T59" fmla="*/ 458 h 460"/>
                  <a:gd name="T60" fmla="*/ 146 w 260"/>
                  <a:gd name="T61" fmla="*/ 433 h 460"/>
                  <a:gd name="T62" fmla="*/ 140 w 260"/>
                  <a:gd name="T63" fmla="*/ 404 h 460"/>
                  <a:gd name="T64" fmla="*/ 125 w 260"/>
                  <a:gd name="T65" fmla="*/ 393 h 460"/>
                  <a:gd name="T66" fmla="*/ 110 w 260"/>
                  <a:gd name="T67" fmla="*/ 384 h 460"/>
                  <a:gd name="T68" fmla="*/ 82 w 260"/>
                  <a:gd name="T69" fmla="*/ 362 h 460"/>
                  <a:gd name="T70" fmla="*/ 85 w 260"/>
                  <a:gd name="T71" fmla="*/ 347 h 460"/>
                  <a:gd name="T72" fmla="*/ 90 w 260"/>
                  <a:gd name="T73" fmla="*/ 321 h 460"/>
                  <a:gd name="T74" fmla="*/ 85 w 260"/>
                  <a:gd name="T75" fmla="*/ 305 h 460"/>
                  <a:gd name="T76" fmla="*/ 71 w 260"/>
                  <a:gd name="T77" fmla="*/ 304 h 460"/>
                  <a:gd name="T78" fmla="*/ 59 w 260"/>
                  <a:gd name="T79" fmla="*/ 305 h 460"/>
                  <a:gd name="T80" fmla="*/ 45 w 260"/>
                  <a:gd name="T81" fmla="*/ 273 h 460"/>
                  <a:gd name="T82" fmla="*/ 24 w 260"/>
                  <a:gd name="T83" fmla="*/ 256 h 460"/>
                  <a:gd name="T84" fmla="*/ 10 w 260"/>
                  <a:gd name="T85" fmla="*/ 240 h 460"/>
                  <a:gd name="T86" fmla="*/ 2 w 260"/>
                  <a:gd name="T87" fmla="*/ 222 h 460"/>
                  <a:gd name="T88" fmla="*/ 2 w 260"/>
                  <a:gd name="T89" fmla="*/ 19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path>
                </a:pathLst>
              </a:custGeom>
              <a:solidFill>
                <a:srgbClr val="DFDFE0"/>
              </a:solidFill>
              <a:ln w="12700">
                <a:solidFill>
                  <a:srgbClr val="FFFFFF"/>
                </a:solidFill>
                <a:prstDash val="solid"/>
                <a:round/>
                <a:headEnd/>
                <a:tailEnd/>
              </a:ln>
            </p:spPr>
            <p:txBody>
              <a:bodyPr/>
              <a:lstStyle/>
              <a:p>
                <a:endParaRPr lang="en-US" sz="1980"/>
              </a:p>
            </p:txBody>
          </p:sp>
          <p:sp>
            <p:nvSpPr>
              <p:cNvPr id="164" name="Freeform 141">
                <a:extLst>
                  <a:ext uri="{FF2B5EF4-FFF2-40B4-BE49-F238E27FC236}">
                    <a16:creationId xmlns:a16="http://schemas.microsoft.com/office/drawing/2014/main" id="{AFA7F12D-BB74-AEF8-955E-6C9DE120410D}"/>
                  </a:ext>
                </a:extLst>
              </p:cNvPr>
              <p:cNvSpPr>
                <a:spLocks/>
              </p:cNvSpPr>
              <p:nvPr/>
            </p:nvSpPr>
            <p:spPr bwMode="auto">
              <a:xfrm>
                <a:off x="6674073" y="3231468"/>
                <a:ext cx="838558" cy="297725"/>
              </a:xfrm>
              <a:custGeom>
                <a:avLst/>
                <a:gdLst>
                  <a:gd name="T0" fmla="*/ 1 w 552"/>
                  <a:gd name="T1" fmla="*/ 195 h 196"/>
                  <a:gd name="T2" fmla="*/ 8 w 552"/>
                  <a:gd name="T3" fmla="*/ 187 h 196"/>
                  <a:gd name="T4" fmla="*/ 14 w 552"/>
                  <a:gd name="T5" fmla="*/ 183 h 196"/>
                  <a:gd name="T6" fmla="*/ 12 w 552"/>
                  <a:gd name="T7" fmla="*/ 164 h 196"/>
                  <a:gd name="T8" fmla="*/ 8 w 552"/>
                  <a:gd name="T9" fmla="*/ 160 h 196"/>
                  <a:gd name="T10" fmla="*/ 16 w 552"/>
                  <a:gd name="T11" fmla="*/ 161 h 196"/>
                  <a:gd name="T12" fmla="*/ 14 w 552"/>
                  <a:gd name="T13" fmla="*/ 151 h 196"/>
                  <a:gd name="T14" fmla="*/ 20 w 552"/>
                  <a:gd name="T15" fmla="*/ 146 h 196"/>
                  <a:gd name="T16" fmla="*/ 20 w 552"/>
                  <a:gd name="T17" fmla="*/ 138 h 196"/>
                  <a:gd name="T18" fmla="*/ 23 w 552"/>
                  <a:gd name="T19" fmla="*/ 134 h 196"/>
                  <a:gd name="T20" fmla="*/ 33 w 552"/>
                  <a:gd name="T21" fmla="*/ 127 h 196"/>
                  <a:gd name="T22" fmla="*/ 36 w 552"/>
                  <a:gd name="T23" fmla="*/ 119 h 196"/>
                  <a:gd name="T24" fmla="*/ 32 w 552"/>
                  <a:gd name="T25" fmla="*/ 111 h 196"/>
                  <a:gd name="T26" fmla="*/ 39 w 552"/>
                  <a:gd name="T27" fmla="*/ 97 h 196"/>
                  <a:gd name="T28" fmla="*/ 42 w 552"/>
                  <a:gd name="T29" fmla="*/ 88 h 196"/>
                  <a:gd name="T30" fmla="*/ 44 w 552"/>
                  <a:gd name="T31" fmla="*/ 80 h 196"/>
                  <a:gd name="T32" fmla="*/ 40 w 552"/>
                  <a:gd name="T33" fmla="*/ 69 h 196"/>
                  <a:gd name="T34" fmla="*/ 44 w 552"/>
                  <a:gd name="T35" fmla="*/ 73 h 196"/>
                  <a:gd name="T36" fmla="*/ 139 w 552"/>
                  <a:gd name="T37" fmla="*/ 61 h 196"/>
                  <a:gd name="T38" fmla="*/ 135 w 552"/>
                  <a:gd name="T39" fmla="*/ 46 h 196"/>
                  <a:gd name="T40" fmla="*/ 153 w 552"/>
                  <a:gd name="T41" fmla="*/ 47 h 196"/>
                  <a:gd name="T42" fmla="*/ 206 w 552"/>
                  <a:gd name="T43" fmla="*/ 42 h 196"/>
                  <a:gd name="T44" fmla="*/ 271 w 552"/>
                  <a:gd name="T45" fmla="*/ 36 h 196"/>
                  <a:gd name="T46" fmla="*/ 321 w 552"/>
                  <a:gd name="T47" fmla="*/ 29 h 196"/>
                  <a:gd name="T48" fmla="*/ 371 w 552"/>
                  <a:gd name="T49" fmla="*/ 27 h 196"/>
                  <a:gd name="T50" fmla="*/ 415 w 552"/>
                  <a:gd name="T51" fmla="*/ 21 h 196"/>
                  <a:gd name="T52" fmla="*/ 442 w 552"/>
                  <a:gd name="T53" fmla="*/ 16 h 196"/>
                  <a:gd name="T54" fmla="*/ 497 w 552"/>
                  <a:gd name="T55" fmla="*/ 9 h 196"/>
                  <a:gd name="T56" fmla="*/ 543 w 552"/>
                  <a:gd name="T57" fmla="*/ 0 h 196"/>
                  <a:gd name="T58" fmla="*/ 549 w 552"/>
                  <a:gd name="T59" fmla="*/ 6 h 196"/>
                  <a:gd name="T60" fmla="*/ 548 w 552"/>
                  <a:gd name="T61" fmla="*/ 21 h 196"/>
                  <a:gd name="T62" fmla="*/ 538 w 552"/>
                  <a:gd name="T63" fmla="*/ 28 h 196"/>
                  <a:gd name="T64" fmla="*/ 529 w 552"/>
                  <a:gd name="T65" fmla="*/ 46 h 196"/>
                  <a:gd name="T66" fmla="*/ 515 w 552"/>
                  <a:gd name="T67" fmla="*/ 46 h 196"/>
                  <a:gd name="T68" fmla="*/ 507 w 552"/>
                  <a:gd name="T69" fmla="*/ 55 h 196"/>
                  <a:gd name="T70" fmla="*/ 499 w 552"/>
                  <a:gd name="T71" fmla="*/ 61 h 196"/>
                  <a:gd name="T72" fmla="*/ 489 w 552"/>
                  <a:gd name="T73" fmla="*/ 58 h 196"/>
                  <a:gd name="T74" fmla="*/ 485 w 552"/>
                  <a:gd name="T75" fmla="*/ 66 h 196"/>
                  <a:gd name="T76" fmla="*/ 478 w 552"/>
                  <a:gd name="T77" fmla="*/ 75 h 196"/>
                  <a:gd name="T78" fmla="*/ 470 w 552"/>
                  <a:gd name="T79" fmla="*/ 80 h 196"/>
                  <a:gd name="T80" fmla="*/ 446 w 552"/>
                  <a:gd name="T81" fmla="*/ 101 h 196"/>
                  <a:gd name="T82" fmla="*/ 430 w 552"/>
                  <a:gd name="T83" fmla="*/ 104 h 196"/>
                  <a:gd name="T84" fmla="*/ 415 w 552"/>
                  <a:gd name="T85" fmla="*/ 116 h 196"/>
                  <a:gd name="T86" fmla="*/ 412 w 552"/>
                  <a:gd name="T87" fmla="*/ 128 h 196"/>
                  <a:gd name="T88" fmla="*/ 397 w 552"/>
                  <a:gd name="T89" fmla="*/ 137 h 196"/>
                  <a:gd name="T90" fmla="*/ 370 w 552"/>
                  <a:gd name="T91" fmla="*/ 160 h 196"/>
                  <a:gd name="T92" fmla="*/ 237 w 552"/>
                  <a:gd name="T93" fmla="*/ 176 h 196"/>
                  <a:gd name="T94" fmla="*/ 141 w 552"/>
                  <a:gd name="T95" fmla="*/ 185 h 196"/>
                  <a:gd name="T96" fmla="*/ 92 w 552"/>
                  <a:gd name="T97" fmla="*/ 1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close/>
                  </a:path>
                </a:pathLst>
              </a:custGeom>
              <a:solidFill>
                <a:srgbClr val="DFDFE0"/>
              </a:solidFill>
              <a:ln w="12700">
                <a:solidFill>
                  <a:srgbClr val="FFFFFF"/>
                </a:solidFill>
                <a:round/>
                <a:headEnd/>
                <a:tailEnd/>
              </a:ln>
            </p:spPr>
            <p:txBody>
              <a:bodyPr/>
              <a:lstStyle/>
              <a:p>
                <a:endParaRPr lang="en-US" sz="1980"/>
              </a:p>
            </p:txBody>
          </p:sp>
          <p:sp>
            <p:nvSpPr>
              <p:cNvPr id="165" name="Freeform 142">
                <a:extLst>
                  <a:ext uri="{FF2B5EF4-FFF2-40B4-BE49-F238E27FC236}">
                    <a16:creationId xmlns:a16="http://schemas.microsoft.com/office/drawing/2014/main" id="{A2BE6975-5B57-FB63-45B8-C516414C90D2}"/>
                  </a:ext>
                </a:extLst>
              </p:cNvPr>
              <p:cNvSpPr>
                <a:spLocks/>
              </p:cNvSpPr>
              <p:nvPr/>
            </p:nvSpPr>
            <p:spPr bwMode="auto">
              <a:xfrm>
                <a:off x="6674073" y="3231468"/>
                <a:ext cx="838558" cy="297725"/>
              </a:xfrm>
              <a:custGeom>
                <a:avLst/>
                <a:gdLst>
                  <a:gd name="T0" fmla="*/ 1 w 552"/>
                  <a:gd name="T1" fmla="*/ 195 h 196"/>
                  <a:gd name="T2" fmla="*/ 8 w 552"/>
                  <a:gd name="T3" fmla="*/ 187 h 196"/>
                  <a:gd name="T4" fmla="*/ 14 w 552"/>
                  <a:gd name="T5" fmla="*/ 183 h 196"/>
                  <a:gd name="T6" fmla="*/ 12 w 552"/>
                  <a:gd name="T7" fmla="*/ 164 h 196"/>
                  <a:gd name="T8" fmla="*/ 8 w 552"/>
                  <a:gd name="T9" fmla="*/ 160 h 196"/>
                  <a:gd name="T10" fmla="*/ 16 w 552"/>
                  <a:gd name="T11" fmla="*/ 161 h 196"/>
                  <a:gd name="T12" fmla="*/ 14 w 552"/>
                  <a:gd name="T13" fmla="*/ 151 h 196"/>
                  <a:gd name="T14" fmla="*/ 20 w 552"/>
                  <a:gd name="T15" fmla="*/ 146 h 196"/>
                  <a:gd name="T16" fmla="*/ 20 w 552"/>
                  <a:gd name="T17" fmla="*/ 138 h 196"/>
                  <a:gd name="T18" fmla="*/ 23 w 552"/>
                  <a:gd name="T19" fmla="*/ 134 h 196"/>
                  <a:gd name="T20" fmla="*/ 33 w 552"/>
                  <a:gd name="T21" fmla="*/ 127 h 196"/>
                  <a:gd name="T22" fmla="*/ 36 w 552"/>
                  <a:gd name="T23" fmla="*/ 119 h 196"/>
                  <a:gd name="T24" fmla="*/ 32 w 552"/>
                  <a:gd name="T25" fmla="*/ 111 h 196"/>
                  <a:gd name="T26" fmla="*/ 39 w 552"/>
                  <a:gd name="T27" fmla="*/ 97 h 196"/>
                  <a:gd name="T28" fmla="*/ 42 w 552"/>
                  <a:gd name="T29" fmla="*/ 88 h 196"/>
                  <a:gd name="T30" fmla="*/ 44 w 552"/>
                  <a:gd name="T31" fmla="*/ 80 h 196"/>
                  <a:gd name="T32" fmla="*/ 40 w 552"/>
                  <a:gd name="T33" fmla="*/ 69 h 196"/>
                  <a:gd name="T34" fmla="*/ 44 w 552"/>
                  <a:gd name="T35" fmla="*/ 73 h 196"/>
                  <a:gd name="T36" fmla="*/ 139 w 552"/>
                  <a:gd name="T37" fmla="*/ 61 h 196"/>
                  <a:gd name="T38" fmla="*/ 135 w 552"/>
                  <a:gd name="T39" fmla="*/ 46 h 196"/>
                  <a:gd name="T40" fmla="*/ 153 w 552"/>
                  <a:gd name="T41" fmla="*/ 47 h 196"/>
                  <a:gd name="T42" fmla="*/ 206 w 552"/>
                  <a:gd name="T43" fmla="*/ 42 h 196"/>
                  <a:gd name="T44" fmla="*/ 271 w 552"/>
                  <a:gd name="T45" fmla="*/ 36 h 196"/>
                  <a:gd name="T46" fmla="*/ 321 w 552"/>
                  <a:gd name="T47" fmla="*/ 29 h 196"/>
                  <a:gd name="T48" fmla="*/ 371 w 552"/>
                  <a:gd name="T49" fmla="*/ 27 h 196"/>
                  <a:gd name="T50" fmla="*/ 415 w 552"/>
                  <a:gd name="T51" fmla="*/ 21 h 196"/>
                  <a:gd name="T52" fmla="*/ 442 w 552"/>
                  <a:gd name="T53" fmla="*/ 16 h 196"/>
                  <a:gd name="T54" fmla="*/ 497 w 552"/>
                  <a:gd name="T55" fmla="*/ 9 h 196"/>
                  <a:gd name="T56" fmla="*/ 543 w 552"/>
                  <a:gd name="T57" fmla="*/ 0 h 196"/>
                  <a:gd name="T58" fmla="*/ 549 w 552"/>
                  <a:gd name="T59" fmla="*/ 6 h 196"/>
                  <a:gd name="T60" fmla="*/ 548 w 552"/>
                  <a:gd name="T61" fmla="*/ 21 h 196"/>
                  <a:gd name="T62" fmla="*/ 538 w 552"/>
                  <a:gd name="T63" fmla="*/ 28 h 196"/>
                  <a:gd name="T64" fmla="*/ 529 w 552"/>
                  <a:gd name="T65" fmla="*/ 46 h 196"/>
                  <a:gd name="T66" fmla="*/ 515 w 552"/>
                  <a:gd name="T67" fmla="*/ 46 h 196"/>
                  <a:gd name="T68" fmla="*/ 507 w 552"/>
                  <a:gd name="T69" fmla="*/ 55 h 196"/>
                  <a:gd name="T70" fmla="*/ 499 w 552"/>
                  <a:gd name="T71" fmla="*/ 61 h 196"/>
                  <a:gd name="T72" fmla="*/ 489 w 552"/>
                  <a:gd name="T73" fmla="*/ 58 h 196"/>
                  <a:gd name="T74" fmla="*/ 485 w 552"/>
                  <a:gd name="T75" fmla="*/ 66 h 196"/>
                  <a:gd name="T76" fmla="*/ 478 w 552"/>
                  <a:gd name="T77" fmla="*/ 75 h 196"/>
                  <a:gd name="T78" fmla="*/ 470 w 552"/>
                  <a:gd name="T79" fmla="*/ 80 h 196"/>
                  <a:gd name="T80" fmla="*/ 446 w 552"/>
                  <a:gd name="T81" fmla="*/ 101 h 196"/>
                  <a:gd name="T82" fmla="*/ 430 w 552"/>
                  <a:gd name="T83" fmla="*/ 104 h 196"/>
                  <a:gd name="T84" fmla="*/ 415 w 552"/>
                  <a:gd name="T85" fmla="*/ 116 h 196"/>
                  <a:gd name="T86" fmla="*/ 412 w 552"/>
                  <a:gd name="T87" fmla="*/ 128 h 196"/>
                  <a:gd name="T88" fmla="*/ 397 w 552"/>
                  <a:gd name="T89" fmla="*/ 137 h 196"/>
                  <a:gd name="T90" fmla="*/ 370 w 552"/>
                  <a:gd name="T91" fmla="*/ 160 h 196"/>
                  <a:gd name="T92" fmla="*/ 237 w 552"/>
                  <a:gd name="T93" fmla="*/ 176 h 196"/>
                  <a:gd name="T94" fmla="*/ 141 w 552"/>
                  <a:gd name="T95" fmla="*/ 185 h 196"/>
                  <a:gd name="T96" fmla="*/ 92 w 552"/>
                  <a:gd name="T97" fmla="*/ 1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path>
                </a:pathLst>
              </a:custGeom>
              <a:solidFill>
                <a:srgbClr val="00A3D7"/>
              </a:solidFill>
              <a:ln w="12700">
                <a:solidFill>
                  <a:srgbClr val="FFFFFF"/>
                </a:solidFill>
                <a:prstDash val="solid"/>
                <a:round/>
                <a:headEnd/>
                <a:tailEnd/>
              </a:ln>
            </p:spPr>
            <p:txBody>
              <a:bodyPr/>
              <a:lstStyle/>
              <a:p>
                <a:endParaRPr lang="en-US" sz="1980"/>
              </a:p>
            </p:txBody>
          </p:sp>
          <p:sp>
            <p:nvSpPr>
              <p:cNvPr id="166" name="Freeform 143">
                <a:extLst>
                  <a:ext uri="{FF2B5EF4-FFF2-40B4-BE49-F238E27FC236}">
                    <a16:creationId xmlns:a16="http://schemas.microsoft.com/office/drawing/2014/main" id="{DE144161-F272-8BE4-BC64-D32E5050F67C}"/>
                  </a:ext>
                </a:extLst>
              </p:cNvPr>
              <p:cNvSpPr>
                <a:spLocks/>
              </p:cNvSpPr>
              <p:nvPr/>
            </p:nvSpPr>
            <p:spPr bwMode="auto">
              <a:xfrm>
                <a:off x="6750030" y="2959566"/>
                <a:ext cx="712471" cy="376713"/>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close/>
                  </a:path>
                </a:pathLst>
              </a:custGeom>
              <a:solidFill>
                <a:srgbClr val="DFDFE0"/>
              </a:solidFill>
              <a:ln w="12700">
                <a:solidFill>
                  <a:srgbClr val="FFFFFF"/>
                </a:solidFill>
                <a:round/>
                <a:headEnd/>
                <a:tailEnd/>
              </a:ln>
            </p:spPr>
            <p:txBody>
              <a:bodyPr/>
              <a:lstStyle/>
              <a:p>
                <a:endParaRPr lang="en-US" sz="1980"/>
              </a:p>
            </p:txBody>
          </p:sp>
          <p:sp>
            <p:nvSpPr>
              <p:cNvPr id="167" name="Freeform 144">
                <a:extLst>
                  <a:ext uri="{FF2B5EF4-FFF2-40B4-BE49-F238E27FC236}">
                    <a16:creationId xmlns:a16="http://schemas.microsoft.com/office/drawing/2014/main" id="{35359AB4-4A1C-EC1C-D224-34F12E340D23}"/>
                  </a:ext>
                </a:extLst>
              </p:cNvPr>
              <p:cNvSpPr>
                <a:spLocks/>
              </p:cNvSpPr>
              <p:nvPr/>
            </p:nvSpPr>
            <p:spPr bwMode="auto">
              <a:xfrm>
                <a:off x="6750030" y="2959566"/>
                <a:ext cx="712471" cy="376713"/>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path>
                </a:pathLst>
              </a:custGeom>
              <a:solidFill>
                <a:srgbClr val="9EC97F"/>
              </a:solidFill>
              <a:ln w="12700">
                <a:solidFill>
                  <a:srgbClr val="FFFFFF"/>
                </a:solidFill>
                <a:prstDash val="solid"/>
                <a:round/>
                <a:headEnd/>
                <a:tailEnd/>
              </a:ln>
            </p:spPr>
            <p:txBody>
              <a:bodyPr/>
              <a:lstStyle/>
              <a:p>
                <a:endParaRPr lang="en-US" sz="1980"/>
              </a:p>
            </p:txBody>
          </p:sp>
          <p:sp>
            <p:nvSpPr>
              <p:cNvPr id="168" name="Freeform 145">
                <a:extLst>
                  <a:ext uri="{FF2B5EF4-FFF2-40B4-BE49-F238E27FC236}">
                    <a16:creationId xmlns:a16="http://schemas.microsoft.com/office/drawing/2014/main" id="{A6475223-57AE-9018-D1A6-7212811C2C90}"/>
                  </a:ext>
                </a:extLst>
              </p:cNvPr>
              <p:cNvSpPr>
                <a:spLocks/>
              </p:cNvSpPr>
              <p:nvPr/>
            </p:nvSpPr>
            <p:spPr bwMode="auto">
              <a:xfrm>
                <a:off x="6865483" y="2632980"/>
                <a:ext cx="302306" cy="530133"/>
              </a:xfrm>
              <a:custGeom>
                <a:avLst/>
                <a:gdLst>
                  <a:gd name="T0" fmla="*/ 0 w 199"/>
                  <a:gd name="T1" fmla="*/ 342 h 349"/>
                  <a:gd name="T2" fmla="*/ 2 w 199"/>
                  <a:gd name="T3" fmla="*/ 327 h 349"/>
                  <a:gd name="T4" fmla="*/ 5 w 199"/>
                  <a:gd name="T5" fmla="*/ 316 h 349"/>
                  <a:gd name="T6" fmla="*/ 5 w 199"/>
                  <a:gd name="T7" fmla="*/ 309 h 349"/>
                  <a:gd name="T8" fmla="*/ 15 w 199"/>
                  <a:gd name="T9" fmla="*/ 300 h 349"/>
                  <a:gd name="T10" fmla="*/ 21 w 199"/>
                  <a:gd name="T11" fmla="*/ 282 h 349"/>
                  <a:gd name="T12" fmla="*/ 28 w 199"/>
                  <a:gd name="T13" fmla="*/ 271 h 349"/>
                  <a:gd name="T14" fmla="*/ 25 w 199"/>
                  <a:gd name="T15" fmla="*/ 255 h 349"/>
                  <a:gd name="T16" fmla="*/ 23 w 199"/>
                  <a:gd name="T17" fmla="*/ 244 h 349"/>
                  <a:gd name="T18" fmla="*/ 17 w 199"/>
                  <a:gd name="T19" fmla="*/ 232 h 349"/>
                  <a:gd name="T20" fmla="*/ 19 w 199"/>
                  <a:gd name="T21" fmla="*/ 223 h 349"/>
                  <a:gd name="T22" fmla="*/ 5 w 199"/>
                  <a:gd name="T23" fmla="*/ 25 h 349"/>
                  <a:gd name="T24" fmla="*/ 12 w 199"/>
                  <a:gd name="T25" fmla="*/ 27 h 349"/>
                  <a:gd name="T26" fmla="*/ 24 w 199"/>
                  <a:gd name="T27" fmla="*/ 27 h 349"/>
                  <a:gd name="T28" fmla="*/ 46 w 199"/>
                  <a:gd name="T29" fmla="*/ 15 h 349"/>
                  <a:gd name="T30" fmla="*/ 78 w 199"/>
                  <a:gd name="T31" fmla="*/ 11 h 349"/>
                  <a:gd name="T32" fmla="*/ 169 w 199"/>
                  <a:gd name="T33" fmla="*/ 6 h 349"/>
                  <a:gd name="T34" fmla="*/ 195 w 199"/>
                  <a:gd name="T35" fmla="*/ 219 h 349"/>
                  <a:gd name="T36" fmla="*/ 196 w 199"/>
                  <a:gd name="T37" fmla="*/ 228 h 349"/>
                  <a:gd name="T38" fmla="*/ 199 w 199"/>
                  <a:gd name="T39" fmla="*/ 239 h 349"/>
                  <a:gd name="T40" fmla="*/ 187 w 199"/>
                  <a:gd name="T41" fmla="*/ 247 h 349"/>
                  <a:gd name="T42" fmla="*/ 171 w 199"/>
                  <a:gd name="T43" fmla="*/ 251 h 349"/>
                  <a:gd name="T44" fmla="*/ 161 w 199"/>
                  <a:gd name="T45" fmla="*/ 254 h 349"/>
                  <a:gd name="T46" fmla="*/ 164 w 199"/>
                  <a:gd name="T47" fmla="*/ 265 h 349"/>
                  <a:gd name="T48" fmla="*/ 157 w 199"/>
                  <a:gd name="T49" fmla="*/ 276 h 349"/>
                  <a:gd name="T50" fmla="*/ 150 w 199"/>
                  <a:gd name="T51" fmla="*/ 289 h 349"/>
                  <a:gd name="T52" fmla="*/ 139 w 199"/>
                  <a:gd name="T53" fmla="*/ 293 h 349"/>
                  <a:gd name="T54" fmla="*/ 137 w 199"/>
                  <a:gd name="T55" fmla="*/ 309 h 349"/>
                  <a:gd name="T56" fmla="*/ 131 w 199"/>
                  <a:gd name="T57" fmla="*/ 318 h 349"/>
                  <a:gd name="T58" fmla="*/ 115 w 199"/>
                  <a:gd name="T59" fmla="*/ 315 h 349"/>
                  <a:gd name="T60" fmla="*/ 106 w 199"/>
                  <a:gd name="T61" fmla="*/ 304 h 349"/>
                  <a:gd name="T62" fmla="*/ 103 w 199"/>
                  <a:gd name="T63" fmla="*/ 314 h 349"/>
                  <a:gd name="T64" fmla="*/ 99 w 199"/>
                  <a:gd name="T65" fmla="*/ 323 h 349"/>
                  <a:gd name="T66" fmla="*/ 95 w 199"/>
                  <a:gd name="T67" fmla="*/ 334 h 349"/>
                  <a:gd name="T68" fmla="*/ 84 w 199"/>
                  <a:gd name="T69" fmla="*/ 330 h 349"/>
                  <a:gd name="T70" fmla="*/ 74 w 199"/>
                  <a:gd name="T71" fmla="*/ 328 h 349"/>
                  <a:gd name="T72" fmla="*/ 66 w 199"/>
                  <a:gd name="T73" fmla="*/ 335 h 349"/>
                  <a:gd name="T74" fmla="*/ 63 w 199"/>
                  <a:gd name="T75" fmla="*/ 342 h 349"/>
                  <a:gd name="T76" fmla="*/ 42 w 199"/>
                  <a:gd name="T77" fmla="*/ 333 h 349"/>
                  <a:gd name="T78" fmla="*/ 30 w 199"/>
                  <a:gd name="T79" fmla="*/ 335 h 349"/>
                  <a:gd name="T80" fmla="*/ 27 w 199"/>
                  <a:gd name="T81" fmla="*/ 342 h 349"/>
                  <a:gd name="T82" fmla="*/ 20 w 199"/>
                  <a:gd name="T83" fmla="*/ 339 h 349"/>
                  <a:gd name="T84" fmla="*/ 12 w 199"/>
                  <a:gd name="T85" fmla="*/ 343 h 349"/>
                  <a:gd name="T86" fmla="*/ 2 w 199"/>
                  <a:gd name="T87" fmla="*/ 34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close/>
                  </a:path>
                </a:pathLst>
              </a:custGeom>
              <a:solidFill>
                <a:srgbClr val="DFDFE0"/>
              </a:solidFill>
              <a:ln w="12700">
                <a:solidFill>
                  <a:srgbClr val="FFFFFF"/>
                </a:solidFill>
                <a:round/>
                <a:headEnd/>
                <a:tailEnd/>
              </a:ln>
            </p:spPr>
            <p:txBody>
              <a:bodyPr/>
              <a:lstStyle/>
              <a:p>
                <a:endParaRPr lang="en-US" sz="1980"/>
              </a:p>
            </p:txBody>
          </p:sp>
          <p:sp>
            <p:nvSpPr>
              <p:cNvPr id="169" name="Freeform 146">
                <a:extLst>
                  <a:ext uri="{FF2B5EF4-FFF2-40B4-BE49-F238E27FC236}">
                    <a16:creationId xmlns:a16="http://schemas.microsoft.com/office/drawing/2014/main" id="{D63249A2-4A95-09F2-5235-D036AE971675}"/>
                  </a:ext>
                </a:extLst>
              </p:cNvPr>
              <p:cNvSpPr>
                <a:spLocks/>
              </p:cNvSpPr>
              <p:nvPr/>
            </p:nvSpPr>
            <p:spPr bwMode="auto">
              <a:xfrm>
                <a:off x="6865483" y="2632980"/>
                <a:ext cx="302306" cy="530133"/>
              </a:xfrm>
              <a:custGeom>
                <a:avLst/>
                <a:gdLst>
                  <a:gd name="T0" fmla="*/ 0 w 199"/>
                  <a:gd name="T1" fmla="*/ 342 h 349"/>
                  <a:gd name="T2" fmla="*/ 2 w 199"/>
                  <a:gd name="T3" fmla="*/ 327 h 349"/>
                  <a:gd name="T4" fmla="*/ 5 w 199"/>
                  <a:gd name="T5" fmla="*/ 316 h 349"/>
                  <a:gd name="T6" fmla="*/ 5 w 199"/>
                  <a:gd name="T7" fmla="*/ 309 h 349"/>
                  <a:gd name="T8" fmla="*/ 15 w 199"/>
                  <a:gd name="T9" fmla="*/ 300 h 349"/>
                  <a:gd name="T10" fmla="*/ 21 w 199"/>
                  <a:gd name="T11" fmla="*/ 282 h 349"/>
                  <a:gd name="T12" fmla="*/ 28 w 199"/>
                  <a:gd name="T13" fmla="*/ 271 h 349"/>
                  <a:gd name="T14" fmla="*/ 25 w 199"/>
                  <a:gd name="T15" fmla="*/ 255 h 349"/>
                  <a:gd name="T16" fmla="*/ 23 w 199"/>
                  <a:gd name="T17" fmla="*/ 244 h 349"/>
                  <a:gd name="T18" fmla="*/ 17 w 199"/>
                  <a:gd name="T19" fmla="*/ 232 h 349"/>
                  <a:gd name="T20" fmla="*/ 19 w 199"/>
                  <a:gd name="T21" fmla="*/ 223 h 349"/>
                  <a:gd name="T22" fmla="*/ 5 w 199"/>
                  <a:gd name="T23" fmla="*/ 25 h 349"/>
                  <a:gd name="T24" fmla="*/ 12 w 199"/>
                  <a:gd name="T25" fmla="*/ 27 h 349"/>
                  <a:gd name="T26" fmla="*/ 24 w 199"/>
                  <a:gd name="T27" fmla="*/ 27 h 349"/>
                  <a:gd name="T28" fmla="*/ 46 w 199"/>
                  <a:gd name="T29" fmla="*/ 15 h 349"/>
                  <a:gd name="T30" fmla="*/ 78 w 199"/>
                  <a:gd name="T31" fmla="*/ 11 h 349"/>
                  <a:gd name="T32" fmla="*/ 169 w 199"/>
                  <a:gd name="T33" fmla="*/ 6 h 349"/>
                  <a:gd name="T34" fmla="*/ 195 w 199"/>
                  <a:gd name="T35" fmla="*/ 219 h 349"/>
                  <a:gd name="T36" fmla="*/ 196 w 199"/>
                  <a:gd name="T37" fmla="*/ 228 h 349"/>
                  <a:gd name="T38" fmla="*/ 199 w 199"/>
                  <a:gd name="T39" fmla="*/ 239 h 349"/>
                  <a:gd name="T40" fmla="*/ 187 w 199"/>
                  <a:gd name="T41" fmla="*/ 247 h 349"/>
                  <a:gd name="T42" fmla="*/ 171 w 199"/>
                  <a:gd name="T43" fmla="*/ 251 h 349"/>
                  <a:gd name="T44" fmla="*/ 161 w 199"/>
                  <a:gd name="T45" fmla="*/ 254 h 349"/>
                  <a:gd name="T46" fmla="*/ 164 w 199"/>
                  <a:gd name="T47" fmla="*/ 265 h 349"/>
                  <a:gd name="T48" fmla="*/ 157 w 199"/>
                  <a:gd name="T49" fmla="*/ 276 h 349"/>
                  <a:gd name="T50" fmla="*/ 150 w 199"/>
                  <a:gd name="T51" fmla="*/ 289 h 349"/>
                  <a:gd name="T52" fmla="*/ 139 w 199"/>
                  <a:gd name="T53" fmla="*/ 293 h 349"/>
                  <a:gd name="T54" fmla="*/ 137 w 199"/>
                  <a:gd name="T55" fmla="*/ 309 h 349"/>
                  <a:gd name="T56" fmla="*/ 131 w 199"/>
                  <a:gd name="T57" fmla="*/ 318 h 349"/>
                  <a:gd name="T58" fmla="*/ 115 w 199"/>
                  <a:gd name="T59" fmla="*/ 315 h 349"/>
                  <a:gd name="T60" fmla="*/ 106 w 199"/>
                  <a:gd name="T61" fmla="*/ 304 h 349"/>
                  <a:gd name="T62" fmla="*/ 103 w 199"/>
                  <a:gd name="T63" fmla="*/ 314 h 349"/>
                  <a:gd name="T64" fmla="*/ 99 w 199"/>
                  <a:gd name="T65" fmla="*/ 323 h 349"/>
                  <a:gd name="T66" fmla="*/ 95 w 199"/>
                  <a:gd name="T67" fmla="*/ 334 h 349"/>
                  <a:gd name="T68" fmla="*/ 84 w 199"/>
                  <a:gd name="T69" fmla="*/ 330 h 349"/>
                  <a:gd name="T70" fmla="*/ 74 w 199"/>
                  <a:gd name="T71" fmla="*/ 328 h 349"/>
                  <a:gd name="T72" fmla="*/ 66 w 199"/>
                  <a:gd name="T73" fmla="*/ 335 h 349"/>
                  <a:gd name="T74" fmla="*/ 63 w 199"/>
                  <a:gd name="T75" fmla="*/ 342 h 349"/>
                  <a:gd name="T76" fmla="*/ 42 w 199"/>
                  <a:gd name="T77" fmla="*/ 333 h 349"/>
                  <a:gd name="T78" fmla="*/ 30 w 199"/>
                  <a:gd name="T79" fmla="*/ 335 h 349"/>
                  <a:gd name="T80" fmla="*/ 27 w 199"/>
                  <a:gd name="T81" fmla="*/ 342 h 349"/>
                  <a:gd name="T82" fmla="*/ 20 w 199"/>
                  <a:gd name="T83" fmla="*/ 339 h 349"/>
                  <a:gd name="T84" fmla="*/ 12 w 199"/>
                  <a:gd name="T85" fmla="*/ 343 h 349"/>
                  <a:gd name="T86" fmla="*/ 2 w 199"/>
                  <a:gd name="T87" fmla="*/ 34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path>
                </a:pathLst>
              </a:custGeom>
              <a:solidFill>
                <a:srgbClr val="DFDFE0"/>
              </a:solidFill>
              <a:ln w="12700">
                <a:solidFill>
                  <a:srgbClr val="FFFFFF"/>
                </a:solidFill>
                <a:prstDash val="solid"/>
                <a:round/>
                <a:headEnd/>
                <a:tailEnd/>
              </a:ln>
            </p:spPr>
            <p:txBody>
              <a:bodyPr/>
              <a:lstStyle/>
              <a:p>
                <a:endParaRPr lang="en-US" sz="1980"/>
              </a:p>
            </p:txBody>
          </p:sp>
          <p:sp>
            <p:nvSpPr>
              <p:cNvPr id="170" name="Freeform 147">
                <a:extLst>
                  <a:ext uri="{FF2B5EF4-FFF2-40B4-BE49-F238E27FC236}">
                    <a16:creationId xmlns:a16="http://schemas.microsoft.com/office/drawing/2014/main" id="{E1202157-A4B6-D734-BD84-5343C7C0128E}"/>
                  </a:ext>
                </a:extLst>
              </p:cNvPr>
              <p:cNvSpPr>
                <a:spLocks noEditPoints="1"/>
              </p:cNvSpPr>
              <p:nvPr/>
            </p:nvSpPr>
            <p:spPr bwMode="auto">
              <a:xfrm>
                <a:off x="6888270" y="3486661"/>
                <a:ext cx="382820" cy="619754"/>
              </a:xfrm>
              <a:custGeom>
                <a:avLst/>
                <a:gdLst>
                  <a:gd name="T0" fmla="*/ 244 w 252"/>
                  <a:gd name="T1" fmla="*/ 305 h 408"/>
                  <a:gd name="T2" fmla="*/ 244 w 252"/>
                  <a:gd name="T3" fmla="*/ 289 h 408"/>
                  <a:gd name="T4" fmla="*/ 244 w 252"/>
                  <a:gd name="T5" fmla="*/ 278 h 408"/>
                  <a:gd name="T6" fmla="*/ 237 w 252"/>
                  <a:gd name="T7" fmla="*/ 264 h 408"/>
                  <a:gd name="T8" fmla="*/ 236 w 252"/>
                  <a:gd name="T9" fmla="*/ 245 h 408"/>
                  <a:gd name="T10" fmla="*/ 237 w 252"/>
                  <a:gd name="T11" fmla="*/ 229 h 408"/>
                  <a:gd name="T12" fmla="*/ 245 w 252"/>
                  <a:gd name="T13" fmla="*/ 219 h 408"/>
                  <a:gd name="T14" fmla="*/ 240 w 252"/>
                  <a:gd name="T15" fmla="*/ 213 h 408"/>
                  <a:gd name="T16" fmla="*/ 237 w 252"/>
                  <a:gd name="T17" fmla="*/ 198 h 408"/>
                  <a:gd name="T18" fmla="*/ 230 w 252"/>
                  <a:gd name="T19" fmla="*/ 190 h 408"/>
                  <a:gd name="T20" fmla="*/ 222 w 252"/>
                  <a:gd name="T21" fmla="*/ 175 h 408"/>
                  <a:gd name="T22" fmla="*/ 219 w 252"/>
                  <a:gd name="T23" fmla="*/ 167 h 408"/>
                  <a:gd name="T24" fmla="*/ 171 w 252"/>
                  <a:gd name="T25" fmla="*/ 0 h 408"/>
                  <a:gd name="T26" fmla="*/ 0 w 252"/>
                  <a:gd name="T27" fmla="*/ 15 h 408"/>
                  <a:gd name="T28" fmla="*/ 2 w 252"/>
                  <a:gd name="T29" fmla="*/ 21 h 408"/>
                  <a:gd name="T30" fmla="*/ 4 w 252"/>
                  <a:gd name="T31" fmla="*/ 272 h 408"/>
                  <a:gd name="T32" fmla="*/ 20 w 252"/>
                  <a:gd name="T33" fmla="*/ 396 h 408"/>
                  <a:gd name="T34" fmla="*/ 35 w 252"/>
                  <a:gd name="T35" fmla="*/ 397 h 408"/>
                  <a:gd name="T36" fmla="*/ 42 w 252"/>
                  <a:gd name="T37" fmla="*/ 378 h 408"/>
                  <a:gd name="T38" fmla="*/ 44 w 252"/>
                  <a:gd name="T39" fmla="*/ 369 h 408"/>
                  <a:gd name="T40" fmla="*/ 47 w 252"/>
                  <a:gd name="T41" fmla="*/ 370 h 408"/>
                  <a:gd name="T42" fmla="*/ 53 w 252"/>
                  <a:gd name="T43" fmla="*/ 375 h 408"/>
                  <a:gd name="T44" fmla="*/ 51 w 252"/>
                  <a:gd name="T45" fmla="*/ 385 h 408"/>
                  <a:gd name="T46" fmla="*/ 59 w 252"/>
                  <a:gd name="T47" fmla="*/ 393 h 408"/>
                  <a:gd name="T48" fmla="*/ 65 w 252"/>
                  <a:gd name="T49" fmla="*/ 398 h 408"/>
                  <a:gd name="T50" fmla="*/ 58 w 252"/>
                  <a:gd name="T51" fmla="*/ 405 h 408"/>
                  <a:gd name="T52" fmla="*/ 50 w 252"/>
                  <a:gd name="T53" fmla="*/ 407 h 408"/>
                  <a:gd name="T54" fmla="*/ 76 w 252"/>
                  <a:gd name="T55" fmla="*/ 401 h 408"/>
                  <a:gd name="T56" fmla="*/ 76 w 252"/>
                  <a:gd name="T57" fmla="*/ 396 h 408"/>
                  <a:gd name="T58" fmla="*/ 86 w 252"/>
                  <a:gd name="T59" fmla="*/ 392 h 408"/>
                  <a:gd name="T60" fmla="*/ 86 w 252"/>
                  <a:gd name="T61" fmla="*/ 379 h 408"/>
                  <a:gd name="T62" fmla="*/ 89 w 252"/>
                  <a:gd name="T63" fmla="*/ 370 h 408"/>
                  <a:gd name="T64" fmla="*/ 78 w 252"/>
                  <a:gd name="T65" fmla="*/ 362 h 408"/>
                  <a:gd name="T66" fmla="*/ 72 w 252"/>
                  <a:gd name="T67" fmla="*/ 344 h 408"/>
                  <a:gd name="T68" fmla="*/ 142 w 252"/>
                  <a:gd name="T69" fmla="*/ 333 h 408"/>
                  <a:gd name="T70" fmla="*/ 252 w 252"/>
                  <a:gd name="T71" fmla="*/ 318 h 408"/>
                  <a:gd name="T72" fmla="*/ 42 w 252"/>
                  <a:gd name="T73" fmla="*/ 405 h 408"/>
                  <a:gd name="T74" fmla="*/ 39 w 252"/>
                  <a:gd name="T75" fmla="*/ 405 h 408"/>
                  <a:gd name="T76" fmla="*/ 36 w 252"/>
                  <a:gd name="T77" fmla="*/ 407 h 408"/>
                  <a:gd name="T78" fmla="*/ 31 w 252"/>
                  <a:gd name="T79"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2" h="408">
                    <a:moveTo>
                      <a:pt x="248" y="310"/>
                    </a:moveTo>
                    <a:lnTo>
                      <a:pt x="244" y="305"/>
                    </a:lnTo>
                    <a:lnTo>
                      <a:pt x="241" y="299"/>
                    </a:lnTo>
                    <a:lnTo>
                      <a:pt x="244" y="289"/>
                    </a:lnTo>
                    <a:lnTo>
                      <a:pt x="242" y="283"/>
                    </a:lnTo>
                    <a:lnTo>
                      <a:pt x="244" y="278"/>
                    </a:lnTo>
                    <a:lnTo>
                      <a:pt x="241" y="271"/>
                    </a:lnTo>
                    <a:lnTo>
                      <a:pt x="237" y="264"/>
                    </a:lnTo>
                    <a:lnTo>
                      <a:pt x="234" y="255"/>
                    </a:lnTo>
                    <a:lnTo>
                      <a:pt x="236" y="245"/>
                    </a:lnTo>
                    <a:lnTo>
                      <a:pt x="237" y="238"/>
                    </a:lnTo>
                    <a:lnTo>
                      <a:pt x="237" y="229"/>
                    </a:lnTo>
                    <a:lnTo>
                      <a:pt x="240" y="223"/>
                    </a:lnTo>
                    <a:lnTo>
                      <a:pt x="245" y="219"/>
                    </a:lnTo>
                    <a:lnTo>
                      <a:pt x="244" y="215"/>
                    </a:lnTo>
                    <a:lnTo>
                      <a:pt x="240" y="213"/>
                    </a:lnTo>
                    <a:lnTo>
                      <a:pt x="240" y="204"/>
                    </a:lnTo>
                    <a:lnTo>
                      <a:pt x="237" y="198"/>
                    </a:lnTo>
                    <a:lnTo>
                      <a:pt x="237" y="196"/>
                    </a:lnTo>
                    <a:lnTo>
                      <a:pt x="230" y="190"/>
                    </a:lnTo>
                    <a:lnTo>
                      <a:pt x="226" y="180"/>
                    </a:lnTo>
                    <a:lnTo>
                      <a:pt x="222" y="175"/>
                    </a:lnTo>
                    <a:lnTo>
                      <a:pt x="221" y="169"/>
                    </a:lnTo>
                    <a:lnTo>
                      <a:pt x="219" y="167"/>
                    </a:lnTo>
                    <a:lnTo>
                      <a:pt x="195" y="77"/>
                    </a:lnTo>
                    <a:lnTo>
                      <a:pt x="171" y="0"/>
                    </a:lnTo>
                    <a:lnTo>
                      <a:pt x="96" y="8"/>
                    </a:lnTo>
                    <a:lnTo>
                      <a:pt x="0" y="15"/>
                    </a:lnTo>
                    <a:lnTo>
                      <a:pt x="0" y="17"/>
                    </a:lnTo>
                    <a:lnTo>
                      <a:pt x="2" y="21"/>
                    </a:lnTo>
                    <a:lnTo>
                      <a:pt x="8" y="24"/>
                    </a:lnTo>
                    <a:lnTo>
                      <a:pt x="4" y="272"/>
                    </a:lnTo>
                    <a:lnTo>
                      <a:pt x="20" y="393"/>
                    </a:lnTo>
                    <a:lnTo>
                      <a:pt x="20" y="396"/>
                    </a:lnTo>
                    <a:lnTo>
                      <a:pt x="25" y="396"/>
                    </a:lnTo>
                    <a:lnTo>
                      <a:pt x="35" y="397"/>
                    </a:lnTo>
                    <a:lnTo>
                      <a:pt x="40" y="397"/>
                    </a:lnTo>
                    <a:lnTo>
                      <a:pt x="42" y="378"/>
                    </a:lnTo>
                    <a:lnTo>
                      <a:pt x="42" y="373"/>
                    </a:lnTo>
                    <a:lnTo>
                      <a:pt x="44" y="369"/>
                    </a:lnTo>
                    <a:lnTo>
                      <a:pt x="43" y="366"/>
                    </a:lnTo>
                    <a:lnTo>
                      <a:pt x="47" y="370"/>
                    </a:lnTo>
                    <a:lnTo>
                      <a:pt x="50" y="370"/>
                    </a:lnTo>
                    <a:lnTo>
                      <a:pt x="53" y="375"/>
                    </a:lnTo>
                    <a:lnTo>
                      <a:pt x="54" y="381"/>
                    </a:lnTo>
                    <a:lnTo>
                      <a:pt x="51" y="385"/>
                    </a:lnTo>
                    <a:lnTo>
                      <a:pt x="54" y="390"/>
                    </a:lnTo>
                    <a:lnTo>
                      <a:pt x="59" y="393"/>
                    </a:lnTo>
                    <a:lnTo>
                      <a:pt x="61" y="393"/>
                    </a:lnTo>
                    <a:lnTo>
                      <a:pt x="65" y="398"/>
                    </a:lnTo>
                    <a:lnTo>
                      <a:pt x="63" y="404"/>
                    </a:lnTo>
                    <a:lnTo>
                      <a:pt x="58" y="405"/>
                    </a:lnTo>
                    <a:lnTo>
                      <a:pt x="53" y="405"/>
                    </a:lnTo>
                    <a:lnTo>
                      <a:pt x="50" y="407"/>
                    </a:lnTo>
                    <a:lnTo>
                      <a:pt x="70" y="404"/>
                    </a:lnTo>
                    <a:lnTo>
                      <a:pt x="76" y="401"/>
                    </a:lnTo>
                    <a:lnTo>
                      <a:pt x="77" y="397"/>
                    </a:lnTo>
                    <a:lnTo>
                      <a:pt x="76" y="396"/>
                    </a:lnTo>
                    <a:lnTo>
                      <a:pt x="81" y="396"/>
                    </a:lnTo>
                    <a:lnTo>
                      <a:pt x="86" y="392"/>
                    </a:lnTo>
                    <a:lnTo>
                      <a:pt x="88" y="382"/>
                    </a:lnTo>
                    <a:lnTo>
                      <a:pt x="86" y="379"/>
                    </a:lnTo>
                    <a:lnTo>
                      <a:pt x="86" y="377"/>
                    </a:lnTo>
                    <a:lnTo>
                      <a:pt x="89" y="370"/>
                    </a:lnTo>
                    <a:lnTo>
                      <a:pt x="84" y="365"/>
                    </a:lnTo>
                    <a:lnTo>
                      <a:pt x="78" y="362"/>
                    </a:lnTo>
                    <a:lnTo>
                      <a:pt x="70" y="351"/>
                    </a:lnTo>
                    <a:lnTo>
                      <a:pt x="72" y="344"/>
                    </a:lnTo>
                    <a:lnTo>
                      <a:pt x="77" y="340"/>
                    </a:lnTo>
                    <a:lnTo>
                      <a:pt x="142" y="333"/>
                    </a:lnTo>
                    <a:lnTo>
                      <a:pt x="252" y="321"/>
                    </a:lnTo>
                    <a:lnTo>
                      <a:pt x="252" y="318"/>
                    </a:lnTo>
                    <a:lnTo>
                      <a:pt x="248" y="310"/>
                    </a:lnTo>
                    <a:close/>
                    <a:moveTo>
                      <a:pt x="42" y="405"/>
                    </a:moveTo>
                    <a:lnTo>
                      <a:pt x="42" y="404"/>
                    </a:lnTo>
                    <a:lnTo>
                      <a:pt x="39" y="405"/>
                    </a:lnTo>
                    <a:lnTo>
                      <a:pt x="42" y="405"/>
                    </a:lnTo>
                    <a:close/>
                    <a:moveTo>
                      <a:pt x="36" y="407"/>
                    </a:moveTo>
                    <a:lnTo>
                      <a:pt x="39" y="405"/>
                    </a:lnTo>
                    <a:lnTo>
                      <a:pt x="31" y="408"/>
                    </a:lnTo>
                    <a:lnTo>
                      <a:pt x="36" y="407"/>
                    </a:lnTo>
                    <a:close/>
                  </a:path>
                </a:pathLst>
              </a:custGeom>
              <a:solidFill>
                <a:srgbClr val="005E8C"/>
              </a:solidFill>
              <a:ln w="12700">
                <a:solidFill>
                  <a:srgbClr val="FFFFFF"/>
                </a:solidFill>
                <a:prstDash val="solid"/>
                <a:round/>
                <a:headEnd/>
                <a:tailEnd/>
              </a:ln>
            </p:spPr>
            <p:txBody>
              <a:bodyPr/>
              <a:lstStyle/>
              <a:p>
                <a:endParaRPr lang="en-US" sz="1980"/>
              </a:p>
            </p:txBody>
          </p:sp>
          <p:sp>
            <p:nvSpPr>
              <p:cNvPr id="171" name="Freeform 148">
                <a:extLst>
                  <a:ext uri="{FF2B5EF4-FFF2-40B4-BE49-F238E27FC236}">
                    <a16:creationId xmlns:a16="http://schemas.microsoft.com/office/drawing/2014/main" id="{9686EE6B-50CE-768B-17BD-6FBE69F6FA6F}"/>
                  </a:ext>
                </a:extLst>
              </p:cNvPr>
              <p:cNvSpPr>
                <a:spLocks/>
              </p:cNvSpPr>
              <p:nvPr/>
            </p:nvSpPr>
            <p:spPr bwMode="auto">
              <a:xfrm>
                <a:off x="7122216" y="2546397"/>
                <a:ext cx="414722" cy="473930"/>
              </a:xfrm>
              <a:custGeom>
                <a:avLst/>
                <a:gdLst>
                  <a:gd name="T0" fmla="*/ 56 w 273"/>
                  <a:gd name="T1" fmla="*/ 53 h 312"/>
                  <a:gd name="T2" fmla="*/ 82 w 273"/>
                  <a:gd name="T3" fmla="*/ 50 h 312"/>
                  <a:gd name="T4" fmla="*/ 98 w 273"/>
                  <a:gd name="T5" fmla="*/ 55 h 312"/>
                  <a:gd name="T6" fmla="*/ 111 w 273"/>
                  <a:gd name="T7" fmla="*/ 60 h 312"/>
                  <a:gd name="T8" fmla="*/ 121 w 273"/>
                  <a:gd name="T9" fmla="*/ 56 h 312"/>
                  <a:gd name="T10" fmla="*/ 118 w 273"/>
                  <a:gd name="T11" fmla="*/ 63 h 312"/>
                  <a:gd name="T12" fmla="*/ 118 w 273"/>
                  <a:gd name="T13" fmla="*/ 68 h 312"/>
                  <a:gd name="T14" fmla="*/ 133 w 273"/>
                  <a:gd name="T15" fmla="*/ 64 h 312"/>
                  <a:gd name="T16" fmla="*/ 145 w 273"/>
                  <a:gd name="T17" fmla="*/ 68 h 312"/>
                  <a:gd name="T18" fmla="*/ 155 w 273"/>
                  <a:gd name="T19" fmla="*/ 61 h 312"/>
                  <a:gd name="T20" fmla="*/ 171 w 273"/>
                  <a:gd name="T21" fmla="*/ 53 h 312"/>
                  <a:gd name="T22" fmla="*/ 187 w 273"/>
                  <a:gd name="T23" fmla="*/ 53 h 312"/>
                  <a:gd name="T24" fmla="*/ 202 w 273"/>
                  <a:gd name="T25" fmla="*/ 36 h 312"/>
                  <a:gd name="T26" fmla="*/ 212 w 273"/>
                  <a:gd name="T27" fmla="*/ 26 h 312"/>
                  <a:gd name="T28" fmla="*/ 254 w 273"/>
                  <a:gd name="T29" fmla="*/ 0 h 312"/>
                  <a:gd name="T30" fmla="*/ 273 w 273"/>
                  <a:gd name="T31" fmla="*/ 110 h 312"/>
                  <a:gd name="T32" fmla="*/ 266 w 273"/>
                  <a:gd name="T33" fmla="*/ 113 h 312"/>
                  <a:gd name="T34" fmla="*/ 269 w 273"/>
                  <a:gd name="T35" fmla="*/ 122 h 312"/>
                  <a:gd name="T36" fmla="*/ 270 w 273"/>
                  <a:gd name="T37" fmla="*/ 143 h 312"/>
                  <a:gd name="T38" fmla="*/ 269 w 273"/>
                  <a:gd name="T39" fmla="*/ 164 h 312"/>
                  <a:gd name="T40" fmla="*/ 266 w 273"/>
                  <a:gd name="T41" fmla="*/ 171 h 312"/>
                  <a:gd name="T42" fmla="*/ 266 w 273"/>
                  <a:gd name="T43" fmla="*/ 182 h 312"/>
                  <a:gd name="T44" fmla="*/ 263 w 273"/>
                  <a:gd name="T45" fmla="*/ 197 h 312"/>
                  <a:gd name="T46" fmla="*/ 251 w 273"/>
                  <a:gd name="T47" fmla="*/ 215 h 312"/>
                  <a:gd name="T48" fmla="*/ 232 w 273"/>
                  <a:gd name="T49" fmla="*/ 220 h 312"/>
                  <a:gd name="T50" fmla="*/ 227 w 273"/>
                  <a:gd name="T51" fmla="*/ 231 h 312"/>
                  <a:gd name="T52" fmla="*/ 217 w 273"/>
                  <a:gd name="T53" fmla="*/ 240 h 312"/>
                  <a:gd name="T54" fmla="*/ 215 w 273"/>
                  <a:gd name="T55" fmla="*/ 251 h 312"/>
                  <a:gd name="T56" fmla="*/ 215 w 273"/>
                  <a:gd name="T57" fmla="*/ 262 h 312"/>
                  <a:gd name="T58" fmla="*/ 208 w 273"/>
                  <a:gd name="T59" fmla="*/ 259 h 312"/>
                  <a:gd name="T60" fmla="*/ 198 w 273"/>
                  <a:gd name="T61" fmla="*/ 262 h 312"/>
                  <a:gd name="T62" fmla="*/ 197 w 273"/>
                  <a:gd name="T63" fmla="*/ 273 h 312"/>
                  <a:gd name="T64" fmla="*/ 194 w 273"/>
                  <a:gd name="T65" fmla="*/ 281 h 312"/>
                  <a:gd name="T66" fmla="*/ 197 w 273"/>
                  <a:gd name="T67" fmla="*/ 293 h 312"/>
                  <a:gd name="T68" fmla="*/ 191 w 273"/>
                  <a:gd name="T69" fmla="*/ 303 h 312"/>
                  <a:gd name="T70" fmla="*/ 179 w 273"/>
                  <a:gd name="T71" fmla="*/ 311 h 312"/>
                  <a:gd name="T72" fmla="*/ 174 w 273"/>
                  <a:gd name="T73" fmla="*/ 312 h 312"/>
                  <a:gd name="T74" fmla="*/ 164 w 273"/>
                  <a:gd name="T75" fmla="*/ 303 h 312"/>
                  <a:gd name="T76" fmla="*/ 155 w 273"/>
                  <a:gd name="T77" fmla="*/ 297 h 312"/>
                  <a:gd name="T78" fmla="*/ 145 w 273"/>
                  <a:gd name="T79" fmla="*/ 291 h 312"/>
                  <a:gd name="T80" fmla="*/ 136 w 273"/>
                  <a:gd name="T81" fmla="*/ 301 h 312"/>
                  <a:gd name="T82" fmla="*/ 126 w 273"/>
                  <a:gd name="T83" fmla="*/ 304 h 312"/>
                  <a:gd name="T84" fmla="*/ 114 w 273"/>
                  <a:gd name="T85" fmla="*/ 297 h 312"/>
                  <a:gd name="T86" fmla="*/ 106 w 273"/>
                  <a:gd name="T87" fmla="*/ 304 h 312"/>
                  <a:gd name="T88" fmla="*/ 90 w 273"/>
                  <a:gd name="T89" fmla="*/ 296 h 312"/>
                  <a:gd name="T90" fmla="*/ 76 w 273"/>
                  <a:gd name="T91" fmla="*/ 296 h 312"/>
                  <a:gd name="T92" fmla="*/ 63 w 273"/>
                  <a:gd name="T93" fmla="*/ 284 h 312"/>
                  <a:gd name="T94" fmla="*/ 46 w 273"/>
                  <a:gd name="T95" fmla="*/ 273 h 312"/>
                  <a:gd name="T96" fmla="*/ 33 w 273"/>
                  <a:gd name="T97" fmla="*/ 272 h 312"/>
                  <a:gd name="T98" fmla="*/ 10 w 273"/>
                  <a:gd name="T99"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close/>
                  </a:path>
                </a:pathLst>
              </a:custGeom>
              <a:solidFill>
                <a:srgbClr val="DFDFE0"/>
              </a:solidFill>
              <a:ln w="12700">
                <a:solidFill>
                  <a:srgbClr val="FFFFFF"/>
                </a:solidFill>
                <a:round/>
                <a:headEnd/>
                <a:tailEnd/>
              </a:ln>
            </p:spPr>
            <p:txBody>
              <a:bodyPr/>
              <a:lstStyle/>
              <a:p>
                <a:endParaRPr lang="en-US" sz="1980"/>
              </a:p>
            </p:txBody>
          </p:sp>
          <p:sp>
            <p:nvSpPr>
              <p:cNvPr id="172" name="Freeform 149">
                <a:extLst>
                  <a:ext uri="{FF2B5EF4-FFF2-40B4-BE49-F238E27FC236}">
                    <a16:creationId xmlns:a16="http://schemas.microsoft.com/office/drawing/2014/main" id="{78D65762-9FB1-DD18-C394-F270115A9DFB}"/>
                  </a:ext>
                </a:extLst>
              </p:cNvPr>
              <p:cNvSpPr>
                <a:spLocks/>
              </p:cNvSpPr>
              <p:nvPr/>
            </p:nvSpPr>
            <p:spPr bwMode="auto">
              <a:xfrm>
                <a:off x="7122216" y="2546397"/>
                <a:ext cx="414722" cy="473930"/>
              </a:xfrm>
              <a:custGeom>
                <a:avLst/>
                <a:gdLst>
                  <a:gd name="T0" fmla="*/ 56 w 273"/>
                  <a:gd name="T1" fmla="*/ 53 h 312"/>
                  <a:gd name="T2" fmla="*/ 82 w 273"/>
                  <a:gd name="T3" fmla="*/ 50 h 312"/>
                  <a:gd name="T4" fmla="*/ 98 w 273"/>
                  <a:gd name="T5" fmla="*/ 55 h 312"/>
                  <a:gd name="T6" fmla="*/ 111 w 273"/>
                  <a:gd name="T7" fmla="*/ 60 h 312"/>
                  <a:gd name="T8" fmla="*/ 121 w 273"/>
                  <a:gd name="T9" fmla="*/ 56 h 312"/>
                  <a:gd name="T10" fmla="*/ 118 w 273"/>
                  <a:gd name="T11" fmla="*/ 63 h 312"/>
                  <a:gd name="T12" fmla="*/ 118 w 273"/>
                  <a:gd name="T13" fmla="*/ 68 h 312"/>
                  <a:gd name="T14" fmla="*/ 133 w 273"/>
                  <a:gd name="T15" fmla="*/ 64 h 312"/>
                  <a:gd name="T16" fmla="*/ 145 w 273"/>
                  <a:gd name="T17" fmla="*/ 68 h 312"/>
                  <a:gd name="T18" fmla="*/ 155 w 273"/>
                  <a:gd name="T19" fmla="*/ 61 h 312"/>
                  <a:gd name="T20" fmla="*/ 171 w 273"/>
                  <a:gd name="T21" fmla="*/ 53 h 312"/>
                  <a:gd name="T22" fmla="*/ 187 w 273"/>
                  <a:gd name="T23" fmla="*/ 53 h 312"/>
                  <a:gd name="T24" fmla="*/ 202 w 273"/>
                  <a:gd name="T25" fmla="*/ 36 h 312"/>
                  <a:gd name="T26" fmla="*/ 212 w 273"/>
                  <a:gd name="T27" fmla="*/ 26 h 312"/>
                  <a:gd name="T28" fmla="*/ 254 w 273"/>
                  <a:gd name="T29" fmla="*/ 0 h 312"/>
                  <a:gd name="T30" fmla="*/ 273 w 273"/>
                  <a:gd name="T31" fmla="*/ 110 h 312"/>
                  <a:gd name="T32" fmla="*/ 266 w 273"/>
                  <a:gd name="T33" fmla="*/ 113 h 312"/>
                  <a:gd name="T34" fmla="*/ 269 w 273"/>
                  <a:gd name="T35" fmla="*/ 122 h 312"/>
                  <a:gd name="T36" fmla="*/ 270 w 273"/>
                  <a:gd name="T37" fmla="*/ 143 h 312"/>
                  <a:gd name="T38" fmla="*/ 269 w 273"/>
                  <a:gd name="T39" fmla="*/ 164 h 312"/>
                  <a:gd name="T40" fmla="*/ 266 w 273"/>
                  <a:gd name="T41" fmla="*/ 171 h 312"/>
                  <a:gd name="T42" fmla="*/ 266 w 273"/>
                  <a:gd name="T43" fmla="*/ 182 h 312"/>
                  <a:gd name="T44" fmla="*/ 263 w 273"/>
                  <a:gd name="T45" fmla="*/ 197 h 312"/>
                  <a:gd name="T46" fmla="*/ 251 w 273"/>
                  <a:gd name="T47" fmla="*/ 215 h 312"/>
                  <a:gd name="T48" fmla="*/ 232 w 273"/>
                  <a:gd name="T49" fmla="*/ 220 h 312"/>
                  <a:gd name="T50" fmla="*/ 227 w 273"/>
                  <a:gd name="T51" fmla="*/ 231 h 312"/>
                  <a:gd name="T52" fmla="*/ 217 w 273"/>
                  <a:gd name="T53" fmla="*/ 240 h 312"/>
                  <a:gd name="T54" fmla="*/ 215 w 273"/>
                  <a:gd name="T55" fmla="*/ 251 h 312"/>
                  <a:gd name="T56" fmla="*/ 215 w 273"/>
                  <a:gd name="T57" fmla="*/ 262 h 312"/>
                  <a:gd name="T58" fmla="*/ 208 w 273"/>
                  <a:gd name="T59" fmla="*/ 259 h 312"/>
                  <a:gd name="T60" fmla="*/ 198 w 273"/>
                  <a:gd name="T61" fmla="*/ 262 h 312"/>
                  <a:gd name="T62" fmla="*/ 197 w 273"/>
                  <a:gd name="T63" fmla="*/ 273 h 312"/>
                  <a:gd name="T64" fmla="*/ 194 w 273"/>
                  <a:gd name="T65" fmla="*/ 281 h 312"/>
                  <a:gd name="T66" fmla="*/ 197 w 273"/>
                  <a:gd name="T67" fmla="*/ 293 h 312"/>
                  <a:gd name="T68" fmla="*/ 191 w 273"/>
                  <a:gd name="T69" fmla="*/ 303 h 312"/>
                  <a:gd name="T70" fmla="*/ 179 w 273"/>
                  <a:gd name="T71" fmla="*/ 311 h 312"/>
                  <a:gd name="T72" fmla="*/ 174 w 273"/>
                  <a:gd name="T73" fmla="*/ 312 h 312"/>
                  <a:gd name="T74" fmla="*/ 164 w 273"/>
                  <a:gd name="T75" fmla="*/ 303 h 312"/>
                  <a:gd name="T76" fmla="*/ 155 w 273"/>
                  <a:gd name="T77" fmla="*/ 297 h 312"/>
                  <a:gd name="T78" fmla="*/ 145 w 273"/>
                  <a:gd name="T79" fmla="*/ 291 h 312"/>
                  <a:gd name="T80" fmla="*/ 136 w 273"/>
                  <a:gd name="T81" fmla="*/ 301 h 312"/>
                  <a:gd name="T82" fmla="*/ 126 w 273"/>
                  <a:gd name="T83" fmla="*/ 304 h 312"/>
                  <a:gd name="T84" fmla="*/ 114 w 273"/>
                  <a:gd name="T85" fmla="*/ 297 h 312"/>
                  <a:gd name="T86" fmla="*/ 106 w 273"/>
                  <a:gd name="T87" fmla="*/ 304 h 312"/>
                  <a:gd name="T88" fmla="*/ 90 w 273"/>
                  <a:gd name="T89" fmla="*/ 296 h 312"/>
                  <a:gd name="T90" fmla="*/ 76 w 273"/>
                  <a:gd name="T91" fmla="*/ 296 h 312"/>
                  <a:gd name="T92" fmla="*/ 63 w 273"/>
                  <a:gd name="T93" fmla="*/ 284 h 312"/>
                  <a:gd name="T94" fmla="*/ 46 w 273"/>
                  <a:gd name="T95" fmla="*/ 273 h 312"/>
                  <a:gd name="T96" fmla="*/ 33 w 273"/>
                  <a:gd name="T97" fmla="*/ 272 h 312"/>
                  <a:gd name="T98" fmla="*/ 10 w 273"/>
                  <a:gd name="T99"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path>
                </a:pathLst>
              </a:custGeom>
              <a:solidFill>
                <a:srgbClr val="DFDFE0"/>
              </a:solidFill>
              <a:ln w="12700">
                <a:solidFill>
                  <a:srgbClr val="FFFFFF"/>
                </a:solidFill>
                <a:prstDash val="solid"/>
                <a:round/>
                <a:headEnd/>
                <a:tailEnd/>
              </a:ln>
            </p:spPr>
            <p:txBody>
              <a:bodyPr/>
              <a:lstStyle/>
              <a:p>
                <a:endParaRPr lang="en-US" sz="1980"/>
              </a:p>
            </p:txBody>
          </p:sp>
          <p:sp>
            <p:nvSpPr>
              <p:cNvPr id="173" name="Freeform 150">
                <a:extLst>
                  <a:ext uri="{FF2B5EF4-FFF2-40B4-BE49-F238E27FC236}">
                    <a16:creationId xmlns:a16="http://schemas.microsoft.com/office/drawing/2014/main" id="{37283C5F-3CAA-5341-397A-48D363417867}"/>
                  </a:ext>
                </a:extLst>
              </p:cNvPr>
              <p:cNvSpPr>
                <a:spLocks/>
              </p:cNvSpPr>
              <p:nvPr/>
            </p:nvSpPr>
            <p:spPr bwMode="auto">
              <a:xfrm>
                <a:off x="7148041" y="3451724"/>
                <a:ext cx="539290" cy="557475"/>
              </a:xfrm>
              <a:custGeom>
                <a:avLst/>
                <a:gdLst>
                  <a:gd name="T0" fmla="*/ 85 w 355"/>
                  <a:gd name="T1" fmla="*/ 12 h 367"/>
                  <a:gd name="T2" fmla="*/ 154 w 355"/>
                  <a:gd name="T3" fmla="*/ 19 h 367"/>
                  <a:gd name="T4" fmla="*/ 161 w 355"/>
                  <a:gd name="T5" fmla="*/ 32 h 367"/>
                  <a:gd name="T6" fmla="*/ 184 w 355"/>
                  <a:gd name="T7" fmla="*/ 40 h 367"/>
                  <a:gd name="T8" fmla="*/ 198 w 355"/>
                  <a:gd name="T9" fmla="*/ 55 h 367"/>
                  <a:gd name="T10" fmla="*/ 223 w 355"/>
                  <a:gd name="T11" fmla="*/ 85 h 367"/>
                  <a:gd name="T12" fmla="*/ 242 w 355"/>
                  <a:gd name="T13" fmla="*/ 101 h 367"/>
                  <a:gd name="T14" fmla="*/ 259 w 355"/>
                  <a:gd name="T15" fmla="*/ 111 h 367"/>
                  <a:gd name="T16" fmla="*/ 264 w 355"/>
                  <a:gd name="T17" fmla="*/ 123 h 367"/>
                  <a:gd name="T18" fmla="*/ 276 w 355"/>
                  <a:gd name="T19" fmla="*/ 133 h 367"/>
                  <a:gd name="T20" fmla="*/ 287 w 355"/>
                  <a:gd name="T21" fmla="*/ 141 h 367"/>
                  <a:gd name="T22" fmla="*/ 305 w 355"/>
                  <a:gd name="T23" fmla="*/ 160 h 367"/>
                  <a:gd name="T24" fmla="*/ 309 w 355"/>
                  <a:gd name="T25" fmla="*/ 176 h 367"/>
                  <a:gd name="T26" fmla="*/ 325 w 355"/>
                  <a:gd name="T27" fmla="*/ 188 h 367"/>
                  <a:gd name="T28" fmla="*/ 332 w 355"/>
                  <a:gd name="T29" fmla="*/ 204 h 367"/>
                  <a:gd name="T30" fmla="*/ 347 w 355"/>
                  <a:gd name="T31" fmla="*/ 217 h 367"/>
                  <a:gd name="T32" fmla="*/ 355 w 355"/>
                  <a:gd name="T33" fmla="*/ 219 h 367"/>
                  <a:gd name="T34" fmla="*/ 348 w 355"/>
                  <a:gd name="T35" fmla="*/ 233 h 367"/>
                  <a:gd name="T36" fmla="*/ 339 w 355"/>
                  <a:gd name="T37" fmla="*/ 236 h 367"/>
                  <a:gd name="T38" fmla="*/ 333 w 355"/>
                  <a:gd name="T39" fmla="*/ 246 h 367"/>
                  <a:gd name="T40" fmla="*/ 340 w 355"/>
                  <a:gd name="T41" fmla="*/ 252 h 367"/>
                  <a:gd name="T42" fmla="*/ 336 w 355"/>
                  <a:gd name="T43" fmla="*/ 260 h 367"/>
                  <a:gd name="T44" fmla="*/ 337 w 355"/>
                  <a:gd name="T45" fmla="*/ 265 h 367"/>
                  <a:gd name="T46" fmla="*/ 332 w 355"/>
                  <a:gd name="T47" fmla="*/ 280 h 367"/>
                  <a:gd name="T48" fmla="*/ 320 w 355"/>
                  <a:gd name="T49" fmla="*/ 279 h 367"/>
                  <a:gd name="T50" fmla="*/ 336 w 355"/>
                  <a:gd name="T51" fmla="*/ 283 h 367"/>
                  <a:gd name="T52" fmla="*/ 324 w 355"/>
                  <a:gd name="T53" fmla="*/ 294 h 367"/>
                  <a:gd name="T54" fmla="*/ 326 w 355"/>
                  <a:gd name="T55" fmla="*/ 305 h 367"/>
                  <a:gd name="T56" fmla="*/ 324 w 355"/>
                  <a:gd name="T57" fmla="*/ 312 h 367"/>
                  <a:gd name="T58" fmla="*/ 324 w 355"/>
                  <a:gd name="T59" fmla="*/ 321 h 367"/>
                  <a:gd name="T60" fmla="*/ 324 w 355"/>
                  <a:gd name="T61" fmla="*/ 333 h 367"/>
                  <a:gd name="T62" fmla="*/ 303 w 355"/>
                  <a:gd name="T63" fmla="*/ 329 h 367"/>
                  <a:gd name="T64" fmla="*/ 291 w 355"/>
                  <a:gd name="T65" fmla="*/ 332 h 367"/>
                  <a:gd name="T66" fmla="*/ 292 w 355"/>
                  <a:gd name="T67" fmla="*/ 347 h 367"/>
                  <a:gd name="T68" fmla="*/ 288 w 355"/>
                  <a:gd name="T69" fmla="*/ 367 h 367"/>
                  <a:gd name="T70" fmla="*/ 274 w 355"/>
                  <a:gd name="T71" fmla="*/ 352 h 367"/>
                  <a:gd name="T72" fmla="*/ 88 w 355"/>
                  <a:gd name="T73" fmla="*/ 355 h 367"/>
                  <a:gd name="T74" fmla="*/ 77 w 355"/>
                  <a:gd name="T75" fmla="*/ 333 h 367"/>
                  <a:gd name="T76" fmla="*/ 73 w 355"/>
                  <a:gd name="T77" fmla="*/ 312 h 367"/>
                  <a:gd name="T78" fmla="*/ 70 w 355"/>
                  <a:gd name="T79" fmla="*/ 294 h 367"/>
                  <a:gd name="T80" fmla="*/ 65 w 355"/>
                  <a:gd name="T81" fmla="*/ 268 h 367"/>
                  <a:gd name="T82" fmla="*/ 69 w 355"/>
                  <a:gd name="T83" fmla="*/ 246 h 367"/>
                  <a:gd name="T84" fmla="*/ 69 w 355"/>
                  <a:gd name="T85" fmla="*/ 236 h 367"/>
                  <a:gd name="T86" fmla="*/ 66 w 355"/>
                  <a:gd name="T87" fmla="*/ 219 h 367"/>
                  <a:gd name="T88" fmla="*/ 51 w 355"/>
                  <a:gd name="T89" fmla="*/ 198 h 367"/>
                  <a:gd name="T90" fmla="*/ 24 w 355"/>
                  <a:gd name="T91"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close/>
                  </a:path>
                </a:pathLst>
              </a:custGeom>
              <a:solidFill>
                <a:srgbClr val="DFDFE0"/>
              </a:solidFill>
              <a:ln w="12700">
                <a:solidFill>
                  <a:srgbClr val="FFFFFF"/>
                </a:solidFill>
                <a:round/>
                <a:headEnd/>
                <a:tailEnd/>
              </a:ln>
            </p:spPr>
            <p:txBody>
              <a:bodyPr/>
              <a:lstStyle/>
              <a:p>
                <a:endParaRPr lang="en-US" sz="1980"/>
              </a:p>
            </p:txBody>
          </p:sp>
          <p:sp>
            <p:nvSpPr>
              <p:cNvPr id="174" name="Freeform 151">
                <a:extLst>
                  <a:ext uri="{FF2B5EF4-FFF2-40B4-BE49-F238E27FC236}">
                    <a16:creationId xmlns:a16="http://schemas.microsoft.com/office/drawing/2014/main" id="{3ECE315C-2CC0-B153-0334-1D2ADA63DEA2}"/>
                  </a:ext>
                </a:extLst>
              </p:cNvPr>
              <p:cNvSpPr>
                <a:spLocks/>
              </p:cNvSpPr>
              <p:nvPr/>
            </p:nvSpPr>
            <p:spPr bwMode="auto">
              <a:xfrm>
                <a:off x="7148041" y="3451724"/>
                <a:ext cx="539290" cy="557475"/>
              </a:xfrm>
              <a:custGeom>
                <a:avLst/>
                <a:gdLst>
                  <a:gd name="T0" fmla="*/ 85 w 355"/>
                  <a:gd name="T1" fmla="*/ 12 h 367"/>
                  <a:gd name="T2" fmla="*/ 154 w 355"/>
                  <a:gd name="T3" fmla="*/ 19 h 367"/>
                  <a:gd name="T4" fmla="*/ 161 w 355"/>
                  <a:gd name="T5" fmla="*/ 32 h 367"/>
                  <a:gd name="T6" fmla="*/ 184 w 355"/>
                  <a:gd name="T7" fmla="*/ 40 h 367"/>
                  <a:gd name="T8" fmla="*/ 198 w 355"/>
                  <a:gd name="T9" fmla="*/ 55 h 367"/>
                  <a:gd name="T10" fmla="*/ 223 w 355"/>
                  <a:gd name="T11" fmla="*/ 85 h 367"/>
                  <a:gd name="T12" fmla="*/ 242 w 355"/>
                  <a:gd name="T13" fmla="*/ 101 h 367"/>
                  <a:gd name="T14" fmla="*/ 259 w 355"/>
                  <a:gd name="T15" fmla="*/ 111 h 367"/>
                  <a:gd name="T16" fmla="*/ 264 w 355"/>
                  <a:gd name="T17" fmla="*/ 123 h 367"/>
                  <a:gd name="T18" fmla="*/ 276 w 355"/>
                  <a:gd name="T19" fmla="*/ 133 h 367"/>
                  <a:gd name="T20" fmla="*/ 287 w 355"/>
                  <a:gd name="T21" fmla="*/ 141 h 367"/>
                  <a:gd name="T22" fmla="*/ 305 w 355"/>
                  <a:gd name="T23" fmla="*/ 160 h 367"/>
                  <a:gd name="T24" fmla="*/ 309 w 355"/>
                  <a:gd name="T25" fmla="*/ 176 h 367"/>
                  <a:gd name="T26" fmla="*/ 325 w 355"/>
                  <a:gd name="T27" fmla="*/ 188 h 367"/>
                  <a:gd name="T28" fmla="*/ 332 w 355"/>
                  <a:gd name="T29" fmla="*/ 204 h 367"/>
                  <a:gd name="T30" fmla="*/ 347 w 355"/>
                  <a:gd name="T31" fmla="*/ 217 h 367"/>
                  <a:gd name="T32" fmla="*/ 355 w 355"/>
                  <a:gd name="T33" fmla="*/ 219 h 367"/>
                  <a:gd name="T34" fmla="*/ 348 w 355"/>
                  <a:gd name="T35" fmla="*/ 233 h 367"/>
                  <a:gd name="T36" fmla="*/ 339 w 355"/>
                  <a:gd name="T37" fmla="*/ 236 h 367"/>
                  <a:gd name="T38" fmla="*/ 333 w 355"/>
                  <a:gd name="T39" fmla="*/ 246 h 367"/>
                  <a:gd name="T40" fmla="*/ 340 w 355"/>
                  <a:gd name="T41" fmla="*/ 252 h 367"/>
                  <a:gd name="T42" fmla="*/ 336 w 355"/>
                  <a:gd name="T43" fmla="*/ 260 h 367"/>
                  <a:gd name="T44" fmla="*/ 337 w 355"/>
                  <a:gd name="T45" fmla="*/ 265 h 367"/>
                  <a:gd name="T46" fmla="*/ 332 w 355"/>
                  <a:gd name="T47" fmla="*/ 280 h 367"/>
                  <a:gd name="T48" fmla="*/ 320 w 355"/>
                  <a:gd name="T49" fmla="*/ 279 h 367"/>
                  <a:gd name="T50" fmla="*/ 336 w 355"/>
                  <a:gd name="T51" fmla="*/ 283 h 367"/>
                  <a:gd name="T52" fmla="*/ 324 w 355"/>
                  <a:gd name="T53" fmla="*/ 294 h 367"/>
                  <a:gd name="T54" fmla="*/ 326 w 355"/>
                  <a:gd name="T55" fmla="*/ 305 h 367"/>
                  <a:gd name="T56" fmla="*/ 324 w 355"/>
                  <a:gd name="T57" fmla="*/ 312 h 367"/>
                  <a:gd name="T58" fmla="*/ 324 w 355"/>
                  <a:gd name="T59" fmla="*/ 321 h 367"/>
                  <a:gd name="T60" fmla="*/ 324 w 355"/>
                  <a:gd name="T61" fmla="*/ 333 h 367"/>
                  <a:gd name="T62" fmla="*/ 303 w 355"/>
                  <a:gd name="T63" fmla="*/ 329 h 367"/>
                  <a:gd name="T64" fmla="*/ 291 w 355"/>
                  <a:gd name="T65" fmla="*/ 332 h 367"/>
                  <a:gd name="T66" fmla="*/ 292 w 355"/>
                  <a:gd name="T67" fmla="*/ 347 h 367"/>
                  <a:gd name="T68" fmla="*/ 288 w 355"/>
                  <a:gd name="T69" fmla="*/ 367 h 367"/>
                  <a:gd name="T70" fmla="*/ 274 w 355"/>
                  <a:gd name="T71" fmla="*/ 352 h 367"/>
                  <a:gd name="T72" fmla="*/ 88 w 355"/>
                  <a:gd name="T73" fmla="*/ 355 h 367"/>
                  <a:gd name="T74" fmla="*/ 77 w 355"/>
                  <a:gd name="T75" fmla="*/ 333 h 367"/>
                  <a:gd name="T76" fmla="*/ 73 w 355"/>
                  <a:gd name="T77" fmla="*/ 312 h 367"/>
                  <a:gd name="T78" fmla="*/ 70 w 355"/>
                  <a:gd name="T79" fmla="*/ 294 h 367"/>
                  <a:gd name="T80" fmla="*/ 65 w 355"/>
                  <a:gd name="T81" fmla="*/ 268 h 367"/>
                  <a:gd name="T82" fmla="*/ 69 w 355"/>
                  <a:gd name="T83" fmla="*/ 246 h 367"/>
                  <a:gd name="T84" fmla="*/ 69 w 355"/>
                  <a:gd name="T85" fmla="*/ 236 h 367"/>
                  <a:gd name="T86" fmla="*/ 66 w 355"/>
                  <a:gd name="T87" fmla="*/ 219 h 367"/>
                  <a:gd name="T88" fmla="*/ 51 w 355"/>
                  <a:gd name="T89" fmla="*/ 198 h 367"/>
                  <a:gd name="T90" fmla="*/ 24 w 355"/>
                  <a:gd name="T91"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path>
                </a:pathLst>
              </a:custGeom>
              <a:solidFill>
                <a:srgbClr val="DFDFE0"/>
              </a:solidFill>
              <a:ln w="12700">
                <a:solidFill>
                  <a:srgbClr val="FFFFFF"/>
                </a:solidFill>
                <a:prstDash val="solid"/>
                <a:round/>
                <a:headEnd/>
                <a:tailEnd/>
              </a:ln>
            </p:spPr>
            <p:txBody>
              <a:bodyPr/>
              <a:lstStyle/>
              <a:p>
                <a:endParaRPr lang="en-US" sz="1980"/>
              </a:p>
            </p:txBody>
          </p:sp>
          <p:sp>
            <p:nvSpPr>
              <p:cNvPr id="175" name="Freeform 152">
                <a:extLst>
                  <a:ext uri="{FF2B5EF4-FFF2-40B4-BE49-F238E27FC236}">
                    <a16:creationId xmlns:a16="http://schemas.microsoft.com/office/drawing/2014/main" id="{73E411E3-E87C-C0E1-9753-EA94937BA34B}"/>
                  </a:ext>
                </a:extLst>
              </p:cNvPr>
              <p:cNvSpPr>
                <a:spLocks/>
              </p:cNvSpPr>
              <p:nvPr/>
            </p:nvSpPr>
            <p:spPr bwMode="auto">
              <a:xfrm>
                <a:off x="7386544" y="2713487"/>
                <a:ext cx="439028" cy="440512"/>
              </a:xfrm>
              <a:custGeom>
                <a:avLst/>
                <a:gdLst>
                  <a:gd name="T0" fmla="*/ 5 w 289"/>
                  <a:gd name="T1" fmla="*/ 201 h 290"/>
                  <a:gd name="T2" fmla="*/ 17 w 289"/>
                  <a:gd name="T3" fmla="*/ 187 h 290"/>
                  <a:gd name="T4" fmla="*/ 20 w 289"/>
                  <a:gd name="T5" fmla="*/ 171 h 290"/>
                  <a:gd name="T6" fmla="*/ 23 w 289"/>
                  <a:gd name="T7" fmla="*/ 157 h 290"/>
                  <a:gd name="T8" fmla="*/ 34 w 289"/>
                  <a:gd name="T9" fmla="*/ 149 h 290"/>
                  <a:gd name="T10" fmla="*/ 45 w 289"/>
                  <a:gd name="T11" fmla="*/ 147 h 290"/>
                  <a:gd name="T12" fmla="*/ 43 w 289"/>
                  <a:gd name="T13" fmla="*/ 130 h 290"/>
                  <a:gd name="T14" fmla="*/ 53 w 289"/>
                  <a:gd name="T15" fmla="*/ 117 h 290"/>
                  <a:gd name="T16" fmla="*/ 77 w 289"/>
                  <a:gd name="T17" fmla="*/ 105 h 290"/>
                  <a:gd name="T18" fmla="*/ 92 w 289"/>
                  <a:gd name="T19" fmla="*/ 77 h 290"/>
                  <a:gd name="T20" fmla="*/ 92 w 289"/>
                  <a:gd name="T21" fmla="*/ 61 h 290"/>
                  <a:gd name="T22" fmla="*/ 93 w 289"/>
                  <a:gd name="T23" fmla="*/ 49 h 290"/>
                  <a:gd name="T24" fmla="*/ 95 w 289"/>
                  <a:gd name="T25" fmla="*/ 12 h 290"/>
                  <a:gd name="T26" fmla="*/ 95 w 289"/>
                  <a:gd name="T27" fmla="*/ 3 h 290"/>
                  <a:gd name="T28" fmla="*/ 176 w 289"/>
                  <a:gd name="T29" fmla="*/ 63 h 290"/>
                  <a:gd name="T30" fmla="*/ 192 w 289"/>
                  <a:gd name="T31" fmla="*/ 95 h 290"/>
                  <a:gd name="T32" fmla="*/ 202 w 289"/>
                  <a:gd name="T33" fmla="*/ 80 h 290"/>
                  <a:gd name="T34" fmla="*/ 220 w 289"/>
                  <a:gd name="T35" fmla="*/ 68 h 290"/>
                  <a:gd name="T36" fmla="*/ 226 w 289"/>
                  <a:gd name="T37" fmla="*/ 68 h 290"/>
                  <a:gd name="T38" fmla="*/ 241 w 289"/>
                  <a:gd name="T39" fmla="*/ 63 h 290"/>
                  <a:gd name="T40" fmla="*/ 253 w 289"/>
                  <a:gd name="T41" fmla="*/ 52 h 290"/>
                  <a:gd name="T42" fmla="*/ 268 w 289"/>
                  <a:gd name="T43" fmla="*/ 54 h 290"/>
                  <a:gd name="T44" fmla="*/ 278 w 289"/>
                  <a:gd name="T45" fmla="*/ 60 h 290"/>
                  <a:gd name="T46" fmla="*/ 287 w 289"/>
                  <a:gd name="T47" fmla="*/ 71 h 290"/>
                  <a:gd name="T48" fmla="*/ 283 w 289"/>
                  <a:gd name="T49" fmla="*/ 90 h 290"/>
                  <a:gd name="T50" fmla="*/ 251 w 289"/>
                  <a:gd name="T51" fmla="*/ 82 h 290"/>
                  <a:gd name="T52" fmla="*/ 245 w 289"/>
                  <a:gd name="T53" fmla="*/ 103 h 290"/>
                  <a:gd name="T54" fmla="*/ 233 w 289"/>
                  <a:gd name="T55" fmla="*/ 118 h 290"/>
                  <a:gd name="T56" fmla="*/ 218 w 289"/>
                  <a:gd name="T57" fmla="*/ 130 h 290"/>
                  <a:gd name="T58" fmla="*/ 213 w 289"/>
                  <a:gd name="T59" fmla="*/ 148 h 290"/>
                  <a:gd name="T60" fmla="*/ 203 w 289"/>
                  <a:gd name="T61" fmla="*/ 166 h 290"/>
                  <a:gd name="T62" fmla="*/ 187 w 289"/>
                  <a:gd name="T63" fmla="*/ 157 h 290"/>
                  <a:gd name="T64" fmla="*/ 180 w 289"/>
                  <a:gd name="T65" fmla="*/ 175 h 290"/>
                  <a:gd name="T66" fmla="*/ 172 w 289"/>
                  <a:gd name="T67" fmla="*/ 193 h 290"/>
                  <a:gd name="T68" fmla="*/ 164 w 289"/>
                  <a:gd name="T69" fmla="*/ 216 h 290"/>
                  <a:gd name="T70" fmla="*/ 160 w 289"/>
                  <a:gd name="T71" fmla="*/ 242 h 290"/>
                  <a:gd name="T72" fmla="*/ 157 w 289"/>
                  <a:gd name="T73" fmla="*/ 252 h 290"/>
                  <a:gd name="T74" fmla="*/ 131 w 289"/>
                  <a:gd name="T75" fmla="*/ 267 h 290"/>
                  <a:gd name="T76" fmla="*/ 122 w 289"/>
                  <a:gd name="T77" fmla="*/ 274 h 290"/>
                  <a:gd name="T78" fmla="*/ 99 w 289"/>
                  <a:gd name="T79" fmla="*/ 282 h 290"/>
                  <a:gd name="T80" fmla="*/ 79 w 289"/>
                  <a:gd name="T81" fmla="*/ 290 h 290"/>
                  <a:gd name="T82" fmla="*/ 54 w 289"/>
                  <a:gd name="T83" fmla="*/ 278 h 290"/>
                  <a:gd name="T84" fmla="*/ 41 w 289"/>
                  <a:gd name="T85" fmla="*/ 267 h 290"/>
                  <a:gd name="T86" fmla="*/ 13 w 289"/>
                  <a:gd name="T87" fmla="*/ 240 h 290"/>
                  <a:gd name="T88" fmla="*/ 3 w 289"/>
                  <a:gd name="T89" fmla="*/ 213 h 290"/>
                  <a:gd name="T90" fmla="*/ 0 w 289"/>
                  <a:gd name="T91" fmla="*/ 20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close/>
                  </a:path>
                </a:pathLst>
              </a:custGeom>
              <a:solidFill>
                <a:srgbClr val="DFDFE0"/>
              </a:solidFill>
              <a:ln w="12700">
                <a:solidFill>
                  <a:srgbClr val="FFFFFF"/>
                </a:solidFill>
                <a:round/>
                <a:headEnd/>
                <a:tailEnd/>
              </a:ln>
            </p:spPr>
            <p:txBody>
              <a:bodyPr/>
              <a:lstStyle/>
              <a:p>
                <a:endParaRPr lang="en-US" sz="1980"/>
              </a:p>
            </p:txBody>
          </p:sp>
          <p:sp>
            <p:nvSpPr>
              <p:cNvPr id="176" name="Freeform 153">
                <a:extLst>
                  <a:ext uri="{FF2B5EF4-FFF2-40B4-BE49-F238E27FC236}">
                    <a16:creationId xmlns:a16="http://schemas.microsoft.com/office/drawing/2014/main" id="{2CB6A302-33FD-CD48-E3DC-17D0F4BCB859}"/>
                  </a:ext>
                </a:extLst>
              </p:cNvPr>
              <p:cNvSpPr>
                <a:spLocks/>
              </p:cNvSpPr>
              <p:nvPr/>
            </p:nvSpPr>
            <p:spPr bwMode="auto">
              <a:xfrm>
                <a:off x="7386544" y="2713487"/>
                <a:ext cx="439028" cy="440512"/>
              </a:xfrm>
              <a:custGeom>
                <a:avLst/>
                <a:gdLst>
                  <a:gd name="T0" fmla="*/ 5 w 289"/>
                  <a:gd name="T1" fmla="*/ 201 h 290"/>
                  <a:gd name="T2" fmla="*/ 17 w 289"/>
                  <a:gd name="T3" fmla="*/ 187 h 290"/>
                  <a:gd name="T4" fmla="*/ 20 w 289"/>
                  <a:gd name="T5" fmla="*/ 171 h 290"/>
                  <a:gd name="T6" fmla="*/ 23 w 289"/>
                  <a:gd name="T7" fmla="*/ 157 h 290"/>
                  <a:gd name="T8" fmla="*/ 34 w 289"/>
                  <a:gd name="T9" fmla="*/ 149 h 290"/>
                  <a:gd name="T10" fmla="*/ 45 w 289"/>
                  <a:gd name="T11" fmla="*/ 147 h 290"/>
                  <a:gd name="T12" fmla="*/ 43 w 289"/>
                  <a:gd name="T13" fmla="*/ 130 h 290"/>
                  <a:gd name="T14" fmla="*/ 53 w 289"/>
                  <a:gd name="T15" fmla="*/ 117 h 290"/>
                  <a:gd name="T16" fmla="*/ 77 w 289"/>
                  <a:gd name="T17" fmla="*/ 105 h 290"/>
                  <a:gd name="T18" fmla="*/ 92 w 289"/>
                  <a:gd name="T19" fmla="*/ 77 h 290"/>
                  <a:gd name="T20" fmla="*/ 92 w 289"/>
                  <a:gd name="T21" fmla="*/ 61 h 290"/>
                  <a:gd name="T22" fmla="*/ 93 w 289"/>
                  <a:gd name="T23" fmla="*/ 49 h 290"/>
                  <a:gd name="T24" fmla="*/ 95 w 289"/>
                  <a:gd name="T25" fmla="*/ 12 h 290"/>
                  <a:gd name="T26" fmla="*/ 95 w 289"/>
                  <a:gd name="T27" fmla="*/ 3 h 290"/>
                  <a:gd name="T28" fmla="*/ 176 w 289"/>
                  <a:gd name="T29" fmla="*/ 63 h 290"/>
                  <a:gd name="T30" fmla="*/ 192 w 289"/>
                  <a:gd name="T31" fmla="*/ 95 h 290"/>
                  <a:gd name="T32" fmla="*/ 202 w 289"/>
                  <a:gd name="T33" fmla="*/ 80 h 290"/>
                  <a:gd name="T34" fmla="*/ 220 w 289"/>
                  <a:gd name="T35" fmla="*/ 68 h 290"/>
                  <a:gd name="T36" fmla="*/ 226 w 289"/>
                  <a:gd name="T37" fmla="*/ 68 h 290"/>
                  <a:gd name="T38" fmla="*/ 241 w 289"/>
                  <a:gd name="T39" fmla="*/ 63 h 290"/>
                  <a:gd name="T40" fmla="*/ 253 w 289"/>
                  <a:gd name="T41" fmla="*/ 52 h 290"/>
                  <a:gd name="T42" fmla="*/ 268 w 289"/>
                  <a:gd name="T43" fmla="*/ 54 h 290"/>
                  <a:gd name="T44" fmla="*/ 278 w 289"/>
                  <a:gd name="T45" fmla="*/ 60 h 290"/>
                  <a:gd name="T46" fmla="*/ 287 w 289"/>
                  <a:gd name="T47" fmla="*/ 71 h 290"/>
                  <a:gd name="T48" fmla="*/ 283 w 289"/>
                  <a:gd name="T49" fmla="*/ 90 h 290"/>
                  <a:gd name="T50" fmla="*/ 251 w 289"/>
                  <a:gd name="T51" fmla="*/ 82 h 290"/>
                  <a:gd name="T52" fmla="*/ 245 w 289"/>
                  <a:gd name="T53" fmla="*/ 103 h 290"/>
                  <a:gd name="T54" fmla="*/ 233 w 289"/>
                  <a:gd name="T55" fmla="*/ 118 h 290"/>
                  <a:gd name="T56" fmla="*/ 218 w 289"/>
                  <a:gd name="T57" fmla="*/ 130 h 290"/>
                  <a:gd name="T58" fmla="*/ 213 w 289"/>
                  <a:gd name="T59" fmla="*/ 148 h 290"/>
                  <a:gd name="T60" fmla="*/ 203 w 289"/>
                  <a:gd name="T61" fmla="*/ 166 h 290"/>
                  <a:gd name="T62" fmla="*/ 187 w 289"/>
                  <a:gd name="T63" fmla="*/ 157 h 290"/>
                  <a:gd name="T64" fmla="*/ 180 w 289"/>
                  <a:gd name="T65" fmla="*/ 175 h 290"/>
                  <a:gd name="T66" fmla="*/ 172 w 289"/>
                  <a:gd name="T67" fmla="*/ 193 h 290"/>
                  <a:gd name="T68" fmla="*/ 164 w 289"/>
                  <a:gd name="T69" fmla="*/ 216 h 290"/>
                  <a:gd name="T70" fmla="*/ 160 w 289"/>
                  <a:gd name="T71" fmla="*/ 242 h 290"/>
                  <a:gd name="T72" fmla="*/ 157 w 289"/>
                  <a:gd name="T73" fmla="*/ 252 h 290"/>
                  <a:gd name="T74" fmla="*/ 131 w 289"/>
                  <a:gd name="T75" fmla="*/ 267 h 290"/>
                  <a:gd name="T76" fmla="*/ 122 w 289"/>
                  <a:gd name="T77" fmla="*/ 274 h 290"/>
                  <a:gd name="T78" fmla="*/ 99 w 289"/>
                  <a:gd name="T79" fmla="*/ 282 h 290"/>
                  <a:gd name="T80" fmla="*/ 79 w 289"/>
                  <a:gd name="T81" fmla="*/ 290 h 290"/>
                  <a:gd name="T82" fmla="*/ 54 w 289"/>
                  <a:gd name="T83" fmla="*/ 278 h 290"/>
                  <a:gd name="T84" fmla="*/ 41 w 289"/>
                  <a:gd name="T85" fmla="*/ 267 h 290"/>
                  <a:gd name="T86" fmla="*/ 13 w 289"/>
                  <a:gd name="T87" fmla="*/ 240 h 290"/>
                  <a:gd name="T88" fmla="*/ 3 w 289"/>
                  <a:gd name="T89" fmla="*/ 213 h 290"/>
                  <a:gd name="T90" fmla="*/ 0 w 289"/>
                  <a:gd name="T91" fmla="*/ 20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path>
                </a:pathLst>
              </a:custGeom>
              <a:solidFill>
                <a:srgbClr val="DFDFE0"/>
              </a:solidFill>
              <a:ln w="12700">
                <a:solidFill>
                  <a:srgbClr val="FFFFFF"/>
                </a:solidFill>
                <a:prstDash val="solid"/>
                <a:round/>
                <a:headEnd/>
                <a:tailEnd/>
              </a:ln>
            </p:spPr>
            <p:txBody>
              <a:bodyPr/>
              <a:lstStyle/>
              <a:p>
                <a:endParaRPr lang="en-US" sz="1980"/>
              </a:p>
            </p:txBody>
          </p:sp>
          <p:sp>
            <p:nvSpPr>
              <p:cNvPr id="177" name="Freeform 154">
                <a:extLst>
                  <a:ext uri="{FF2B5EF4-FFF2-40B4-BE49-F238E27FC236}">
                    <a16:creationId xmlns:a16="http://schemas.microsoft.com/office/drawing/2014/main" id="{F5633E51-0BEC-DEBC-A8AF-770453989792}"/>
                  </a:ext>
                </a:extLst>
              </p:cNvPr>
              <p:cNvSpPr>
                <a:spLocks/>
              </p:cNvSpPr>
              <p:nvPr/>
            </p:nvSpPr>
            <p:spPr bwMode="auto">
              <a:xfrm>
                <a:off x="7380467" y="3401597"/>
                <a:ext cx="496755" cy="381270"/>
              </a:xfrm>
              <a:custGeom>
                <a:avLst/>
                <a:gdLst>
                  <a:gd name="T0" fmla="*/ 35 w 327"/>
                  <a:gd name="T1" fmla="*/ 23 h 251"/>
                  <a:gd name="T2" fmla="*/ 58 w 327"/>
                  <a:gd name="T3" fmla="*/ 10 h 251"/>
                  <a:gd name="T4" fmla="*/ 145 w 327"/>
                  <a:gd name="T5" fmla="*/ 0 h 251"/>
                  <a:gd name="T6" fmla="*/ 164 w 327"/>
                  <a:gd name="T7" fmla="*/ 11 h 251"/>
                  <a:gd name="T8" fmla="*/ 168 w 327"/>
                  <a:gd name="T9" fmla="*/ 23 h 251"/>
                  <a:gd name="T10" fmla="*/ 327 w 327"/>
                  <a:gd name="T11" fmla="*/ 73 h 251"/>
                  <a:gd name="T12" fmla="*/ 310 w 327"/>
                  <a:gd name="T13" fmla="*/ 91 h 251"/>
                  <a:gd name="T14" fmla="*/ 297 w 327"/>
                  <a:gd name="T15" fmla="*/ 134 h 251"/>
                  <a:gd name="T16" fmla="*/ 293 w 327"/>
                  <a:gd name="T17" fmla="*/ 117 h 251"/>
                  <a:gd name="T18" fmla="*/ 287 w 327"/>
                  <a:gd name="T19" fmla="*/ 130 h 251"/>
                  <a:gd name="T20" fmla="*/ 293 w 327"/>
                  <a:gd name="T21" fmla="*/ 144 h 251"/>
                  <a:gd name="T22" fmla="*/ 287 w 327"/>
                  <a:gd name="T23" fmla="*/ 149 h 251"/>
                  <a:gd name="T24" fmla="*/ 275 w 327"/>
                  <a:gd name="T25" fmla="*/ 155 h 251"/>
                  <a:gd name="T26" fmla="*/ 270 w 327"/>
                  <a:gd name="T27" fmla="*/ 168 h 251"/>
                  <a:gd name="T28" fmla="*/ 257 w 327"/>
                  <a:gd name="T29" fmla="*/ 179 h 251"/>
                  <a:gd name="T30" fmla="*/ 253 w 327"/>
                  <a:gd name="T31" fmla="*/ 182 h 251"/>
                  <a:gd name="T32" fmla="*/ 251 w 327"/>
                  <a:gd name="T33" fmla="*/ 191 h 251"/>
                  <a:gd name="T34" fmla="*/ 240 w 327"/>
                  <a:gd name="T35" fmla="*/ 199 h 251"/>
                  <a:gd name="T36" fmla="*/ 233 w 327"/>
                  <a:gd name="T37" fmla="*/ 205 h 251"/>
                  <a:gd name="T38" fmla="*/ 217 w 327"/>
                  <a:gd name="T39" fmla="*/ 206 h 251"/>
                  <a:gd name="T40" fmla="*/ 215 w 327"/>
                  <a:gd name="T41" fmla="*/ 213 h 251"/>
                  <a:gd name="T42" fmla="*/ 220 w 327"/>
                  <a:gd name="T43" fmla="*/ 221 h 251"/>
                  <a:gd name="T44" fmla="*/ 217 w 327"/>
                  <a:gd name="T45" fmla="*/ 228 h 251"/>
                  <a:gd name="T46" fmla="*/ 207 w 327"/>
                  <a:gd name="T47" fmla="*/ 227 h 251"/>
                  <a:gd name="T48" fmla="*/ 196 w 327"/>
                  <a:gd name="T49" fmla="*/ 213 h 251"/>
                  <a:gd name="T50" fmla="*/ 205 w 327"/>
                  <a:gd name="T51" fmla="*/ 232 h 251"/>
                  <a:gd name="T52" fmla="*/ 203 w 327"/>
                  <a:gd name="T53" fmla="*/ 241 h 251"/>
                  <a:gd name="T54" fmla="*/ 199 w 327"/>
                  <a:gd name="T55" fmla="*/ 251 h 251"/>
                  <a:gd name="T56" fmla="*/ 183 w 327"/>
                  <a:gd name="T57" fmla="*/ 247 h 251"/>
                  <a:gd name="T58" fmla="*/ 179 w 327"/>
                  <a:gd name="T59" fmla="*/ 232 h 251"/>
                  <a:gd name="T60" fmla="*/ 168 w 327"/>
                  <a:gd name="T61" fmla="*/ 216 h 251"/>
                  <a:gd name="T62" fmla="*/ 154 w 327"/>
                  <a:gd name="T63" fmla="*/ 204 h 251"/>
                  <a:gd name="T64" fmla="*/ 145 w 327"/>
                  <a:gd name="T65" fmla="*/ 185 h 251"/>
                  <a:gd name="T66" fmla="*/ 129 w 327"/>
                  <a:gd name="T67" fmla="*/ 172 h 251"/>
                  <a:gd name="T68" fmla="*/ 118 w 327"/>
                  <a:gd name="T69" fmla="*/ 164 h 251"/>
                  <a:gd name="T70" fmla="*/ 110 w 327"/>
                  <a:gd name="T71" fmla="*/ 151 h 251"/>
                  <a:gd name="T72" fmla="*/ 97 w 327"/>
                  <a:gd name="T73" fmla="*/ 138 h 251"/>
                  <a:gd name="T74" fmla="*/ 85 w 327"/>
                  <a:gd name="T75" fmla="*/ 129 h 251"/>
                  <a:gd name="T76" fmla="*/ 59 w 327"/>
                  <a:gd name="T77" fmla="*/ 111 h 251"/>
                  <a:gd name="T78" fmla="*/ 39 w 327"/>
                  <a:gd name="T79" fmla="*/ 83 h 251"/>
                  <a:gd name="T80" fmla="*/ 23 w 327"/>
                  <a:gd name="T81" fmla="*/ 75 h 251"/>
                  <a:gd name="T82" fmla="*/ 3 w 327"/>
                  <a:gd name="T83" fmla="*/ 62 h 251"/>
                  <a:gd name="T84" fmla="*/ 12 w 327"/>
                  <a:gd name="T85" fmla="*/ 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close/>
                  </a:path>
                </a:pathLst>
              </a:custGeom>
              <a:solidFill>
                <a:srgbClr val="DFDFE0"/>
              </a:solidFill>
              <a:ln w="12700">
                <a:solidFill>
                  <a:srgbClr val="FFFFFF"/>
                </a:solidFill>
                <a:round/>
                <a:headEnd/>
                <a:tailEnd/>
              </a:ln>
            </p:spPr>
            <p:txBody>
              <a:bodyPr/>
              <a:lstStyle/>
              <a:p>
                <a:endParaRPr lang="en-US" sz="1980"/>
              </a:p>
            </p:txBody>
          </p:sp>
          <p:sp>
            <p:nvSpPr>
              <p:cNvPr id="178" name="Freeform 155">
                <a:extLst>
                  <a:ext uri="{FF2B5EF4-FFF2-40B4-BE49-F238E27FC236}">
                    <a16:creationId xmlns:a16="http://schemas.microsoft.com/office/drawing/2014/main" id="{8FBE5EB2-E88A-0E71-2EB2-1D11FF85FE32}"/>
                  </a:ext>
                </a:extLst>
              </p:cNvPr>
              <p:cNvSpPr>
                <a:spLocks/>
              </p:cNvSpPr>
              <p:nvPr/>
            </p:nvSpPr>
            <p:spPr bwMode="auto">
              <a:xfrm>
                <a:off x="7380467" y="3401597"/>
                <a:ext cx="496755" cy="381270"/>
              </a:xfrm>
              <a:custGeom>
                <a:avLst/>
                <a:gdLst>
                  <a:gd name="T0" fmla="*/ 35 w 327"/>
                  <a:gd name="T1" fmla="*/ 23 h 251"/>
                  <a:gd name="T2" fmla="*/ 58 w 327"/>
                  <a:gd name="T3" fmla="*/ 10 h 251"/>
                  <a:gd name="T4" fmla="*/ 145 w 327"/>
                  <a:gd name="T5" fmla="*/ 0 h 251"/>
                  <a:gd name="T6" fmla="*/ 164 w 327"/>
                  <a:gd name="T7" fmla="*/ 11 h 251"/>
                  <a:gd name="T8" fmla="*/ 168 w 327"/>
                  <a:gd name="T9" fmla="*/ 23 h 251"/>
                  <a:gd name="T10" fmla="*/ 327 w 327"/>
                  <a:gd name="T11" fmla="*/ 73 h 251"/>
                  <a:gd name="T12" fmla="*/ 310 w 327"/>
                  <a:gd name="T13" fmla="*/ 91 h 251"/>
                  <a:gd name="T14" fmla="*/ 297 w 327"/>
                  <a:gd name="T15" fmla="*/ 134 h 251"/>
                  <a:gd name="T16" fmla="*/ 293 w 327"/>
                  <a:gd name="T17" fmla="*/ 117 h 251"/>
                  <a:gd name="T18" fmla="*/ 287 w 327"/>
                  <a:gd name="T19" fmla="*/ 130 h 251"/>
                  <a:gd name="T20" fmla="*/ 293 w 327"/>
                  <a:gd name="T21" fmla="*/ 144 h 251"/>
                  <a:gd name="T22" fmla="*/ 287 w 327"/>
                  <a:gd name="T23" fmla="*/ 149 h 251"/>
                  <a:gd name="T24" fmla="*/ 275 w 327"/>
                  <a:gd name="T25" fmla="*/ 155 h 251"/>
                  <a:gd name="T26" fmla="*/ 270 w 327"/>
                  <a:gd name="T27" fmla="*/ 168 h 251"/>
                  <a:gd name="T28" fmla="*/ 257 w 327"/>
                  <a:gd name="T29" fmla="*/ 179 h 251"/>
                  <a:gd name="T30" fmla="*/ 253 w 327"/>
                  <a:gd name="T31" fmla="*/ 182 h 251"/>
                  <a:gd name="T32" fmla="*/ 251 w 327"/>
                  <a:gd name="T33" fmla="*/ 191 h 251"/>
                  <a:gd name="T34" fmla="*/ 240 w 327"/>
                  <a:gd name="T35" fmla="*/ 199 h 251"/>
                  <a:gd name="T36" fmla="*/ 233 w 327"/>
                  <a:gd name="T37" fmla="*/ 205 h 251"/>
                  <a:gd name="T38" fmla="*/ 217 w 327"/>
                  <a:gd name="T39" fmla="*/ 206 h 251"/>
                  <a:gd name="T40" fmla="*/ 215 w 327"/>
                  <a:gd name="T41" fmla="*/ 213 h 251"/>
                  <a:gd name="T42" fmla="*/ 220 w 327"/>
                  <a:gd name="T43" fmla="*/ 221 h 251"/>
                  <a:gd name="T44" fmla="*/ 217 w 327"/>
                  <a:gd name="T45" fmla="*/ 228 h 251"/>
                  <a:gd name="T46" fmla="*/ 207 w 327"/>
                  <a:gd name="T47" fmla="*/ 227 h 251"/>
                  <a:gd name="T48" fmla="*/ 196 w 327"/>
                  <a:gd name="T49" fmla="*/ 213 h 251"/>
                  <a:gd name="T50" fmla="*/ 205 w 327"/>
                  <a:gd name="T51" fmla="*/ 232 h 251"/>
                  <a:gd name="T52" fmla="*/ 203 w 327"/>
                  <a:gd name="T53" fmla="*/ 241 h 251"/>
                  <a:gd name="T54" fmla="*/ 199 w 327"/>
                  <a:gd name="T55" fmla="*/ 251 h 251"/>
                  <a:gd name="T56" fmla="*/ 183 w 327"/>
                  <a:gd name="T57" fmla="*/ 247 h 251"/>
                  <a:gd name="T58" fmla="*/ 179 w 327"/>
                  <a:gd name="T59" fmla="*/ 232 h 251"/>
                  <a:gd name="T60" fmla="*/ 168 w 327"/>
                  <a:gd name="T61" fmla="*/ 216 h 251"/>
                  <a:gd name="T62" fmla="*/ 154 w 327"/>
                  <a:gd name="T63" fmla="*/ 204 h 251"/>
                  <a:gd name="T64" fmla="*/ 145 w 327"/>
                  <a:gd name="T65" fmla="*/ 185 h 251"/>
                  <a:gd name="T66" fmla="*/ 129 w 327"/>
                  <a:gd name="T67" fmla="*/ 172 h 251"/>
                  <a:gd name="T68" fmla="*/ 118 w 327"/>
                  <a:gd name="T69" fmla="*/ 164 h 251"/>
                  <a:gd name="T70" fmla="*/ 110 w 327"/>
                  <a:gd name="T71" fmla="*/ 151 h 251"/>
                  <a:gd name="T72" fmla="*/ 97 w 327"/>
                  <a:gd name="T73" fmla="*/ 138 h 251"/>
                  <a:gd name="T74" fmla="*/ 85 w 327"/>
                  <a:gd name="T75" fmla="*/ 129 h 251"/>
                  <a:gd name="T76" fmla="*/ 59 w 327"/>
                  <a:gd name="T77" fmla="*/ 111 h 251"/>
                  <a:gd name="T78" fmla="*/ 39 w 327"/>
                  <a:gd name="T79" fmla="*/ 83 h 251"/>
                  <a:gd name="T80" fmla="*/ 23 w 327"/>
                  <a:gd name="T81" fmla="*/ 75 h 251"/>
                  <a:gd name="T82" fmla="*/ 3 w 327"/>
                  <a:gd name="T83" fmla="*/ 62 h 251"/>
                  <a:gd name="T84" fmla="*/ 12 w 327"/>
                  <a:gd name="T85" fmla="*/ 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path>
                </a:pathLst>
              </a:custGeom>
              <a:solidFill>
                <a:srgbClr val="DFDFE0"/>
              </a:solidFill>
              <a:ln w="12700">
                <a:solidFill>
                  <a:srgbClr val="FFFFFF"/>
                </a:solidFill>
                <a:prstDash val="solid"/>
                <a:round/>
                <a:headEnd/>
                <a:tailEnd/>
              </a:ln>
            </p:spPr>
            <p:txBody>
              <a:bodyPr/>
              <a:lstStyle/>
              <a:p>
                <a:endParaRPr lang="en-US" sz="1980"/>
              </a:p>
            </p:txBody>
          </p:sp>
          <p:sp>
            <p:nvSpPr>
              <p:cNvPr id="179" name="Freeform 156">
                <a:extLst>
                  <a:ext uri="{FF2B5EF4-FFF2-40B4-BE49-F238E27FC236}">
                    <a16:creationId xmlns:a16="http://schemas.microsoft.com/office/drawing/2014/main" id="{790E8B20-B036-E24F-D52A-E1D3A260F9B2}"/>
                  </a:ext>
                </a:extLst>
              </p:cNvPr>
              <p:cNvSpPr>
                <a:spLocks/>
              </p:cNvSpPr>
              <p:nvPr/>
            </p:nvSpPr>
            <p:spPr bwMode="auto">
              <a:xfrm>
                <a:off x="7508074" y="2452218"/>
                <a:ext cx="572711" cy="375194"/>
              </a:xfrm>
              <a:custGeom>
                <a:avLst/>
                <a:gdLst>
                  <a:gd name="T0" fmla="*/ 7 w 377"/>
                  <a:gd name="T1" fmla="*/ 58 h 247"/>
                  <a:gd name="T2" fmla="*/ 23 w 377"/>
                  <a:gd name="T3" fmla="*/ 45 h 247"/>
                  <a:gd name="T4" fmla="*/ 41 w 377"/>
                  <a:gd name="T5" fmla="*/ 32 h 247"/>
                  <a:gd name="T6" fmla="*/ 45 w 377"/>
                  <a:gd name="T7" fmla="*/ 53 h 247"/>
                  <a:gd name="T8" fmla="*/ 168 w 377"/>
                  <a:gd name="T9" fmla="*/ 30 h 247"/>
                  <a:gd name="T10" fmla="*/ 306 w 377"/>
                  <a:gd name="T11" fmla="*/ 0 h 247"/>
                  <a:gd name="T12" fmla="*/ 313 w 377"/>
                  <a:gd name="T13" fmla="*/ 3 h 247"/>
                  <a:gd name="T14" fmla="*/ 320 w 377"/>
                  <a:gd name="T15" fmla="*/ 7 h 247"/>
                  <a:gd name="T16" fmla="*/ 331 w 377"/>
                  <a:gd name="T17" fmla="*/ 23 h 247"/>
                  <a:gd name="T18" fmla="*/ 336 w 377"/>
                  <a:gd name="T19" fmla="*/ 34 h 247"/>
                  <a:gd name="T20" fmla="*/ 351 w 377"/>
                  <a:gd name="T21" fmla="*/ 38 h 247"/>
                  <a:gd name="T22" fmla="*/ 357 w 377"/>
                  <a:gd name="T23" fmla="*/ 43 h 247"/>
                  <a:gd name="T24" fmla="*/ 350 w 377"/>
                  <a:gd name="T25" fmla="*/ 54 h 247"/>
                  <a:gd name="T26" fmla="*/ 343 w 377"/>
                  <a:gd name="T27" fmla="*/ 73 h 247"/>
                  <a:gd name="T28" fmla="*/ 340 w 377"/>
                  <a:gd name="T29" fmla="*/ 83 h 247"/>
                  <a:gd name="T30" fmla="*/ 344 w 377"/>
                  <a:gd name="T31" fmla="*/ 88 h 247"/>
                  <a:gd name="T32" fmla="*/ 339 w 377"/>
                  <a:gd name="T33" fmla="*/ 98 h 247"/>
                  <a:gd name="T34" fmla="*/ 346 w 377"/>
                  <a:gd name="T35" fmla="*/ 112 h 247"/>
                  <a:gd name="T36" fmla="*/ 353 w 377"/>
                  <a:gd name="T37" fmla="*/ 119 h 247"/>
                  <a:gd name="T38" fmla="*/ 361 w 377"/>
                  <a:gd name="T39" fmla="*/ 123 h 247"/>
                  <a:gd name="T40" fmla="*/ 377 w 377"/>
                  <a:gd name="T41" fmla="*/ 138 h 247"/>
                  <a:gd name="T42" fmla="*/ 367 w 377"/>
                  <a:gd name="T43" fmla="*/ 149 h 247"/>
                  <a:gd name="T44" fmla="*/ 362 w 377"/>
                  <a:gd name="T45" fmla="*/ 155 h 247"/>
                  <a:gd name="T46" fmla="*/ 362 w 377"/>
                  <a:gd name="T47" fmla="*/ 156 h 247"/>
                  <a:gd name="T48" fmla="*/ 358 w 377"/>
                  <a:gd name="T49" fmla="*/ 165 h 247"/>
                  <a:gd name="T50" fmla="*/ 348 w 377"/>
                  <a:gd name="T51" fmla="*/ 171 h 247"/>
                  <a:gd name="T52" fmla="*/ 340 w 377"/>
                  <a:gd name="T53" fmla="*/ 175 h 247"/>
                  <a:gd name="T54" fmla="*/ 332 w 377"/>
                  <a:gd name="T55" fmla="*/ 176 h 247"/>
                  <a:gd name="T56" fmla="*/ 324 w 377"/>
                  <a:gd name="T57" fmla="*/ 184 h 247"/>
                  <a:gd name="T58" fmla="*/ 202 w 377"/>
                  <a:gd name="T59" fmla="*/ 216 h 247"/>
                  <a:gd name="T60" fmla="*/ 31 w 377"/>
                  <a:gd name="T61" fmla="*/ 247 h 247"/>
                  <a:gd name="T62" fmla="*/ 0 w 377"/>
                  <a:gd name="T63" fmla="*/ 6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close/>
                  </a:path>
                </a:pathLst>
              </a:custGeom>
              <a:solidFill>
                <a:srgbClr val="DFDFE0"/>
              </a:solidFill>
              <a:ln w="12700">
                <a:solidFill>
                  <a:srgbClr val="FFFFFF"/>
                </a:solidFill>
                <a:round/>
                <a:headEnd/>
                <a:tailEnd/>
              </a:ln>
            </p:spPr>
            <p:txBody>
              <a:bodyPr/>
              <a:lstStyle/>
              <a:p>
                <a:endParaRPr lang="en-US" sz="1980"/>
              </a:p>
            </p:txBody>
          </p:sp>
          <p:sp>
            <p:nvSpPr>
              <p:cNvPr id="180" name="Freeform 157">
                <a:extLst>
                  <a:ext uri="{FF2B5EF4-FFF2-40B4-BE49-F238E27FC236}">
                    <a16:creationId xmlns:a16="http://schemas.microsoft.com/office/drawing/2014/main" id="{1BD54919-C04E-1859-D8F0-1B90A9C58599}"/>
                  </a:ext>
                </a:extLst>
              </p:cNvPr>
              <p:cNvSpPr>
                <a:spLocks/>
              </p:cNvSpPr>
              <p:nvPr/>
            </p:nvSpPr>
            <p:spPr bwMode="auto">
              <a:xfrm>
                <a:off x="7508074" y="2452218"/>
                <a:ext cx="572711" cy="375194"/>
              </a:xfrm>
              <a:custGeom>
                <a:avLst/>
                <a:gdLst>
                  <a:gd name="T0" fmla="*/ 7 w 377"/>
                  <a:gd name="T1" fmla="*/ 58 h 247"/>
                  <a:gd name="T2" fmla="*/ 23 w 377"/>
                  <a:gd name="T3" fmla="*/ 45 h 247"/>
                  <a:gd name="T4" fmla="*/ 41 w 377"/>
                  <a:gd name="T5" fmla="*/ 32 h 247"/>
                  <a:gd name="T6" fmla="*/ 45 w 377"/>
                  <a:gd name="T7" fmla="*/ 53 h 247"/>
                  <a:gd name="T8" fmla="*/ 168 w 377"/>
                  <a:gd name="T9" fmla="*/ 30 h 247"/>
                  <a:gd name="T10" fmla="*/ 306 w 377"/>
                  <a:gd name="T11" fmla="*/ 0 h 247"/>
                  <a:gd name="T12" fmla="*/ 313 w 377"/>
                  <a:gd name="T13" fmla="*/ 3 h 247"/>
                  <a:gd name="T14" fmla="*/ 320 w 377"/>
                  <a:gd name="T15" fmla="*/ 7 h 247"/>
                  <a:gd name="T16" fmla="*/ 331 w 377"/>
                  <a:gd name="T17" fmla="*/ 23 h 247"/>
                  <a:gd name="T18" fmla="*/ 336 w 377"/>
                  <a:gd name="T19" fmla="*/ 34 h 247"/>
                  <a:gd name="T20" fmla="*/ 351 w 377"/>
                  <a:gd name="T21" fmla="*/ 38 h 247"/>
                  <a:gd name="T22" fmla="*/ 357 w 377"/>
                  <a:gd name="T23" fmla="*/ 43 h 247"/>
                  <a:gd name="T24" fmla="*/ 350 w 377"/>
                  <a:gd name="T25" fmla="*/ 54 h 247"/>
                  <a:gd name="T26" fmla="*/ 343 w 377"/>
                  <a:gd name="T27" fmla="*/ 73 h 247"/>
                  <a:gd name="T28" fmla="*/ 340 w 377"/>
                  <a:gd name="T29" fmla="*/ 83 h 247"/>
                  <a:gd name="T30" fmla="*/ 344 w 377"/>
                  <a:gd name="T31" fmla="*/ 88 h 247"/>
                  <a:gd name="T32" fmla="*/ 339 w 377"/>
                  <a:gd name="T33" fmla="*/ 98 h 247"/>
                  <a:gd name="T34" fmla="*/ 346 w 377"/>
                  <a:gd name="T35" fmla="*/ 112 h 247"/>
                  <a:gd name="T36" fmla="*/ 353 w 377"/>
                  <a:gd name="T37" fmla="*/ 119 h 247"/>
                  <a:gd name="T38" fmla="*/ 361 w 377"/>
                  <a:gd name="T39" fmla="*/ 123 h 247"/>
                  <a:gd name="T40" fmla="*/ 377 w 377"/>
                  <a:gd name="T41" fmla="*/ 138 h 247"/>
                  <a:gd name="T42" fmla="*/ 367 w 377"/>
                  <a:gd name="T43" fmla="*/ 149 h 247"/>
                  <a:gd name="T44" fmla="*/ 362 w 377"/>
                  <a:gd name="T45" fmla="*/ 155 h 247"/>
                  <a:gd name="T46" fmla="*/ 362 w 377"/>
                  <a:gd name="T47" fmla="*/ 156 h 247"/>
                  <a:gd name="T48" fmla="*/ 358 w 377"/>
                  <a:gd name="T49" fmla="*/ 165 h 247"/>
                  <a:gd name="T50" fmla="*/ 348 w 377"/>
                  <a:gd name="T51" fmla="*/ 171 h 247"/>
                  <a:gd name="T52" fmla="*/ 340 w 377"/>
                  <a:gd name="T53" fmla="*/ 175 h 247"/>
                  <a:gd name="T54" fmla="*/ 332 w 377"/>
                  <a:gd name="T55" fmla="*/ 176 h 247"/>
                  <a:gd name="T56" fmla="*/ 324 w 377"/>
                  <a:gd name="T57" fmla="*/ 184 h 247"/>
                  <a:gd name="T58" fmla="*/ 202 w 377"/>
                  <a:gd name="T59" fmla="*/ 216 h 247"/>
                  <a:gd name="T60" fmla="*/ 31 w 377"/>
                  <a:gd name="T61" fmla="*/ 247 h 247"/>
                  <a:gd name="T62" fmla="*/ 0 w 377"/>
                  <a:gd name="T63" fmla="*/ 6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path>
                </a:pathLst>
              </a:custGeom>
              <a:solidFill>
                <a:srgbClr val="DFDFE0"/>
              </a:solidFill>
              <a:ln w="12700">
                <a:solidFill>
                  <a:srgbClr val="FFFFFF"/>
                </a:solidFill>
                <a:prstDash val="solid"/>
                <a:round/>
                <a:headEnd/>
                <a:tailEnd/>
              </a:ln>
            </p:spPr>
            <p:txBody>
              <a:bodyPr/>
              <a:lstStyle/>
              <a:p>
                <a:endParaRPr lang="en-US" sz="1980"/>
              </a:p>
            </p:txBody>
          </p:sp>
          <p:sp>
            <p:nvSpPr>
              <p:cNvPr id="181" name="Freeform 158">
                <a:extLst>
                  <a:ext uri="{FF2B5EF4-FFF2-40B4-BE49-F238E27FC236}">
                    <a16:creationId xmlns:a16="http://schemas.microsoft.com/office/drawing/2014/main" id="{5DEC3C8E-3957-2A73-321F-A36EF7E8077B}"/>
                  </a:ext>
                </a:extLst>
              </p:cNvPr>
              <p:cNvSpPr>
                <a:spLocks/>
              </p:cNvSpPr>
              <p:nvPr/>
            </p:nvSpPr>
            <p:spPr bwMode="auto">
              <a:xfrm>
                <a:off x="7998752" y="2718044"/>
                <a:ext cx="104820" cy="174686"/>
              </a:xfrm>
              <a:custGeom>
                <a:avLst/>
                <a:gdLst>
                  <a:gd name="T0" fmla="*/ 0 w 69"/>
                  <a:gd name="T1" fmla="*/ 15 h 115"/>
                  <a:gd name="T2" fmla="*/ 1 w 69"/>
                  <a:gd name="T3" fmla="*/ 9 h 115"/>
                  <a:gd name="T4" fmla="*/ 4 w 69"/>
                  <a:gd name="T5" fmla="*/ 4 h 115"/>
                  <a:gd name="T6" fmla="*/ 9 w 69"/>
                  <a:gd name="T7" fmla="*/ 1 h 115"/>
                  <a:gd name="T8" fmla="*/ 13 w 69"/>
                  <a:gd name="T9" fmla="*/ 0 h 115"/>
                  <a:gd name="T10" fmla="*/ 17 w 69"/>
                  <a:gd name="T11" fmla="*/ 0 h 115"/>
                  <a:gd name="T12" fmla="*/ 20 w 69"/>
                  <a:gd name="T13" fmla="*/ 3 h 115"/>
                  <a:gd name="T14" fmla="*/ 17 w 69"/>
                  <a:gd name="T15" fmla="*/ 4 h 115"/>
                  <a:gd name="T16" fmla="*/ 17 w 69"/>
                  <a:gd name="T17" fmla="*/ 9 h 115"/>
                  <a:gd name="T18" fmla="*/ 15 w 69"/>
                  <a:gd name="T19" fmla="*/ 15 h 115"/>
                  <a:gd name="T20" fmla="*/ 12 w 69"/>
                  <a:gd name="T21" fmla="*/ 19 h 115"/>
                  <a:gd name="T22" fmla="*/ 16 w 69"/>
                  <a:gd name="T23" fmla="*/ 24 h 115"/>
                  <a:gd name="T24" fmla="*/ 16 w 69"/>
                  <a:gd name="T25" fmla="*/ 28 h 115"/>
                  <a:gd name="T26" fmla="*/ 19 w 69"/>
                  <a:gd name="T27" fmla="*/ 34 h 115"/>
                  <a:gd name="T28" fmla="*/ 23 w 69"/>
                  <a:gd name="T29" fmla="*/ 39 h 115"/>
                  <a:gd name="T30" fmla="*/ 28 w 69"/>
                  <a:gd name="T31" fmla="*/ 43 h 115"/>
                  <a:gd name="T32" fmla="*/ 32 w 69"/>
                  <a:gd name="T33" fmla="*/ 47 h 115"/>
                  <a:gd name="T34" fmla="*/ 32 w 69"/>
                  <a:gd name="T35" fmla="*/ 54 h 115"/>
                  <a:gd name="T36" fmla="*/ 35 w 69"/>
                  <a:gd name="T37" fmla="*/ 62 h 115"/>
                  <a:gd name="T38" fmla="*/ 42 w 69"/>
                  <a:gd name="T39" fmla="*/ 66 h 115"/>
                  <a:gd name="T40" fmla="*/ 43 w 69"/>
                  <a:gd name="T41" fmla="*/ 72 h 115"/>
                  <a:gd name="T42" fmla="*/ 53 w 69"/>
                  <a:gd name="T43" fmla="*/ 80 h 115"/>
                  <a:gd name="T44" fmla="*/ 59 w 69"/>
                  <a:gd name="T45" fmla="*/ 79 h 115"/>
                  <a:gd name="T46" fmla="*/ 61 w 69"/>
                  <a:gd name="T47" fmla="*/ 81 h 115"/>
                  <a:gd name="T48" fmla="*/ 59 w 69"/>
                  <a:gd name="T49" fmla="*/ 87 h 115"/>
                  <a:gd name="T50" fmla="*/ 59 w 69"/>
                  <a:gd name="T51" fmla="*/ 92 h 115"/>
                  <a:gd name="T52" fmla="*/ 61 w 69"/>
                  <a:gd name="T53" fmla="*/ 92 h 115"/>
                  <a:gd name="T54" fmla="*/ 57 w 69"/>
                  <a:gd name="T55" fmla="*/ 98 h 115"/>
                  <a:gd name="T56" fmla="*/ 59 w 69"/>
                  <a:gd name="T57" fmla="*/ 96 h 115"/>
                  <a:gd name="T58" fmla="*/ 65 w 69"/>
                  <a:gd name="T59" fmla="*/ 95 h 115"/>
                  <a:gd name="T60" fmla="*/ 69 w 69"/>
                  <a:gd name="T61" fmla="*/ 106 h 115"/>
                  <a:gd name="T62" fmla="*/ 68 w 69"/>
                  <a:gd name="T63" fmla="*/ 106 h 115"/>
                  <a:gd name="T64" fmla="*/ 65 w 69"/>
                  <a:gd name="T65" fmla="*/ 107 h 115"/>
                  <a:gd name="T66" fmla="*/ 28 w 69"/>
                  <a:gd name="T67" fmla="*/ 115 h 115"/>
                  <a:gd name="T68" fmla="*/ 25 w 69"/>
                  <a:gd name="T69" fmla="*/ 110 h 115"/>
                  <a:gd name="T70" fmla="*/ 16 w 69"/>
                  <a:gd name="T71" fmla="*/ 73 h 115"/>
                  <a:gd name="T72" fmla="*/ 0 w 69"/>
                  <a:gd name="T7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close/>
                  </a:path>
                </a:pathLst>
              </a:custGeom>
              <a:solidFill>
                <a:srgbClr val="DFDFE0"/>
              </a:solidFill>
              <a:ln w="12700">
                <a:solidFill>
                  <a:srgbClr val="FFFFFF"/>
                </a:solidFill>
                <a:round/>
                <a:headEnd/>
                <a:tailEnd/>
              </a:ln>
            </p:spPr>
            <p:txBody>
              <a:bodyPr/>
              <a:lstStyle/>
              <a:p>
                <a:endParaRPr lang="en-US" sz="1980"/>
              </a:p>
            </p:txBody>
          </p:sp>
          <p:sp>
            <p:nvSpPr>
              <p:cNvPr id="182" name="Freeform 159">
                <a:extLst>
                  <a:ext uri="{FF2B5EF4-FFF2-40B4-BE49-F238E27FC236}">
                    <a16:creationId xmlns:a16="http://schemas.microsoft.com/office/drawing/2014/main" id="{C9E9A728-123F-ECA5-270A-8BF4964D3215}"/>
                  </a:ext>
                </a:extLst>
              </p:cNvPr>
              <p:cNvSpPr>
                <a:spLocks/>
              </p:cNvSpPr>
              <p:nvPr/>
            </p:nvSpPr>
            <p:spPr bwMode="auto">
              <a:xfrm>
                <a:off x="7998752" y="2718044"/>
                <a:ext cx="104820" cy="174686"/>
              </a:xfrm>
              <a:custGeom>
                <a:avLst/>
                <a:gdLst>
                  <a:gd name="T0" fmla="*/ 0 w 69"/>
                  <a:gd name="T1" fmla="*/ 15 h 115"/>
                  <a:gd name="T2" fmla="*/ 1 w 69"/>
                  <a:gd name="T3" fmla="*/ 9 h 115"/>
                  <a:gd name="T4" fmla="*/ 4 w 69"/>
                  <a:gd name="T5" fmla="*/ 4 h 115"/>
                  <a:gd name="T6" fmla="*/ 9 w 69"/>
                  <a:gd name="T7" fmla="*/ 1 h 115"/>
                  <a:gd name="T8" fmla="*/ 13 w 69"/>
                  <a:gd name="T9" fmla="*/ 0 h 115"/>
                  <a:gd name="T10" fmla="*/ 17 w 69"/>
                  <a:gd name="T11" fmla="*/ 0 h 115"/>
                  <a:gd name="T12" fmla="*/ 20 w 69"/>
                  <a:gd name="T13" fmla="*/ 3 h 115"/>
                  <a:gd name="T14" fmla="*/ 17 w 69"/>
                  <a:gd name="T15" fmla="*/ 4 h 115"/>
                  <a:gd name="T16" fmla="*/ 17 w 69"/>
                  <a:gd name="T17" fmla="*/ 9 h 115"/>
                  <a:gd name="T18" fmla="*/ 15 w 69"/>
                  <a:gd name="T19" fmla="*/ 15 h 115"/>
                  <a:gd name="T20" fmla="*/ 12 w 69"/>
                  <a:gd name="T21" fmla="*/ 19 h 115"/>
                  <a:gd name="T22" fmla="*/ 16 w 69"/>
                  <a:gd name="T23" fmla="*/ 24 h 115"/>
                  <a:gd name="T24" fmla="*/ 16 w 69"/>
                  <a:gd name="T25" fmla="*/ 28 h 115"/>
                  <a:gd name="T26" fmla="*/ 19 w 69"/>
                  <a:gd name="T27" fmla="*/ 34 h 115"/>
                  <a:gd name="T28" fmla="*/ 23 w 69"/>
                  <a:gd name="T29" fmla="*/ 39 h 115"/>
                  <a:gd name="T30" fmla="*/ 28 w 69"/>
                  <a:gd name="T31" fmla="*/ 43 h 115"/>
                  <a:gd name="T32" fmla="*/ 32 w 69"/>
                  <a:gd name="T33" fmla="*/ 47 h 115"/>
                  <a:gd name="T34" fmla="*/ 32 w 69"/>
                  <a:gd name="T35" fmla="*/ 54 h 115"/>
                  <a:gd name="T36" fmla="*/ 35 w 69"/>
                  <a:gd name="T37" fmla="*/ 62 h 115"/>
                  <a:gd name="T38" fmla="*/ 42 w 69"/>
                  <a:gd name="T39" fmla="*/ 66 h 115"/>
                  <a:gd name="T40" fmla="*/ 43 w 69"/>
                  <a:gd name="T41" fmla="*/ 72 h 115"/>
                  <a:gd name="T42" fmla="*/ 53 w 69"/>
                  <a:gd name="T43" fmla="*/ 80 h 115"/>
                  <a:gd name="T44" fmla="*/ 59 w 69"/>
                  <a:gd name="T45" fmla="*/ 79 h 115"/>
                  <a:gd name="T46" fmla="*/ 61 w 69"/>
                  <a:gd name="T47" fmla="*/ 81 h 115"/>
                  <a:gd name="T48" fmla="*/ 59 w 69"/>
                  <a:gd name="T49" fmla="*/ 87 h 115"/>
                  <a:gd name="T50" fmla="*/ 59 w 69"/>
                  <a:gd name="T51" fmla="*/ 92 h 115"/>
                  <a:gd name="T52" fmla="*/ 61 w 69"/>
                  <a:gd name="T53" fmla="*/ 92 h 115"/>
                  <a:gd name="T54" fmla="*/ 57 w 69"/>
                  <a:gd name="T55" fmla="*/ 98 h 115"/>
                  <a:gd name="T56" fmla="*/ 59 w 69"/>
                  <a:gd name="T57" fmla="*/ 96 h 115"/>
                  <a:gd name="T58" fmla="*/ 65 w 69"/>
                  <a:gd name="T59" fmla="*/ 95 h 115"/>
                  <a:gd name="T60" fmla="*/ 69 w 69"/>
                  <a:gd name="T61" fmla="*/ 106 h 115"/>
                  <a:gd name="T62" fmla="*/ 68 w 69"/>
                  <a:gd name="T63" fmla="*/ 106 h 115"/>
                  <a:gd name="T64" fmla="*/ 65 w 69"/>
                  <a:gd name="T65" fmla="*/ 107 h 115"/>
                  <a:gd name="T66" fmla="*/ 28 w 69"/>
                  <a:gd name="T67" fmla="*/ 115 h 115"/>
                  <a:gd name="T68" fmla="*/ 25 w 69"/>
                  <a:gd name="T69" fmla="*/ 110 h 115"/>
                  <a:gd name="T70" fmla="*/ 16 w 69"/>
                  <a:gd name="T71" fmla="*/ 73 h 115"/>
                  <a:gd name="T72" fmla="*/ 0 w 69"/>
                  <a:gd name="T7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path>
                </a:pathLst>
              </a:custGeom>
              <a:solidFill>
                <a:srgbClr val="DFDFE0"/>
              </a:solidFill>
              <a:ln w="12700">
                <a:solidFill>
                  <a:srgbClr val="FFFFFF"/>
                </a:solidFill>
                <a:prstDash val="solid"/>
                <a:round/>
                <a:headEnd/>
                <a:tailEnd/>
              </a:ln>
            </p:spPr>
            <p:txBody>
              <a:bodyPr/>
              <a:lstStyle/>
              <a:p>
                <a:endParaRPr lang="en-US" sz="1980"/>
              </a:p>
            </p:txBody>
          </p:sp>
          <p:sp>
            <p:nvSpPr>
              <p:cNvPr id="183" name="Freeform 160">
                <a:extLst>
                  <a:ext uri="{FF2B5EF4-FFF2-40B4-BE49-F238E27FC236}">
                    <a16:creationId xmlns:a16="http://schemas.microsoft.com/office/drawing/2014/main" id="{F5317C1C-AB1E-A1B5-AEDB-8C54C6A9DF9F}"/>
                  </a:ext>
                </a:extLst>
              </p:cNvPr>
              <p:cNvSpPr>
                <a:spLocks/>
              </p:cNvSpPr>
              <p:nvPr/>
            </p:nvSpPr>
            <p:spPr bwMode="auto">
              <a:xfrm>
                <a:off x="8062555" y="2002593"/>
                <a:ext cx="164066" cy="312915"/>
              </a:xfrm>
              <a:custGeom>
                <a:avLst/>
                <a:gdLst>
                  <a:gd name="T0" fmla="*/ 0 w 108"/>
                  <a:gd name="T1" fmla="*/ 27 h 206"/>
                  <a:gd name="T2" fmla="*/ 19 w 108"/>
                  <a:gd name="T3" fmla="*/ 22 h 206"/>
                  <a:gd name="T4" fmla="*/ 103 w 108"/>
                  <a:gd name="T5" fmla="*/ 0 h 206"/>
                  <a:gd name="T6" fmla="*/ 101 w 108"/>
                  <a:gd name="T7" fmla="*/ 2 h 206"/>
                  <a:gd name="T8" fmla="*/ 104 w 108"/>
                  <a:gd name="T9" fmla="*/ 10 h 206"/>
                  <a:gd name="T10" fmla="*/ 101 w 108"/>
                  <a:gd name="T11" fmla="*/ 21 h 206"/>
                  <a:gd name="T12" fmla="*/ 103 w 108"/>
                  <a:gd name="T13" fmla="*/ 26 h 206"/>
                  <a:gd name="T14" fmla="*/ 107 w 108"/>
                  <a:gd name="T15" fmla="*/ 31 h 206"/>
                  <a:gd name="T16" fmla="*/ 108 w 108"/>
                  <a:gd name="T17" fmla="*/ 36 h 206"/>
                  <a:gd name="T18" fmla="*/ 108 w 108"/>
                  <a:gd name="T19" fmla="*/ 41 h 206"/>
                  <a:gd name="T20" fmla="*/ 104 w 108"/>
                  <a:gd name="T21" fmla="*/ 49 h 206"/>
                  <a:gd name="T22" fmla="*/ 95 w 108"/>
                  <a:gd name="T23" fmla="*/ 59 h 206"/>
                  <a:gd name="T24" fmla="*/ 93 w 108"/>
                  <a:gd name="T25" fmla="*/ 60 h 206"/>
                  <a:gd name="T26" fmla="*/ 88 w 108"/>
                  <a:gd name="T27" fmla="*/ 64 h 206"/>
                  <a:gd name="T28" fmla="*/ 88 w 108"/>
                  <a:gd name="T29" fmla="*/ 69 h 206"/>
                  <a:gd name="T30" fmla="*/ 92 w 108"/>
                  <a:gd name="T31" fmla="*/ 80 h 206"/>
                  <a:gd name="T32" fmla="*/ 89 w 108"/>
                  <a:gd name="T33" fmla="*/ 90 h 206"/>
                  <a:gd name="T34" fmla="*/ 91 w 108"/>
                  <a:gd name="T35" fmla="*/ 95 h 206"/>
                  <a:gd name="T36" fmla="*/ 88 w 108"/>
                  <a:gd name="T37" fmla="*/ 101 h 206"/>
                  <a:gd name="T38" fmla="*/ 89 w 108"/>
                  <a:gd name="T39" fmla="*/ 106 h 206"/>
                  <a:gd name="T40" fmla="*/ 88 w 108"/>
                  <a:gd name="T41" fmla="*/ 111 h 206"/>
                  <a:gd name="T42" fmla="*/ 84 w 108"/>
                  <a:gd name="T43" fmla="*/ 117 h 206"/>
                  <a:gd name="T44" fmla="*/ 85 w 108"/>
                  <a:gd name="T45" fmla="*/ 125 h 206"/>
                  <a:gd name="T46" fmla="*/ 82 w 108"/>
                  <a:gd name="T47" fmla="*/ 129 h 206"/>
                  <a:gd name="T48" fmla="*/ 88 w 108"/>
                  <a:gd name="T49" fmla="*/ 148 h 206"/>
                  <a:gd name="T50" fmla="*/ 88 w 108"/>
                  <a:gd name="T51" fmla="*/ 159 h 206"/>
                  <a:gd name="T52" fmla="*/ 91 w 108"/>
                  <a:gd name="T53" fmla="*/ 174 h 206"/>
                  <a:gd name="T54" fmla="*/ 88 w 108"/>
                  <a:gd name="T55" fmla="*/ 179 h 206"/>
                  <a:gd name="T56" fmla="*/ 88 w 108"/>
                  <a:gd name="T57" fmla="*/ 185 h 206"/>
                  <a:gd name="T58" fmla="*/ 91 w 108"/>
                  <a:gd name="T59" fmla="*/ 191 h 206"/>
                  <a:gd name="T60" fmla="*/ 96 w 108"/>
                  <a:gd name="T61" fmla="*/ 196 h 206"/>
                  <a:gd name="T62" fmla="*/ 50 w 108"/>
                  <a:gd name="T63" fmla="*/ 206 h 206"/>
                  <a:gd name="T64" fmla="*/ 47 w 108"/>
                  <a:gd name="T65" fmla="*/ 201 h 206"/>
                  <a:gd name="T66" fmla="*/ 47 w 108"/>
                  <a:gd name="T67" fmla="*/ 197 h 206"/>
                  <a:gd name="T68" fmla="*/ 35 w 108"/>
                  <a:gd name="T69" fmla="*/ 144 h 206"/>
                  <a:gd name="T70" fmla="*/ 27 w 108"/>
                  <a:gd name="T71" fmla="*/ 137 h 206"/>
                  <a:gd name="T72" fmla="*/ 26 w 108"/>
                  <a:gd name="T73" fmla="*/ 143 h 206"/>
                  <a:gd name="T74" fmla="*/ 23 w 108"/>
                  <a:gd name="T75" fmla="*/ 137 h 206"/>
                  <a:gd name="T76" fmla="*/ 23 w 108"/>
                  <a:gd name="T77" fmla="*/ 129 h 206"/>
                  <a:gd name="T78" fmla="*/ 20 w 108"/>
                  <a:gd name="T79" fmla="*/ 118 h 206"/>
                  <a:gd name="T80" fmla="*/ 17 w 108"/>
                  <a:gd name="T81" fmla="*/ 113 h 206"/>
                  <a:gd name="T82" fmla="*/ 13 w 108"/>
                  <a:gd name="T83" fmla="*/ 102 h 206"/>
                  <a:gd name="T84" fmla="*/ 13 w 108"/>
                  <a:gd name="T85" fmla="*/ 91 h 206"/>
                  <a:gd name="T86" fmla="*/ 16 w 108"/>
                  <a:gd name="T87" fmla="*/ 90 h 206"/>
                  <a:gd name="T88" fmla="*/ 15 w 108"/>
                  <a:gd name="T89" fmla="*/ 84 h 206"/>
                  <a:gd name="T90" fmla="*/ 13 w 108"/>
                  <a:gd name="T91" fmla="*/ 79 h 206"/>
                  <a:gd name="T92" fmla="*/ 13 w 108"/>
                  <a:gd name="T93" fmla="*/ 74 h 206"/>
                  <a:gd name="T94" fmla="*/ 12 w 108"/>
                  <a:gd name="T95" fmla="*/ 68 h 206"/>
                  <a:gd name="T96" fmla="*/ 7 w 108"/>
                  <a:gd name="T97" fmla="*/ 63 h 206"/>
                  <a:gd name="T98" fmla="*/ 5 w 108"/>
                  <a:gd name="T99" fmla="*/ 57 h 206"/>
                  <a:gd name="T100" fmla="*/ 5 w 108"/>
                  <a:gd name="T101" fmla="*/ 45 h 206"/>
                  <a:gd name="T102" fmla="*/ 1 w 108"/>
                  <a:gd name="T103" fmla="*/ 40 h 206"/>
                  <a:gd name="T104" fmla="*/ 1 w 108"/>
                  <a:gd name="T105" fmla="*/ 34 h 206"/>
                  <a:gd name="T106" fmla="*/ 0 w 108"/>
                  <a:gd name="T107" fmla="*/ 30 h 206"/>
                  <a:gd name="T108" fmla="*/ 0 w 108"/>
                  <a:gd name="T109"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close/>
                  </a:path>
                </a:pathLst>
              </a:custGeom>
              <a:solidFill>
                <a:srgbClr val="DFDFE0"/>
              </a:solidFill>
              <a:ln w="12700">
                <a:solidFill>
                  <a:srgbClr val="FFFFFF"/>
                </a:solidFill>
                <a:round/>
                <a:headEnd/>
                <a:tailEnd/>
              </a:ln>
            </p:spPr>
            <p:txBody>
              <a:bodyPr/>
              <a:lstStyle/>
              <a:p>
                <a:endParaRPr lang="en-US" sz="1980"/>
              </a:p>
            </p:txBody>
          </p:sp>
          <p:sp>
            <p:nvSpPr>
              <p:cNvPr id="184" name="Freeform 161">
                <a:extLst>
                  <a:ext uri="{FF2B5EF4-FFF2-40B4-BE49-F238E27FC236}">
                    <a16:creationId xmlns:a16="http://schemas.microsoft.com/office/drawing/2014/main" id="{49E61B4B-3236-4D7E-D880-2B2DAF3F5648}"/>
                  </a:ext>
                </a:extLst>
              </p:cNvPr>
              <p:cNvSpPr>
                <a:spLocks/>
              </p:cNvSpPr>
              <p:nvPr/>
            </p:nvSpPr>
            <p:spPr bwMode="auto">
              <a:xfrm>
                <a:off x="8062555" y="2002593"/>
                <a:ext cx="164066" cy="312915"/>
              </a:xfrm>
              <a:custGeom>
                <a:avLst/>
                <a:gdLst>
                  <a:gd name="T0" fmla="*/ 0 w 108"/>
                  <a:gd name="T1" fmla="*/ 27 h 206"/>
                  <a:gd name="T2" fmla="*/ 19 w 108"/>
                  <a:gd name="T3" fmla="*/ 22 h 206"/>
                  <a:gd name="T4" fmla="*/ 103 w 108"/>
                  <a:gd name="T5" fmla="*/ 0 h 206"/>
                  <a:gd name="T6" fmla="*/ 101 w 108"/>
                  <a:gd name="T7" fmla="*/ 2 h 206"/>
                  <a:gd name="T8" fmla="*/ 104 w 108"/>
                  <a:gd name="T9" fmla="*/ 10 h 206"/>
                  <a:gd name="T10" fmla="*/ 101 w 108"/>
                  <a:gd name="T11" fmla="*/ 21 h 206"/>
                  <a:gd name="T12" fmla="*/ 103 w 108"/>
                  <a:gd name="T13" fmla="*/ 26 h 206"/>
                  <a:gd name="T14" fmla="*/ 107 w 108"/>
                  <a:gd name="T15" fmla="*/ 31 h 206"/>
                  <a:gd name="T16" fmla="*/ 108 w 108"/>
                  <a:gd name="T17" fmla="*/ 36 h 206"/>
                  <a:gd name="T18" fmla="*/ 108 w 108"/>
                  <a:gd name="T19" fmla="*/ 41 h 206"/>
                  <a:gd name="T20" fmla="*/ 104 w 108"/>
                  <a:gd name="T21" fmla="*/ 49 h 206"/>
                  <a:gd name="T22" fmla="*/ 95 w 108"/>
                  <a:gd name="T23" fmla="*/ 59 h 206"/>
                  <a:gd name="T24" fmla="*/ 93 w 108"/>
                  <a:gd name="T25" fmla="*/ 60 h 206"/>
                  <a:gd name="T26" fmla="*/ 88 w 108"/>
                  <a:gd name="T27" fmla="*/ 64 h 206"/>
                  <a:gd name="T28" fmla="*/ 88 w 108"/>
                  <a:gd name="T29" fmla="*/ 69 h 206"/>
                  <a:gd name="T30" fmla="*/ 92 w 108"/>
                  <a:gd name="T31" fmla="*/ 80 h 206"/>
                  <a:gd name="T32" fmla="*/ 89 w 108"/>
                  <a:gd name="T33" fmla="*/ 90 h 206"/>
                  <a:gd name="T34" fmla="*/ 91 w 108"/>
                  <a:gd name="T35" fmla="*/ 95 h 206"/>
                  <a:gd name="T36" fmla="*/ 88 w 108"/>
                  <a:gd name="T37" fmla="*/ 101 h 206"/>
                  <a:gd name="T38" fmla="*/ 89 w 108"/>
                  <a:gd name="T39" fmla="*/ 106 h 206"/>
                  <a:gd name="T40" fmla="*/ 88 w 108"/>
                  <a:gd name="T41" fmla="*/ 111 h 206"/>
                  <a:gd name="T42" fmla="*/ 84 w 108"/>
                  <a:gd name="T43" fmla="*/ 117 h 206"/>
                  <a:gd name="T44" fmla="*/ 85 w 108"/>
                  <a:gd name="T45" fmla="*/ 125 h 206"/>
                  <a:gd name="T46" fmla="*/ 82 w 108"/>
                  <a:gd name="T47" fmla="*/ 129 h 206"/>
                  <a:gd name="T48" fmla="*/ 88 w 108"/>
                  <a:gd name="T49" fmla="*/ 148 h 206"/>
                  <a:gd name="T50" fmla="*/ 88 w 108"/>
                  <a:gd name="T51" fmla="*/ 159 h 206"/>
                  <a:gd name="T52" fmla="*/ 91 w 108"/>
                  <a:gd name="T53" fmla="*/ 174 h 206"/>
                  <a:gd name="T54" fmla="*/ 88 w 108"/>
                  <a:gd name="T55" fmla="*/ 179 h 206"/>
                  <a:gd name="T56" fmla="*/ 88 w 108"/>
                  <a:gd name="T57" fmla="*/ 185 h 206"/>
                  <a:gd name="T58" fmla="*/ 91 w 108"/>
                  <a:gd name="T59" fmla="*/ 191 h 206"/>
                  <a:gd name="T60" fmla="*/ 96 w 108"/>
                  <a:gd name="T61" fmla="*/ 196 h 206"/>
                  <a:gd name="T62" fmla="*/ 50 w 108"/>
                  <a:gd name="T63" fmla="*/ 206 h 206"/>
                  <a:gd name="T64" fmla="*/ 47 w 108"/>
                  <a:gd name="T65" fmla="*/ 201 h 206"/>
                  <a:gd name="T66" fmla="*/ 47 w 108"/>
                  <a:gd name="T67" fmla="*/ 197 h 206"/>
                  <a:gd name="T68" fmla="*/ 35 w 108"/>
                  <a:gd name="T69" fmla="*/ 144 h 206"/>
                  <a:gd name="T70" fmla="*/ 27 w 108"/>
                  <a:gd name="T71" fmla="*/ 137 h 206"/>
                  <a:gd name="T72" fmla="*/ 26 w 108"/>
                  <a:gd name="T73" fmla="*/ 143 h 206"/>
                  <a:gd name="T74" fmla="*/ 23 w 108"/>
                  <a:gd name="T75" fmla="*/ 137 h 206"/>
                  <a:gd name="T76" fmla="*/ 23 w 108"/>
                  <a:gd name="T77" fmla="*/ 129 h 206"/>
                  <a:gd name="T78" fmla="*/ 20 w 108"/>
                  <a:gd name="T79" fmla="*/ 118 h 206"/>
                  <a:gd name="T80" fmla="*/ 17 w 108"/>
                  <a:gd name="T81" fmla="*/ 113 h 206"/>
                  <a:gd name="T82" fmla="*/ 13 w 108"/>
                  <a:gd name="T83" fmla="*/ 102 h 206"/>
                  <a:gd name="T84" fmla="*/ 13 w 108"/>
                  <a:gd name="T85" fmla="*/ 91 h 206"/>
                  <a:gd name="T86" fmla="*/ 16 w 108"/>
                  <a:gd name="T87" fmla="*/ 90 h 206"/>
                  <a:gd name="T88" fmla="*/ 15 w 108"/>
                  <a:gd name="T89" fmla="*/ 84 h 206"/>
                  <a:gd name="T90" fmla="*/ 13 w 108"/>
                  <a:gd name="T91" fmla="*/ 79 h 206"/>
                  <a:gd name="T92" fmla="*/ 13 w 108"/>
                  <a:gd name="T93" fmla="*/ 74 h 206"/>
                  <a:gd name="T94" fmla="*/ 12 w 108"/>
                  <a:gd name="T95" fmla="*/ 68 h 206"/>
                  <a:gd name="T96" fmla="*/ 7 w 108"/>
                  <a:gd name="T97" fmla="*/ 63 h 206"/>
                  <a:gd name="T98" fmla="*/ 5 w 108"/>
                  <a:gd name="T99" fmla="*/ 57 h 206"/>
                  <a:gd name="T100" fmla="*/ 5 w 108"/>
                  <a:gd name="T101" fmla="*/ 45 h 206"/>
                  <a:gd name="T102" fmla="*/ 1 w 108"/>
                  <a:gd name="T103" fmla="*/ 40 h 206"/>
                  <a:gd name="T104" fmla="*/ 1 w 108"/>
                  <a:gd name="T105" fmla="*/ 34 h 206"/>
                  <a:gd name="T106" fmla="*/ 0 w 108"/>
                  <a:gd name="T107" fmla="*/ 30 h 206"/>
                  <a:gd name="T108" fmla="*/ 0 w 108"/>
                  <a:gd name="T109"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path>
                </a:pathLst>
              </a:custGeom>
              <a:solidFill>
                <a:srgbClr val="DFDFE0"/>
              </a:solidFill>
              <a:ln w="12700">
                <a:solidFill>
                  <a:srgbClr val="FFFFFF"/>
                </a:solidFill>
                <a:prstDash val="solid"/>
                <a:round/>
                <a:headEnd/>
                <a:tailEnd/>
              </a:ln>
            </p:spPr>
            <p:txBody>
              <a:bodyPr/>
              <a:lstStyle/>
              <a:p>
                <a:endParaRPr lang="en-US" sz="1980"/>
              </a:p>
            </p:txBody>
          </p:sp>
          <p:sp>
            <p:nvSpPr>
              <p:cNvPr id="185" name="Freeform 162">
                <a:extLst>
                  <a:ext uri="{FF2B5EF4-FFF2-40B4-BE49-F238E27FC236}">
                    <a16:creationId xmlns:a16="http://schemas.microsoft.com/office/drawing/2014/main" id="{2BE3D19F-88E3-B429-B75A-806C946E8D65}"/>
                  </a:ext>
                </a:extLst>
              </p:cNvPr>
              <p:cNvSpPr>
                <a:spLocks noEditPoints="1"/>
              </p:cNvSpPr>
              <p:nvPr/>
            </p:nvSpPr>
            <p:spPr bwMode="auto">
              <a:xfrm>
                <a:off x="7313626" y="2824375"/>
                <a:ext cx="783870" cy="435955"/>
              </a:xfrm>
              <a:custGeom>
                <a:avLst/>
                <a:gdLst>
                  <a:gd name="T0" fmla="*/ 491 w 516"/>
                  <a:gd name="T1" fmla="*/ 93 h 287"/>
                  <a:gd name="T2" fmla="*/ 481 w 516"/>
                  <a:gd name="T3" fmla="*/ 118 h 287"/>
                  <a:gd name="T4" fmla="*/ 481 w 516"/>
                  <a:gd name="T5" fmla="*/ 147 h 287"/>
                  <a:gd name="T6" fmla="*/ 490 w 516"/>
                  <a:gd name="T7" fmla="*/ 128 h 287"/>
                  <a:gd name="T8" fmla="*/ 500 w 516"/>
                  <a:gd name="T9" fmla="*/ 121 h 287"/>
                  <a:gd name="T10" fmla="*/ 506 w 516"/>
                  <a:gd name="T11" fmla="*/ 87 h 287"/>
                  <a:gd name="T12" fmla="*/ 489 w 516"/>
                  <a:gd name="T13" fmla="*/ 174 h 287"/>
                  <a:gd name="T14" fmla="*/ 470 w 516"/>
                  <a:gd name="T15" fmla="*/ 183 h 287"/>
                  <a:gd name="T16" fmla="*/ 456 w 516"/>
                  <a:gd name="T17" fmla="*/ 179 h 287"/>
                  <a:gd name="T18" fmla="*/ 443 w 516"/>
                  <a:gd name="T19" fmla="*/ 166 h 287"/>
                  <a:gd name="T20" fmla="*/ 425 w 516"/>
                  <a:gd name="T21" fmla="*/ 162 h 287"/>
                  <a:gd name="T22" fmla="*/ 406 w 516"/>
                  <a:gd name="T23" fmla="*/ 156 h 287"/>
                  <a:gd name="T24" fmla="*/ 425 w 516"/>
                  <a:gd name="T25" fmla="*/ 154 h 287"/>
                  <a:gd name="T26" fmla="*/ 444 w 516"/>
                  <a:gd name="T27" fmla="*/ 163 h 287"/>
                  <a:gd name="T28" fmla="*/ 463 w 516"/>
                  <a:gd name="T29" fmla="*/ 171 h 287"/>
                  <a:gd name="T30" fmla="*/ 460 w 516"/>
                  <a:gd name="T31" fmla="*/ 158 h 287"/>
                  <a:gd name="T32" fmla="*/ 437 w 516"/>
                  <a:gd name="T33" fmla="*/ 145 h 287"/>
                  <a:gd name="T34" fmla="*/ 452 w 516"/>
                  <a:gd name="T35" fmla="*/ 152 h 287"/>
                  <a:gd name="T36" fmla="*/ 457 w 516"/>
                  <a:gd name="T37" fmla="*/ 140 h 287"/>
                  <a:gd name="T38" fmla="*/ 456 w 516"/>
                  <a:gd name="T39" fmla="*/ 131 h 287"/>
                  <a:gd name="T40" fmla="*/ 443 w 516"/>
                  <a:gd name="T41" fmla="*/ 124 h 287"/>
                  <a:gd name="T42" fmla="*/ 421 w 516"/>
                  <a:gd name="T43" fmla="*/ 106 h 287"/>
                  <a:gd name="T44" fmla="*/ 399 w 516"/>
                  <a:gd name="T45" fmla="*/ 89 h 287"/>
                  <a:gd name="T46" fmla="*/ 411 w 516"/>
                  <a:gd name="T47" fmla="*/ 95 h 287"/>
                  <a:gd name="T48" fmla="*/ 429 w 516"/>
                  <a:gd name="T49" fmla="*/ 109 h 287"/>
                  <a:gd name="T50" fmla="*/ 451 w 516"/>
                  <a:gd name="T51" fmla="*/ 121 h 287"/>
                  <a:gd name="T52" fmla="*/ 455 w 516"/>
                  <a:gd name="T53" fmla="*/ 103 h 287"/>
                  <a:gd name="T54" fmla="*/ 438 w 516"/>
                  <a:gd name="T55" fmla="*/ 91 h 287"/>
                  <a:gd name="T56" fmla="*/ 428 w 516"/>
                  <a:gd name="T57" fmla="*/ 82 h 287"/>
                  <a:gd name="T58" fmla="*/ 407 w 516"/>
                  <a:gd name="T59" fmla="*/ 83 h 287"/>
                  <a:gd name="T60" fmla="*/ 387 w 516"/>
                  <a:gd name="T61" fmla="*/ 75 h 287"/>
                  <a:gd name="T62" fmla="*/ 379 w 516"/>
                  <a:gd name="T63" fmla="*/ 70 h 287"/>
                  <a:gd name="T64" fmla="*/ 384 w 516"/>
                  <a:gd name="T65" fmla="*/ 51 h 287"/>
                  <a:gd name="T66" fmla="*/ 390 w 516"/>
                  <a:gd name="T67" fmla="*/ 36 h 287"/>
                  <a:gd name="T68" fmla="*/ 377 w 516"/>
                  <a:gd name="T69" fmla="*/ 23 h 287"/>
                  <a:gd name="T70" fmla="*/ 354 w 516"/>
                  <a:gd name="T71" fmla="*/ 15 h 287"/>
                  <a:gd name="T72" fmla="*/ 337 w 516"/>
                  <a:gd name="T73" fmla="*/ 2 h 287"/>
                  <a:gd name="T74" fmla="*/ 297 w 516"/>
                  <a:gd name="T75" fmla="*/ 3 h 287"/>
                  <a:gd name="T76" fmla="*/ 293 w 516"/>
                  <a:gd name="T77" fmla="*/ 30 h 287"/>
                  <a:gd name="T78" fmla="*/ 277 w 516"/>
                  <a:gd name="T79" fmla="*/ 56 h 287"/>
                  <a:gd name="T80" fmla="*/ 264 w 516"/>
                  <a:gd name="T81" fmla="*/ 70 h 287"/>
                  <a:gd name="T82" fmla="*/ 251 w 516"/>
                  <a:gd name="T83" fmla="*/ 93 h 287"/>
                  <a:gd name="T84" fmla="*/ 230 w 516"/>
                  <a:gd name="T85" fmla="*/ 86 h 287"/>
                  <a:gd name="T86" fmla="*/ 223 w 516"/>
                  <a:gd name="T87" fmla="*/ 114 h 287"/>
                  <a:gd name="T88" fmla="*/ 212 w 516"/>
                  <a:gd name="T89" fmla="*/ 143 h 287"/>
                  <a:gd name="T90" fmla="*/ 204 w 516"/>
                  <a:gd name="T91" fmla="*/ 174 h 287"/>
                  <a:gd name="T92" fmla="*/ 189 w 516"/>
                  <a:gd name="T93" fmla="*/ 186 h 287"/>
                  <a:gd name="T94" fmla="*/ 170 w 516"/>
                  <a:gd name="T95" fmla="*/ 201 h 287"/>
                  <a:gd name="T96" fmla="*/ 139 w 516"/>
                  <a:gd name="T97" fmla="*/ 205 h 287"/>
                  <a:gd name="T98" fmla="*/ 108 w 516"/>
                  <a:gd name="T99" fmla="*/ 211 h 287"/>
                  <a:gd name="T100" fmla="*/ 78 w 516"/>
                  <a:gd name="T101" fmla="*/ 219 h 287"/>
                  <a:gd name="T102" fmla="*/ 51 w 516"/>
                  <a:gd name="T103" fmla="*/ 247 h 287"/>
                  <a:gd name="T104" fmla="*/ 36 w 516"/>
                  <a:gd name="T105" fmla="*/ 265 h 287"/>
                  <a:gd name="T106" fmla="*/ 11 w 516"/>
                  <a:gd name="T107" fmla="*/ 280 h 287"/>
                  <a:gd name="T108" fmla="*/ 76 w 516"/>
                  <a:gd name="T109" fmla="*/ 277 h 287"/>
                  <a:gd name="T110" fmla="*/ 141 w 516"/>
                  <a:gd name="T111" fmla="*/ 268 h 287"/>
                  <a:gd name="T112" fmla="*/ 428 w 516"/>
                  <a:gd name="T113" fmla="*/ 217 h 287"/>
                  <a:gd name="T114" fmla="*/ 495 w 516"/>
                  <a:gd name="T115" fmla="*/ 202 h 287"/>
                  <a:gd name="T116" fmla="*/ 501 w 516"/>
                  <a:gd name="T117" fmla="*/ 201 h 287"/>
                  <a:gd name="T118" fmla="*/ 514 w 516"/>
                  <a:gd name="T119" fmla="*/ 72 h 287"/>
                  <a:gd name="T120" fmla="*/ 512 w 516"/>
                  <a:gd name="T121" fmla="*/ 8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 h="287">
                    <a:moveTo>
                      <a:pt x="495" y="79"/>
                    </a:moveTo>
                    <a:lnTo>
                      <a:pt x="490" y="84"/>
                    </a:lnTo>
                    <a:lnTo>
                      <a:pt x="486" y="89"/>
                    </a:lnTo>
                    <a:lnTo>
                      <a:pt x="491" y="93"/>
                    </a:lnTo>
                    <a:lnTo>
                      <a:pt x="490" y="98"/>
                    </a:lnTo>
                    <a:lnTo>
                      <a:pt x="485" y="98"/>
                    </a:lnTo>
                    <a:lnTo>
                      <a:pt x="485" y="109"/>
                    </a:lnTo>
                    <a:lnTo>
                      <a:pt x="481" y="118"/>
                    </a:lnTo>
                    <a:lnTo>
                      <a:pt x="481" y="128"/>
                    </a:lnTo>
                    <a:lnTo>
                      <a:pt x="481" y="135"/>
                    </a:lnTo>
                    <a:lnTo>
                      <a:pt x="479" y="136"/>
                    </a:lnTo>
                    <a:lnTo>
                      <a:pt x="481" y="147"/>
                    </a:lnTo>
                    <a:lnTo>
                      <a:pt x="486" y="154"/>
                    </a:lnTo>
                    <a:lnTo>
                      <a:pt x="490" y="144"/>
                    </a:lnTo>
                    <a:lnTo>
                      <a:pt x="489" y="135"/>
                    </a:lnTo>
                    <a:lnTo>
                      <a:pt x="490" y="128"/>
                    </a:lnTo>
                    <a:lnTo>
                      <a:pt x="493" y="124"/>
                    </a:lnTo>
                    <a:lnTo>
                      <a:pt x="494" y="118"/>
                    </a:lnTo>
                    <a:lnTo>
                      <a:pt x="498" y="122"/>
                    </a:lnTo>
                    <a:lnTo>
                      <a:pt x="500" y="121"/>
                    </a:lnTo>
                    <a:lnTo>
                      <a:pt x="501" y="116"/>
                    </a:lnTo>
                    <a:lnTo>
                      <a:pt x="500" y="106"/>
                    </a:lnTo>
                    <a:lnTo>
                      <a:pt x="502" y="95"/>
                    </a:lnTo>
                    <a:lnTo>
                      <a:pt x="506" y="87"/>
                    </a:lnTo>
                    <a:lnTo>
                      <a:pt x="505" y="83"/>
                    </a:lnTo>
                    <a:lnTo>
                      <a:pt x="506" y="75"/>
                    </a:lnTo>
                    <a:lnTo>
                      <a:pt x="495" y="79"/>
                    </a:lnTo>
                    <a:close/>
                    <a:moveTo>
                      <a:pt x="489" y="174"/>
                    </a:moveTo>
                    <a:lnTo>
                      <a:pt x="474" y="175"/>
                    </a:lnTo>
                    <a:lnTo>
                      <a:pt x="470" y="174"/>
                    </a:lnTo>
                    <a:lnTo>
                      <a:pt x="468" y="179"/>
                    </a:lnTo>
                    <a:lnTo>
                      <a:pt x="470" y="183"/>
                    </a:lnTo>
                    <a:lnTo>
                      <a:pt x="464" y="181"/>
                    </a:lnTo>
                    <a:lnTo>
                      <a:pt x="460" y="179"/>
                    </a:lnTo>
                    <a:lnTo>
                      <a:pt x="455" y="185"/>
                    </a:lnTo>
                    <a:lnTo>
                      <a:pt x="456" y="179"/>
                    </a:lnTo>
                    <a:lnTo>
                      <a:pt x="452" y="175"/>
                    </a:lnTo>
                    <a:lnTo>
                      <a:pt x="447" y="171"/>
                    </a:lnTo>
                    <a:lnTo>
                      <a:pt x="447" y="171"/>
                    </a:lnTo>
                    <a:lnTo>
                      <a:pt x="443" y="166"/>
                    </a:lnTo>
                    <a:lnTo>
                      <a:pt x="441" y="162"/>
                    </a:lnTo>
                    <a:lnTo>
                      <a:pt x="434" y="163"/>
                    </a:lnTo>
                    <a:lnTo>
                      <a:pt x="430" y="162"/>
                    </a:lnTo>
                    <a:lnTo>
                      <a:pt x="425" y="162"/>
                    </a:lnTo>
                    <a:lnTo>
                      <a:pt x="415" y="158"/>
                    </a:lnTo>
                    <a:lnTo>
                      <a:pt x="399" y="158"/>
                    </a:lnTo>
                    <a:lnTo>
                      <a:pt x="401" y="156"/>
                    </a:lnTo>
                    <a:lnTo>
                      <a:pt x="406" y="156"/>
                    </a:lnTo>
                    <a:lnTo>
                      <a:pt x="417" y="155"/>
                    </a:lnTo>
                    <a:lnTo>
                      <a:pt x="422" y="159"/>
                    </a:lnTo>
                    <a:lnTo>
                      <a:pt x="425" y="159"/>
                    </a:lnTo>
                    <a:lnTo>
                      <a:pt x="425" y="154"/>
                    </a:lnTo>
                    <a:lnTo>
                      <a:pt x="430" y="158"/>
                    </a:lnTo>
                    <a:lnTo>
                      <a:pt x="434" y="162"/>
                    </a:lnTo>
                    <a:lnTo>
                      <a:pt x="440" y="158"/>
                    </a:lnTo>
                    <a:lnTo>
                      <a:pt x="444" y="163"/>
                    </a:lnTo>
                    <a:lnTo>
                      <a:pt x="449" y="167"/>
                    </a:lnTo>
                    <a:lnTo>
                      <a:pt x="455" y="170"/>
                    </a:lnTo>
                    <a:lnTo>
                      <a:pt x="460" y="175"/>
                    </a:lnTo>
                    <a:lnTo>
                      <a:pt x="463" y="171"/>
                    </a:lnTo>
                    <a:lnTo>
                      <a:pt x="466" y="171"/>
                    </a:lnTo>
                    <a:lnTo>
                      <a:pt x="467" y="166"/>
                    </a:lnTo>
                    <a:lnTo>
                      <a:pt x="466" y="160"/>
                    </a:lnTo>
                    <a:lnTo>
                      <a:pt x="460" y="158"/>
                    </a:lnTo>
                    <a:lnTo>
                      <a:pt x="459" y="154"/>
                    </a:lnTo>
                    <a:lnTo>
                      <a:pt x="452" y="155"/>
                    </a:lnTo>
                    <a:lnTo>
                      <a:pt x="443" y="151"/>
                    </a:lnTo>
                    <a:lnTo>
                      <a:pt x="437" y="145"/>
                    </a:lnTo>
                    <a:lnTo>
                      <a:pt x="426" y="137"/>
                    </a:lnTo>
                    <a:lnTo>
                      <a:pt x="432" y="139"/>
                    </a:lnTo>
                    <a:lnTo>
                      <a:pt x="443" y="147"/>
                    </a:lnTo>
                    <a:lnTo>
                      <a:pt x="452" y="152"/>
                    </a:lnTo>
                    <a:lnTo>
                      <a:pt x="455" y="147"/>
                    </a:lnTo>
                    <a:lnTo>
                      <a:pt x="451" y="141"/>
                    </a:lnTo>
                    <a:lnTo>
                      <a:pt x="452" y="140"/>
                    </a:lnTo>
                    <a:lnTo>
                      <a:pt x="457" y="140"/>
                    </a:lnTo>
                    <a:lnTo>
                      <a:pt x="463" y="144"/>
                    </a:lnTo>
                    <a:lnTo>
                      <a:pt x="464" y="140"/>
                    </a:lnTo>
                    <a:lnTo>
                      <a:pt x="462" y="131"/>
                    </a:lnTo>
                    <a:lnTo>
                      <a:pt x="456" y="131"/>
                    </a:lnTo>
                    <a:lnTo>
                      <a:pt x="451" y="129"/>
                    </a:lnTo>
                    <a:lnTo>
                      <a:pt x="453" y="128"/>
                    </a:lnTo>
                    <a:lnTo>
                      <a:pt x="448" y="122"/>
                    </a:lnTo>
                    <a:lnTo>
                      <a:pt x="443" y="124"/>
                    </a:lnTo>
                    <a:lnTo>
                      <a:pt x="437" y="120"/>
                    </a:lnTo>
                    <a:lnTo>
                      <a:pt x="436" y="117"/>
                    </a:lnTo>
                    <a:lnTo>
                      <a:pt x="425" y="112"/>
                    </a:lnTo>
                    <a:lnTo>
                      <a:pt x="421" y="106"/>
                    </a:lnTo>
                    <a:lnTo>
                      <a:pt x="415" y="103"/>
                    </a:lnTo>
                    <a:lnTo>
                      <a:pt x="413" y="101"/>
                    </a:lnTo>
                    <a:lnTo>
                      <a:pt x="410" y="95"/>
                    </a:lnTo>
                    <a:lnTo>
                      <a:pt x="399" y="89"/>
                    </a:lnTo>
                    <a:lnTo>
                      <a:pt x="395" y="89"/>
                    </a:lnTo>
                    <a:lnTo>
                      <a:pt x="399" y="87"/>
                    </a:lnTo>
                    <a:lnTo>
                      <a:pt x="406" y="90"/>
                    </a:lnTo>
                    <a:lnTo>
                      <a:pt x="411" y="95"/>
                    </a:lnTo>
                    <a:lnTo>
                      <a:pt x="415" y="101"/>
                    </a:lnTo>
                    <a:lnTo>
                      <a:pt x="421" y="102"/>
                    </a:lnTo>
                    <a:lnTo>
                      <a:pt x="425" y="108"/>
                    </a:lnTo>
                    <a:lnTo>
                      <a:pt x="429" y="109"/>
                    </a:lnTo>
                    <a:lnTo>
                      <a:pt x="440" y="117"/>
                    </a:lnTo>
                    <a:lnTo>
                      <a:pt x="444" y="117"/>
                    </a:lnTo>
                    <a:lnTo>
                      <a:pt x="445" y="118"/>
                    </a:lnTo>
                    <a:lnTo>
                      <a:pt x="451" y="121"/>
                    </a:lnTo>
                    <a:lnTo>
                      <a:pt x="453" y="113"/>
                    </a:lnTo>
                    <a:lnTo>
                      <a:pt x="453" y="108"/>
                    </a:lnTo>
                    <a:lnTo>
                      <a:pt x="451" y="102"/>
                    </a:lnTo>
                    <a:lnTo>
                      <a:pt x="455" y="103"/>
                    </a:lnTo>
                    <a:lnTo>
                      <a:pt x="455" y="98"/>
                    </a:lnTo>
                    <a:lnTo>
                      <a:pt x="444" y="94"/>
                    </a:lnTo>
                    <a:lnTo>
                      <a:pt x="438" y="93"/>
                    </a:lnTo>
                    <a:lnTo>
                      <a:pt x="438" y="91"/>
                    </a:lnTo>
                    <a:lnTo>
                      <a:pt x="434" y="91"/>
                    </a:lnTo>
                    <a:lnTo>
                      <a:pt x="434" y="89"/>
                    </a:lnTo>
                    <a:lnTo>
                      <a:pt x="429" y="84"/>
                    </a:lnTo>
                    <a:lnTo>
                      <a:pt x="428" y="82"/>
                    </a:lnTo>
                    <a:lnTo>
                      <a:pt x="418" y="84"/>
                    </a:lnTo>
                    <a:lnTo>
                      <a:pt x="417" y="83"/>
                    </a:lnTo>
                    <a:lnTo>
                      <a:pt x="411" y="83"/>
                    </a:lnTo>
                    <a:lnTo>
                      <a:pt x="407" y="83"/>
                    </a:lnTo>
                    <a:lnTo>
                      <a:pt x="399" y="75"/>
                    </a:lnTo>
                    <a:lnTo>
                      <a:pt x="399" y="70"/>
                    </a:lnTo>
                    <a:lnTo>
                      <a:pt x="394" y="70"/>
                    </a:lnTo>
                    <a:lnTo>
                      <a:pt x="387" y="75"/>
                    </a:lnTo>
                    <a:lnTo>
                      <a:pt x="384" y="76"/>
                    </a:lnTo>
                    <a:lnTo>
                      <a:pt x="379" y="75"/>
                    </a:lnTo>
                    <a:lnTo>
                      <a:pt x="377" y="71"/>
                    </a:lnTo>
                    <a:lnTo>
                      <a:pt x="379" y="70"/>
                    </a:lnTo>
                    <a:lnTo>
                      <a:pt x="377" y="65"/>
                    </a:lnTo>
                    <a:lnTo>
                      <a:pt x="380" y="49"/>
                    </a:lnTo>
                    <a:lnTo>
                      <a:pt x="383" y="51"/>
                    </a:lnTo>
                    <a:lnTo>
                      <a:pt x="384" y="51"/>
                    </a:lnTo>
                    <a:lnTo>
                      <a:pt x="386" y="49"/>
                    </a:lnTo>
                    <a:lnTo>
                      <a:pt x="386" y="46"/>
                    </a:lnTo>
                    <a:lnTo>
                      <a:pt x="391" y="41"/>
                    </a:lnTo>
                    <a:lnTo>
                      <a:pt x="390" y="36"/>
                    </a:lnTo>
                    <a:lnTo>
                      <a:pt x="388" y="33"/>
                    </a:lnTo>
                    <a:lnTo>
                      <a:pt x="386" y="28"/>
                    </a:lnTo>
                    <a:lnTo>
                      <a:pt x="382" y="25"/>
                    </a:lnTo>
                    <a:lnTo>
                      <a:pt x="377" y="23"/>
                    </a:lnTo>
                    <a:lnTo>
                      <a:pt x="373" y="21"/>
                    </a:lnTo>
                    <a:lnTo>
                      <a:pt x="368" y="18"/>
                    </a:lnTo>
                    <a:lnTo>
                      <a:pt x="360" y="18"/>
                    </a:lnTo>
                    <a:lnTo>
                      <a:pt x="354" y="15"/>
                    </a:lnTo>
                    <a:lnTo>
                      <a:pt x="356" y="10"/>
                    </a:lnTo>
                    <a:lnTo>
                      <a:pt x="353" y="4"/>
                    </a:lnTo>
                    <a:lnTo>
                      <a:pt x="348" y="2"/>
                    </a:lnTo>
                    <a:lnTo>
                      <a:pt x="337" y="2"/>
                    </a:lnTo>
                    <a:lnTo>
                      <a:pt x="335" y="11"/>
                    </a:lnTo>
                    <a:lnTo>
                      <a:pt x="331" y="17"/>
                    </a:lnTo>
                    <a:lnTo>
                      <a:pt x="303" y="0"/>
                    </a:lnTo>
                    <a:lnTo>
                      <a:pt x="297" y="3"/>
                    </a:lnTo>
                    <a:lnTo>
                      <a:pt x="299" y="9"/>
                    </a:lnTo>
                    <a:lnTo>
                      <a:pt x="296" y="14"/>
                    </a:lnTo>
                    <a:lnTo>
                      <a:pt x="297" y="25"/>
                    </a:lnTo>
                    <a:lnTo>
                      <a:pt x="293" y="30"/>
                    </a:lnTo>
                    <a:lnTo>
                      <a:pt x="291" y="40"/>
                    </a:lnTo>
                    <a:lnTo>
                      <a:pt x="287" y="45"/>
                    </a:lnTo>
                    <a:lnTo>
                      <a:pt x="281" y="45"/>
                    </a:lnTo>
                    <a:lnTo>
                      <a:pt x="277" y="56"/>
                    </a:lnTo>
                    <a:lnTo>
                      <a:pt x="272" y="57"/>
                    </a:lnTo>
                    <a:lnTo>
                      <a:pt x="266" y="57"/>
                    </a:lnTo>
                    <a:lnTo>
                      <a:pt x="265" y="63"/>
                    </a:lnTo>
                    <a:lnTo>
                      <a:pt x="264" y="70"/>
                    </a:lnTo>
                    <a:lnTo>
                      <a:pt x="261" y="75"/>
                    </a:lnTo>
                    <a:lnTo>
                      <a:pt x="258" y="86"/>
                    </a:lnTo>
                    <a:lnTo>
                      <a:pt x="257" y="91"/>
                    </a:lnTo>
                    <a:lnTo>
                      <a:pt x="251" y="93"/>
                    </a:lnTo>
                    <a:lnTo>
                      <a:pt x="240" y="91"/>
                    </a:lnTo>
                    <a:lnTo>
                      <a:pt x="240" y="89"/>
                    </a:lnTo>
                    <a:lnTo>
                      <a:pt x="235" y="84"/>
                    </a:lnTo>
                    <a:lnTo>
                      <a:pt x="230" y="86"/>
                    </a:lnTo>
                    <a:lnTo>
                      <a:pt x="230" y="97"/>
                    </a:lnTo>
                    <a:lnTo>
                      <a:pt x="228" y="102"/>
                    </a:lnTo>
                    <a:lnTo>
                      <a:pt x="227" y="105"/>
                    </a:lnTo>
                    <a:lnTo>
                      <a:pt x="223" y="114"/>
                    </a:lnTo>
                    <a:lnTo>
                      <a:pt x="220" y="120"/>
                    </a:lnTo>
                    <a:lnTo>
                      <a:pt x="219" y="125"/>
                    </a:lnTo>
                    <a:lnTo>
                      <a:pt x="217" y="136"/>
                    </a:lnTo>
                    <a:lnTo>
                      <a:pt x="212" y="143"/>
                    </a:lnTo>
                    <a:lnTo>
                      <a:pt x="207" y="154"/>
                    </a:lnTo>
                    <a:lnTo>
                      <a:pt x="204" y="163"/>
                    </a:lnTo>
                    <a:lnTo>
                      <a:pt x="208" y="169"/>
                    </a:lnTo>
                    <a:lnTo>
                      <a:pt x="204" y="174"/>
                    </a:lnTo>
                    <a:lnTo>
                      <a:pt x="205" y="179"/>
                    </a:lnTo>
                    <a:lnTo>
                      <a:pt x="205" y="179"/>
                    </a:lnTo>
                    <a:lnTo>
                      <a:pt x="194" y="188"/>
                    </a:lnTo>
                    <a:lnTo>
                      <a:pt x="189" y="186"/>
                    </a:lnTo>
                    <a:lnTo>
                      <a:pt x="179" y="194"/>
                    </a:lnTo>
                    <a:lnTo>
                      <a:pt x="171" y="192"/>
                    </a:lnTo>
                    <a:lnTo>
                      <a:pt x="171" y="197"/>
                    </a:lnTo>
                    <a:lnTo>
                      <a:pt x="170" y="201"/>
                    </a:lnTo>
                    <a:lnTo>
                      <a:pt x="165" y="204"/>
                    </a:lnTo>
                    <a:lnTo>
                      <a:pt x="152" y="209"/>
                    </a:lnTo>
                    <a:lnTo>
                      <a:pt x="147" y="209"/>
                    </a:lnTo>
                    <a:lnTo>
                      <a:pt x="139" y="205"/>
                    </a:lnTo>
                    <a:lnTo>
                      <a:pt x="136" y="211"/>
                    </a:lnTo>
                    <a:lnTo>
                      <a:pt x="127" y="217"/>
                    </a:lnTo>
                    <a:lnTo>
                      <a:pt x="118" y="216"/>
                    </a:lnTo>
                    <a:lnTo>
                      <a:pt x="108" y="211"/>
                    </a:lnTo>
                    <a:lnTo>
                      <a:pt x="102" y="205"/>
                    </a:lnTo>
                    <a:lnTo>
                      <a:pt x="98" y="200"/>
                    </a:lnTo>
                    <a:lnTo>
                      <a:pt x="98" y="194"/>
                    </a:lnTo>
                    <a:lnTo>
                      <a:pt x="78" y="219"/>
                    </a:lnTo>
                    <a:lnTo>
                      <a:pt x="60" y="232"/>
                    </a:lnTo>
                    <a:lnTo>
                      <a:pt x="56" y="238"/>
                    </a:lnTo>
                    <a:lnTo>
                      <a:pt x="56" y="243"/>
                    </a:lnTo>
                    <a:lnTo>
                      <a:pt x="51" y="247"/>
                    </a:lnTo>
                    <a:lnTo>
                      <a:pt x="49" y="253"/>
                    </a:lnTo>
                    <a:lnTo>
                      <a:pt x="45" y="258"/>
                    </a:lnTo>
                    <a:lnTo>
                      <a:pt x="41" y="261"/>
                    </a:lnTo>
                    <a:lnTo>
                      <a:pt x="36" y="265"/>
                    </a:lnTo>
                    <a:lnTo>
                      <a:pt x="34" y="270"/>
                    </a:lnTo>
                    <a:lnTo>
                      <a:pt x="22" y="274"/>
                    </a:lnTo>
                    <a:lnTo>
                      <a:pt x="17" y="278"/>
                    </a:lnTo>
                    <a:lnTo>
                      <a:pt x="11" y="280"/>
                    </a:lnTo>
                    <a:lnTo>
                      <a:pt x="0" y="287"/>
                    </a:lnTo>
                    <a:lnTo>
                      <a:pt x="21" y="284"/>
                    </a:lnTo>
                    <a:lnTo>
                      <a:pt x="32" y="284"/>
                    </a:lnTo>
                    <a:lnTo>
                      <a:pt x="76" y="277"/>
                    </a:lnTo>
                    <a:lnTo>
                      <a:pt x="102" y="273"/>
                    </a:lnTo>
                    <a:lnTo>
                      <a:pt x="122" y="268"/>
                    </a:lnTo>
                    <a:lnTo>
                      <a:pt x="131" y="268"/>
                    </a:lnTo>
                    <a:lnTo>
                      <a:pt x="141" y="268"/>
                    </a:lnTo>
                    <a:lnTo>
                      <a:pt x="162" y="266"/>
                    </a:lnTo>
                    <a:lnTo>
                      <a:pt x="213" y="258"/>
                    </a:lnTo>
                    <a:lnTo>
                      <a:pt x="356" y="232"/>
                    </a:lnTo>
                    <a:lnTo>
                      <a:pt x="428" y="217"/>
                    </a:lnTo>
                    <a:lnTo>
                      <a:pt x="491" y="204"/>
                    </a:lnTo>
                    <a:lnTo>
                      <a:pt x="490" y="201"/>
                    </a:lnTo>
                    <a:lnTo>
                      <a:pt x="493" y="204"/>
                    </a:lnTo>
                    <a:lnTo>
                      <a:pt x="495" y="202"/>
                    </a:lnTo>
                    <a:lnTo>
                      <a:pt x="494" y="197"/>
                    </a:lnTo>
                    <a:lnTo>
                      <a:pt x="494" y="192"/>
                    </a:lnTo>
                    <a:lnTo>
                      <a:pt x="498" y="196"/>
                    </a:lnTo>
                    <a:lnTo>
                      <a:pt x="501" y="201"/>
                    </a:lnTo>
                    <a:lnTo>
                      <a:pt x="504" y="201"/>
                    </a:lnTo>
                    <a:lnTo>
                      <a:pt x="494" y="185"/>
                    </a:lnTo>
                    <a:lnTo>
                      <a:pt x="489" y="174"/>
                    </a:lnTo>
                    <a:close/>
                    <a:moveTo>
                      <a:pt x="514" y="72"/>
                    </a:moveTo>
                    <a:lnTo>
                      <a:pt x="512" y="78"/>
                    </a:lnTo>
                    <a:lnTo>
                      <a:pt x="512" y="83"/>
                    </a:lnTo>
                    <a:lnTo>
                      <a:pt x="509" y="87"/>
                    </a:lnTo>
                    <a:lnTo>
                      <a:pt x="512" y="83"/>
                    </a:lnTo>
                    <a:lnTo>
                      <a:pt x="516" y="72"/>
                    </a:lnTo>
                    <a:lnTo>
                      <a:pt x="514" y="72"/>
                    </a:lnTo>
                    <a:close/>
                  </a:path>
                </a:pathLst>
              </a:custGeom>
              <a:solidFill>
                <a:srgbClr val="DFDFE0"/>
              </a:solidFill>
              <a:ln w="12700">
                <a:solidFill>
                  <a:srgbClr val="FFFFFF"/>
                </a:solidFill>
                <a:prstDash val="solid"/>
                <a:round/>
                <a:headEnd/>
                <a:tailEnd/>
              </a:ln>
            </p:spPr>
            <p:txBody>
              <a:bodyPr/>
              <a:lstStyle/>
              <a:p>
                <a:endParaRPr lang="en-US" sz="1980"/>
              </a:p>
            </p:txBody>
          </p:sp>
          <p:sp>
            <p:nvSpPr>
              <p:cNvPr id="186" name="Freeform 163">
                <a:extLst>
                  <a:ext uri="{FF2B5EF4-FFF2-40B4-BE49-F238E27FC236}">
                    <a16:creationId xmlns:a16="http://schemas.microsoft.com/office/drawing/2014/main" id="{74B1507C-23A0-E18A-3337-8DD46F5BEFF5}"/>
                  </a:ext>
                </a:extLst>
              </p:cNvPr>
              <p:cNvSpPr>
                <a:spLocks noEditPoints="1"/>
              </p:cNvSpPr>
              <p:nvPr/>
            </p:nvSpPr>
            <p:spPr bwMode="auto">
              <a:xfrm>
                <a:off x="7653910" y="2740830"/>
                <a:ext cx="448142" cy="215699"/>
              </a:xfrm>
              <a:custGeom>
                <a:avLst/>
                <a:gdLst>
                  <a:gd name="T0" fmla="*/ 292 w 295"/>
                  <a:gd name="T1" fmla="*/ 92 h 142"/>
                  <a:gd name="T2" fmla="*/ 227 w 295"/>
                  <a:gd name="T3" fmla="*/ 0 h 142"/>
                  <a:gd name="T4" fmla="*/ 11 w 295"/>
                  <a:gd name="T5" fmla="*/ 83 h 142"/>
                  <a:gd name="T6" fmla="*/ 26 w 295"/>
                  <a:gd name="T7" fmla="*/ 62 h 142"/>
                  <a:gd name="T8" fmla="*/ 44 w 295"/>
                  <a:gd name="T9" fmla="*/ 45 h 142"/>
                  <a:gd name="T10" fmla="*/ 64 w 295"/>
                  <a:gd name="T11" fmla="*/ 50 h 142"/>
                  <a:gd name="T12" fmla="*/ 77 w 295"/>
                  <a:gd name="T13" fmla="*/ 34 h 142"/>
                  <a:gd name="T14" fmla="*/ 103 w 295"/>
                  <a:gd name="T15" fmla="*/ 36 h 142"/>
                  <a:gd name="T16" fmla="*/ 107 w 295"/>
                  <a:gd name="T17" fmla="*/ 49 h 142"/>
                  <a:gd name="T18" fmla="*/ 129 w 295"/>
                  <a:gd name="T19" fmla="*/ 59 h 142"/>
                  <a:gd name="T20" fmla="*/ 144 w 295"/>
                  <a:gd name="T21" fmla="*/ 73 h 142"/>
                  <a:gd name="T22" fmla="*/ 164 w 295"/>
                  <a:gd name="T23" fmla="*/ 76 h 142"/>
                  <a:gd name="T24" fmla="*/ 167 w 295"/>
                  <a:gd name="T25" fmla="*/ 96 h 142"/>
                  <a:gd name="T26" fmla="*/ 159 w 295"/>
                  <a:gd name="T27" fmla="*/ 112 h 142"/>
                  <a:gd name="T28" fmla="*/ 167 w 295"/>
                  <a:gd name="T29" fmla="*/ 122 h 142"/>
                  <a:gd name="T30" fmla="*/ 179 w 295"/>
                  <a:gd name="T31" fmla="*/ 127 h 142"/>
                  <a:gd name="T32" fmla="*/ 187 w 295"/>
                  <a:gd name="T33" fmla="*/ 127 h 142"/>
                  <a:gd name="T34" fmla="*/ 208 w 295"/>
                  <a:gd name="T35" fmla="*/ 135 h 142"/>
                  <a:gd name="T36" fmla="*/ 221 w 295"/>
                  <a:gd name="T37" fmla="*/ 135 h 142"/>
                  <a:gd name="T38" fmla="*/ 197 w 295"/>
                  <a:gd name="T39" fmla="*/ 114 h 142"/>
                  <a:gd name="T40" fmla="*/ 191 w 295"/>
                  <a:gd name="T41" fmla="*/ 100 h 142"/>
                  <a:gd name="T42" fmla="*/ 210 w 295"/>
                  <a:gd name="T43" fmla="*/ 120 h 142"/>
                  <a:gd name="T44" fmla="*/ 197 w 295"/>
                  <a:gd name="T45" fmla="*/ 88 h 142"/>
                  <a:gd name="T46" fmla="*/ 193 w 295"/>
                  <a:gd name="T47" fmla="*/ 65 h 142"/>
                  <a:gd name="T48" fmla="*/ 197 w 295"/>
                  <a:gd name="T49" fmla="*/ 62 h 142"/>
                  <a:gd name="T50" fmla="*/ 191 w 295"/>
                  <a:gd name="T51" fmla="*/ 49 h 142"/>
                  <a:gd name="T52" fmla="*/ 197 w 295"/>
                  <a:gd name="T53" fmla="*/ 38 h 142"/>
                  <a:gd name="T54" fmla="*/ 202 w 295"/>
                  <a:gd name="T55" fmla="*/ 30 h 142"/>
                  <a:gd name="T56" fmla="*/ 214 w 295"/>
                  <a:gd name="T57" fmla="*/ 26 h 142"/>
                  <a:gd name="T58" fmla="*/ 219 w 295"/>
                  <a:gd name="T59" fmla="*/ 13 h 142"/>
                  <a:gd name="T60" fmla="*/ 217 w 295"/>
                  <a:gd name="T61" fmla="*/ 27 h 142"/>
                  <a:gd name="T62" fmla="*/ 210 w 295"/>
                  <a:gd name="T63" fmla="*/ 36 h 142"/>
                  <a:gd name="T64" fmla="*/ 214 w 295"/>
                  <a:gd name="T65" fmla="*/ 53 h 142"/>
                  <a:gd name="T66" fmla="*/ 206 w 295"/>
                  <a:gd name="T67" fmla="*/ 66 h 142"/>
                  <a:gd name="T68" fmla="*/ 213 w 295"/>
                  <a:gd name="T69" fmla="*/ 66 h 142"/>
                  <a:gd name="T70" fmla="*/ 220 w 295"/>
                  <a:gd name="T71" fmla="*/ 81 h 142"/>
                  <a:gd name="T72" fmla="*/ 212 w 295"/>
                  <a:gd name="T73" fmla="*/ 91 h 142"/>
                  <a:gd name="T74" fmla="*/ 223 w 295"/>
                  <a:gd name="T75" fmla="*/ 91 h 142"/>
                  <a:gd name="T76" fmla="*/ 219 w 295"/>
                  <a:gd name="T77" fmla="*/ 95 h 142"/>
                  <a:gd name="T78" fmla="*/ 220 w 295"/>
                  <a:gd name="T79" fmla="*/ 112 h 142"/>
                  <a:gd name="T80" fmla="*/ 233 w 295"/>
                  <a:gd name="T81" fmla="*/ 119 h 142"/>
                  <a:gd name="T82" fmla="*/ 239 w 295"/>
                  <a:gd name="T83" fmla="*/ 116 h 142"/>
                  <a:gd name="T84" fmla="*/ 248 w 295"/>
                  <a:gd name="T85" fmla="*/ 119 h 142"/>
                  <a:gd name="T86" fmla="*/ 252 w 295"/>
                  <a:gd name="T87" fmla="*/ 130 h 142"/>
                  <a:gd name="T88" fmla="*/ 252 w 295"/>
                  <a:gd name="T89" fmla="*/ 142 h 142"/>
                  <a:gd name="T90" fmla="*/ 282 w 295"/>
                  <a:gd name="T91" fmla="*/ 130 h 142"/>
                  <a:gd name="T92" fmla="*/ 292 w 295"/>
                  <a:gd name="T93" fmla="*/ 111 h 142"/>
                  <a:gd name="T94" fmla="*/ 292 w 295"/>
                  <a:gd name="T95" fmla="*/ 1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142">
                    <a:moveTo>
                      <a:pt x="295" y="100"/>
                    </a:moveTo>
                    <a:lnTo>
                      <a:pt x="289" y="96"/>
                    </a:lnTo>
                    <a:lnTo>
                      <a:pt x="292" y="93"/>
                    </a:lnTo>
                    <a:lnTo>
                      <a:pt x="292" y="92"/>
                    </a:lnTo>
                    <a:lnTo>
                      <a:pt x="255" y="100"/>
                    </a:lnTo>
                    <a:lnTo>
                      <a:pt x="252" y="95"/>
                    </a:lnTo>
                    <a:lnTo>
                      <a:pt x="243" y="58"/>
                    </a:lnTo>
                    <a:lnTo>
                      <a:pt x="227" y="0"/>
                    </a:lnTo>
                    <a:lnTo>
                      <a:pt x="106" y="26"/>
                    </a:lnTo>
                    <a:lnTo>
                      <a:pt x="0" y="45"/>
                    </a:lnTo>
                    <a:lnTo>
                      <a:pt x="7" y="88"/>
                    </a:lnTo>
                    <a:lnTo>
                      <a:pt x="11" y="83"/>
                    </a:lnTo>
                    <a:lnTo>
                      <a:pt x="16" y="77"/>
                    </a:lnTo>
                    <a:lnTo>
                      <a:pt x="19" y="73"/>
                    </a:lnTo>
                    <a:lnTo>
                      <a:pt x="25" y="66"/>
                    </a:lnTo>
                    <a:lnTo>
                      <a:pt x="26" y="62"/>
                    </a:lnTo>
                    <a:lnTo>
                      <a:pt x="31" y="59"/>
                    </a:lnTo>
                    <a:lnTo>
                      <a:pt x="37" y="61"/>
                    </a:lnTo>
                    <a:lnTo>
                      <a:pt x="44" y="50"/>
                    </a:lnTo>
                    <a:lnTo>
                      <a:pt x="44" y="45"/>
                    </a:lnTo>
                    <a:lnTo>
                      <a:pt x="45" y="45"/>
                    </a:lnTo>
                    <a:lnTo>
                      <a:pt x="50" y="50"/>
                    </a:lnTo>
                    <a:lnTo>
                      <a:pt x="56" y="51"/>
                    </a:lnTo>
                    <a:lnTo>
                      <a:pt x="64" y="50"/>
                    </a:lnTo>
                    <a:lnTo>
                      <a:pt x="65" y="45"/>
                    </a:lnTo>
                    <a:lnTo>
                      <a:pt x="69" y="39"/>
                    </a:lnTo>
                    <a:lnTo>
                      <a:pt x="75" y="39"/>
                    </a:lnTo>
                    <a:lnTo>
                      <a:pt x="77" y="34"/>
                    </a:lnTo>
                    <a:lnTo>
                      <a:pt x="82" y="31"/>
                    </a:lnTo>
                    <a:lnTo>
                      <a:pt x="87" y="34"/>
                    </a:lnTo>
                    <a:lnTo>
                      <a:pt x="92" y="36"/>
                    </a:lnTo>
                    <a:lnTo>
                      <a:pt x="103" y="36"/>
                    </a:lnTo>
                    <a:lnTo>
                      <a:pt x="103" y="36"/>
                    </a:lnTo>
                    <a:lnTo>
                      <a:pt x="102" y="42"/>
                    </a:lnTo>
                    <a:lnTo>
                      <a:pt x="107" y="43"/>
                    </a:lnTo>
                    <a:lnTo>
                      <a:pt x="107" y="49"/>
                    </a:lnTo>
                    <a:lnTo>
                      <a:pt x="111" y="53"/>
                    </a:lnTo>
                    <a:lnTo>
                      <a:pt x="113" y="57"/>
                    </a:lnTo>
                    <a:lnTo>
                      <a:pt x="124" y="57"/>
                    </a:lnTo>
                    <a:lnTo>
                      <a:pt x="129" y="59"/>
                    </a:lnTo>
                    <a:lnTo>
                      <a:pt x="132" y="65"/>
                    </a:lnTo>
                    <a:lnTo>
                      <a:pt x="130" y="70"/>
                    </a:lnTo>
                    <a:lnTo>
                      <a:pt x="136" y="73"/>
                    </a:lnTo>
                    <a:lnTo>
                      <a:pt x="144" y="73"/>
                    </a:lnTo>
                    <a:lnTo>
                      <a:pt x="149" y="76"/>
                    </a:lnTo>
                    <a:lnTo>
                      <a:pt x="153" y="78"/>
                    </a:lnTo>
                    <a:lnTo>
                      <a:pt x="158" y="80"/>
                    </a:lnTo>
                    <a:lnTo>
                      <a:pt x="164" y="76"/>
                    </a:lnTo>
                    <a:lnTo>
                      <a:pt x="170" y="80"/>
                    </a:lnTo>
                    <a:lnTo>
                      <a:pt x="170" y="84"/>
                    </a:lnTo>
                    <a:lnTo>
                      <a:pt x="167" y="89"/>
                    </a:lnTo>
                    <a:lnTo>
                      <a:pt x="167" y="96"/>
                    </a:lnTo>
                    <a:lnTo>
                      <a:pt x="163" y="100"/>
                    </a:lnTo>
                    <a:lnTo>
                      <a:pt x="163" y="106"/>
                    </a:lnTo>
                    <a:lnTo>
                      <a:pt x="160" y="111"/>
                    </a:lnTo>
                    <a:lnTo>
                      <a:pt x="159" y="112"/>
                    </a:lnTo>
                    <a:lnTo>
                      <a:pt x="158" y="116"/>
                    </a:lnTo>
                    <a:lnTo>
                      <a:pt x="158" y="122"/>
                    </a:lnTo>
                    <a:lnTo>
                      <a:pt x="163" y="127"/>
                    </a:lnTo>
                    <a:lnTo>
                      <a:pt x="167" y="122"/>
                    </a:lnTo>
                    <a:lnTo>
                      <a:pt x="167" y="118"/>
                    </a:lnTo>
                    <a:lnTo>
                      <a:pt x="172" y="116"/>
                    </a:lnTo>
                    <a:lnTo>
                      <a:pt x="175" y="122"/>
                    </a:lnTo>
                    <a:lnTo>
                      <a:pt x="179" y="127"/>
                    </a:lnTo>
                    <a:lnTo>
                      <a:pt x="185" y="130"/>
                    </a:lnTo>
                    <a:lnTo>
                      <a:pt x="185" y="126"/>
                    </a:lnTo>
                    <a:lnTo>
                      <a:pt x="186" y="122"/>
                    </a:lnTo>
                    <a:lnTo>
                      <a:pt x="187" y="127"/>
                    </a:lnTo>
                    <a:lnTo>
                      <a:pt x="193" y="133"/>
                    </a:lnTo>
                    <a:lnTo>
                      <a:pt x="198" y="130"/>
                    </a:lnTo>
                    <a:lnTo>
                      <a:pt x="204" y="131"/>
                    </a:lnTo>
                    <a:lnTo>
                      <a:pt x="208" y="135"/>
                    </a:lnTo>
                    <a:lnTo>
                      <a:pt x="209" y="135"/>
                    </a:lnTo>
                    <a:lnTo>
                      <a:pt x="214" y="135"/>
                    </a:lnTo>
                    <a:lnTo>
                      <a:pt x="220" y="139"/>
                    </a:lnTo>
                    <a:lnTo>
                      <a:pt x="221" y="135"/>
                    </a:lnTo>
                    <a:lnTo>
                      <a:pt x="214" y="125"/>
                    </a:lnTo>
                    <a:lnTo>
                      <a:pt x="210" y="123"/>
                    </a:lnTo>
                    <a:lnTo>
                      <a:pt x="205" y="118"/>
                    </a:lnTo>
                    <a:lnTo>
                      <a:pt x="197" y="114"/>
                    </a:lnTo>
                    <a:lnTo>
                      <a:pt x="193" y="110"/>
                    </a:lnTo>
                    <a:lnTo>
                      <a:pt x="190" y="99"/>
                    </a:lnTo>
                    <a:lnTo>
                      <a:pt x="190" y="96"/>
                    </a:lnTo>
                    <a:lnTo>
                      <a:pt x="191" y="100"/>
                    </a:lnTo>
                    <a:lnTo>
                      <a:pt x="197" y="111"/>
                    </a:lnTo>
                    <a:lnTo>
                      <a:pt x="202" y="115"/>
                    </a:lnTo>
                    <a:lnTo>
                      <a:pt x="208" y="116"/>
                    </a:lnTo>
                    <a:lnTo>
                      <a:pt x="210" y="120"/>
                    </a:lnTo>
                    <a:lnTo>
                      <a:pt x="213" y="115"/>
                    </a:lnTo>
                    <a:lnTo>
                      <a:pt x="202" y="104"/>
                    </a:lnTo>
                    <a:lnTo>
                      <a:pt x="200" y="93"/>
                    </a:lnTo>
                    <a:lnTo>
                      <a:pt x="197" y="88"/>
                    </a:lnTo>
                    <a:lnTo>
                      <a:pt x="198" y="83"/>
                    </a:lnTo>
                    <a:lnTo>
                      <a:pt x="197" y="78"/>
                    </a:lnTo>
                    <a:lnTo>
                      <a:pt x="197" y="69"/>
                    </a:lnTo>
                    <a:lnTo>
                      <a:pt x="193" y="65"/>
                    </a:lnTo>
                    <a:lnTo>
                      <a:pt x="194" y="65"/>
                    </a:lnTo>
                    <a:lnTo>
                      <a:pt x="200" y="65"/>
                    </a:lnTo>
                    <a:lnTo>
                      <a:pt x="201" y="65"/>
                    </a:lnTo>
                    <a:lnTo>
                      <a:pt x="197" y="62"/>
                    </a:lnTo>
                    <a:lnTo>
                      <a:pt x="197" y="57"/>
                    </a:lnTo>
                    <a:lnTo>
                      <a:pt x="185" y="49"/>
                    </a:lnTo>
                    <a:lnTo>
                      <a:pt x="190" y="47"/>
                    </a:lnTo>
                    <a:lnTo>
                      <a:pt x="191" y="49"/>
                    </a:lnTo>
                    <a:lnTo>
                      <a:pt x="197" y="49"/>
                    </a:lnTo>
                    <a:lnTo>
                      <a:pt x="191" y="43"/>
                    </a:lnTo>
                    <a:lnTo>
                      <a:pt x="197" y="45"/>
                    </a:lnTo>
                    <a:lnTo>
                      <a:pt x="197" y="38"/>
                    </a:lnTo>
                    <a:lnTo>
                      <a:pt x="197" y="35"/>
                    </a:lnTo>
                    <a:lnTo>
                      <a:pt x="198" y="32"/>
                    </a:lnTo>
                    <a:lnTo>
                      <a:pt x="202" y="38"/>
                    </a:lnTo>
                    <a:lnTo>
                      <a:pt x="202" y="30"/>
                    </a:lnTo>
                    <a:lnTo>
                      <a:pt x="205" y="27"/>
                    </a:lnTo>
                    <a:lnTo>
                      <a:pt x="205" y="31"/>
                    </a:lnTo>
                    <a:lnTo>
                      <a:pt x="210" y="30"/>
                    </a:lnTo>
                    <a:lnTo>
                      <a:pt x="214" y="26"/>
                    </a:lnTo>
                    <a:lnTo>
                      <a:pt x="210" y="19"/>
                    </a:lnTo>
                    <a:lnTo>
                      <a:pt x="210" y="16"/>
                    </a:lnTo>
                    <a:lnTo>
                      <a:pt x="216" y="15"/>
                    </a:lnTo>
                    <a:lnTo>
                      <a:pt x="219" y="13"/>
                    </a:lnTo>
                    <a:lnTo>
                      <a:pt x="219" y="19"/>
                    </a:lnTo>
                    <a:lnTo>
                      <a:pt x="223" y="15"/>
                    </a:lnTo>
                    <a:lnTo>
                      <a:pt x="224" y="17"/>
                    </a:lnTo>
                    <a:lnTo>
                      <a:pt x="217" y="27"/>
                    </a:lnTo>
                    <a:lnTo>
                      <a:pt x="224" y="28"/>
                    </a:lnTo>
                    <a:lnTo>
                      <a:pt x="220" y="31"/>
                    </a:lnTo>
                    <a:lnTo>
                      <a:pt x="214" y="31"/>
                    </a:lnTo>
                    <a:lnTo>
                      <a:pt x="210" y="36"/>
                    </a:lnTo>
                    <a:lnTo>
                      <a:pt x="208" y="53"/>
                    </a:lnTo>
                    <a:lnTo>
                      <a:pt x="210" y="58"/>
                    </a:lnTo>
                    <a:lnTo>
                      <a:pt x="213" y="53"/>
                    </a:lnTo>
                    <a:lnTo>
                      <a:pt x="214" y="53"/>
                    </a:lnTo>
                    <a:lnTo>
                      <a:pt x="214" y="58"/>
                    </a:lnTo>
                    <a:lnTo>
                      <a:pt x="216" y="61"/>
                    </a:lnTo>
                    <a:lnTo>
                      <a:pt x="210" y="65"/>
                    </a:lnTo>
                    <a:lnTo>
                      <a:pt x="206" y="66"/>
                    </a:lnTo>
                    <a:lnTo>
                      <a:pt x="206" y="77"/>
                    </a:lnTo>
                    <a:lnTo>
                      <a:pt x="206" y="72"/>
                    </a:lnTo>
                    <a:lnTo>
                      <a:pt x="212" y="69"/>
                    </a:lnTo>
                    <a:lnTo>
                      <a:pt x="213" y="66"/>
                    </a:lnTo>
                    <a:lnTo>
                      <a:pt x="217" y="72"/>
                    </a:lnTo>
                    <a:lnTo>
                      <a:pt x="221" y="72"/>
                    </a:lnTo>
                    <a:lnTo>
                      <a:pt x="219" y="77"/>
                    </a:lnTo>
                    <a:lnTo>
                      <a:pt x="220" y="81"/>
                    </a:lnTo>
                    <a:lnTo>
                      <a:pt x="216" y="77"/>
                    </a:lnTo>
                    <a:lnTo>
                      <a:pt x="210" y="80"/>
                    </a:lnTo>
                    <a:lnTo>
                      <a:pt x="209" y="85"/>
                    </a:lnTo>
                    <a:lnTo>
                      <a:pt x="212" y="91"/>
                    </a:lnTo>
                    <a:lnTo>
                      <a:pt x="213" y="84"/>
                    </a:lnTo>
                    <a:lnTo>
                      <a:pt x="219" y="84"/>
                    </a:lnTo>
                    <a:lnTo>
                      <a:pt x="221" y="85"/>
                    </a:lnTo>
                    <a:lnTo>
                      <a:pt x="223" y="91"/>
                    </a:lnTo>
                    <a:lnTo>
                      <a:pt x="229" y="92"/>
                    </a:lnTo>
                    <a:lnTo>
                      <a:pt x="235" y="91"/>
                    </a:lnTo>
                    <a:lnTo>
                      <a:pt x="231" y="95"/>
                    </a:lnTo>
                    <a:lnTo>
                      <a:pt x="219" y="95"/>
                    </a:lnTo>
                    <a:lnTo>
                      <a:pt x="217" y="100"/>
                    </a:lnTo>
                    <a:lnTo>
                      <a:pt x="223" y="96"/>
                    </a:lnTo>
                    <a:lnTo>
                      <a:pt x="220" y="107"/>
                    </a:lnTo>
                    <a:lnTo>
                      <a:pt x="220" y="112"/>
                    </a:lnTo>
                    <a:lnTo>
                      <a:pt x="224" y="118"/>
                    </a:lnTo>
                    <a:lnTo>
                      <a:pt x="223" y="112"/>
                    </a:lnTo>
                    <a:lnTo>
                      <a:pt x="228" y="115"/>
                    </a:lnTo>
                    <a:lnTo>
                      <a:pt x="233" y="119"/>
                    </a:lnTo>
                    <a:lnTo>
                      <a:pt x="238" y="122"/>
                    </a:lnTo>
                    <a:lnTo>
                      <a:pt x="236" y="116"/>
                    </a:lnTo>
                    <a:lnTo>
                      <a:pt x="239" y="111"/>
                    </a:lnTo>
                    <a:lnTo>
                      <a:pt x="239" y="116"/>
                    </a:lnTo>
                    <a:lnTo>
                      <a:pt x="240" y="118"/>
                    </a:lnTo>
                    <a:lnTo>
                      <a:pt x="246" y="108"/>
                    </a:lnTo>
                    <a:lnTo>
                      <a:pt x="246" y="118"/>
                    </a:lnTo>
                    <a:lnTo>
                      <a:pt x="248" y="119"/>
                    </a:lnTo>
                    <a:lnTo>
                      <a:pt x="244" y="125"/>
                    </a:lnTo>
                    <a:lnTo>
                      <a:pt x="246" y="130"/>
                    </a:lnTo>
                    <a:lnTo>
                      <a:pt x="250" y="127"/>
                    </a:lnTo>
                    <a:lnTo>
                      <a:pt x="252" y="130"/>
                    </a:lnTo>
                    <a:lnTo>
                      <a:pt x="258" y="129"/>
                    </a:lnTo>
                    <a:lnTo>
                      <a:pt x="255" y="134"/>
                    </a:lnTo>
                    <a:lnTo>
                      <a:pt x="252" y="139"/>
                    </a:lnTo>
                    <a:lnTo>
                      <a:pt x="252" y="142"/>
                    </a:lnTo>
                    <a:lnTo>
                      <a:pt x="262" y="139"/>
                    </a:lnTo>
                    <a:lnTo>
                      <a:pt x="266" y="139"/>
                    </a:lnTo>
                    <a:lnTo>
                      <a:pt x="271" y="134"/>
                    </a:lnTo>
                    <a:lnTo>
                      <a:pt x="282" y="130"/>
                    </a:lnTo>
                    <a:lnTo>
                      <a:pt x="282" y="125"/>
                    </a:lnTo>
                    <a:lnTo>
                      <a:pt x="286" y="120"/>
                    </a:lnTo>
                    <a:lnTo>
                      <a:pt x="289" y="110"/>
                    </a:lnTo>
                    <a:lnTo>
                      <a:pt x="292" y="111"/>
                    </a:lnTo>
                    <a:lnTo>
                      <a:pt x="295" y="100"/>
                    </a:lnTo>
                    <a:close/>
                    <a:moveTo>
                      <a:pt x="293" y="111"/>
                    </a:moveTo>
                    <a:lnTo>
                      <a:pt x="290" y="127"/>
                    </a:lnTo>
                    <a:lnTo>
                      <a:pt x="292" y="127"/>
                    </a:lnTo>
                    <a:lnTo>
                      <a:pt x="293" y="122"/>
                    </a:lnTo>
                    <a:lnTo>
                      <a:pt x="295" y="106"/>
                    </a:lnTo>
                    <a:lnTo>
                      <a:pt x="293" y="111"/>
                    </a:lnTo>
                    <a:close/>
                  </a:path>
                </a:pathLst>
              </a:custGeom>
              <a:solidFill>
                <a:srgbClr val="DFDFE0"/>
              </a:solidFill>
              <a:ln w="12700">
                <a:solidFill>
                  <a:srgbClr val="FFFFFF"/>
                </a:solidFill>
                <a:prstDash val="solid"/>
                <a:round/>
                <a:headEnd/>
                <a:tailEnd/>
              </a:ln>
            </p:spPr>
            <p:txBody>
              <a:bodyPr/>
              <a:lstStyle/>
              <a:p>
                <a:endParaRPr lang="en-US" sz="1980"/>
              </a:p>
            </p:txBody>
          </p:sp>
          <p:sp>
            <p:nvSpPr>
              <p:cNvPr id="187" name="Freeform 164">
                <a:extLst>
                  <a:ext uri="{FF2B5EF4-FFF2-40B4-BE49-F238E27FC236}">
                    <a16:creationId xmlns:a16="http://schemas.microsoft.com/office/drawing/2014/main" id="{A18FCBB3-FEB7-D8BD-2AD8-728C893BCE56}"/>
                  </a:ext>
                </a:extLst>
              </p:cNvPr>
              <p:cNvSpPr>
                <a:spLocks/>
              </p:cNvSpPr>
              <p:nvPr/>
            </p:nvSpPr>
            <p:spPr bwMode="auto">
              <a:xfrm>
                <a:off x="8140031" y="2371711"/>
                <a:ext cx="168623" cy="165572"/>
              </a:xfrm>
              <a:custGeom>
                <a:avLst/>
                <a:gdLst>
                  <a:gd name="T0" fmla="*/ 0 w 111"/>
                  <a:gd name="T1" fmla="*/ 22 h 109"/>
                  <a:gd name="T2" fmla="*/ 34 w 111"/>
                  <a:gd name="T3" fmla="*/ 15 h 109"/>
                  <a:gd name="T4" fmla="*/ 40 w 111"/>
                  <a:gd name="T5" fmla="*/ 15 h 109"/>
                  <a:gd name="T6" fmla="*/ 49 w 111"/>
                  <a:gd name="T7" fmla="*/ 11 h 109"/>
                  <a:gd name="T8" fmla="*/ 53 w 111"/>
                  <a:gd name="T9" fmla="*/ 11 h 109"/>
                  <a:gd name="T10" fmla="*/ 59 w 111"/>
                  <a:gd name="T11" fmla="*/ 8 h 109"/>
                  <a:gd name="T12" fmla="*/ 88 w 111"/>
                  <a:gd name="T13" fmla="*/ 1 h 109"/>
                  <a:gd name="T14" fmla="*/ 95 w 111"/>
                  <a:gd name="T15" fmla="*/ 0 h 109"/>
                  <a:gd name="T16" fmla="*/ 99 w 111"/>
                  <a:gd name="T17" fmla="*/ 0 h 109"/>
                  <a:gd name="T18" fmla="*/ 110 w 111"/>
                  <a:gd name="T19" fmla="*/ 42 h 109"/>
                  <a:gd name="T20" fmla="*/ 111 w 111"/>
                  <a:gd name="T21" fmla="*/ 47 h 109"/>
                  <a:gd name="T22" fmla="*/ 110 w 111"/>
                  <a:gd name="T23" fmla="*/ 52 h 109"/>
                  <a:gd name="T24" fmla="*/ 110 w 111"/>
                  <a:gd name="T25" fmla="*/ 53 h 109"/>
                  <a:gd name="T26" fmla="*/ 111 w 111"/>
                  <a:gd name="T27" fmla="*/ 56 h 109"/>
                  <a:gd name="T28" fmla="*/ 109 w 111"/>
                  <a:gd name="T29" fmla="*/ 54 h 109"/>
                  <a:gd name="T30" fmla="*/ 98 w 111"/>
                  <a:gd name="T31" fmla="*/ 58 h 109"/>
                  <a:gd name="T32" fmla="*/ 87 w 111"/>
                  <a:gd name="T33" fmla="*/ 65 h 109"/>
                  <a:gd name="T34" fmla="*/ 82 w 111"/>
                  <a:gd name="T35" fmla="*/ 64 h 109"/>
                  <a:gd name="T36" fmla="*/ 82 w 111"/>
                  <a:gd name="T37" fmla="*/ 62 h 109"/>
                  <a:gd name="T38" fmla="*/ 79 w 111"/>
                  <a:gd name="T39" fmla="*/ 61 h 109"/>
                  <a:gd name="T40" fmla="*/ 80 w 111"/>
                  <a:gd name="T41" fmla="*/ 65 h 109"/>
                  <a:gd name="T42" fmla="*/ 80 w 111"/>
                  <a:gd name="T43" fmla="*/ 68 h 109"/>
                  <a:gd name="T44" fmla="*/ 65 w 111"/>
                  <a:gd name="T45" fmla="*/ 72 h 109"/>
                  <a:gd name="T46" fmla="*/ 63 w 111"/>
                  <a:gd name="T47" fmla="*/ 75 h 109"/>
                  <a:gd name="T48" fmla="*/ 57 w 111"/>
                  <a:gd name="T49" fmla="*/ 75 h 109"/>
                  <a:gd name="T50" fmla="*/ 52 w 111"/>
                  <a:gd name="T51" fmla="*/ 77 h 109"/>
                  <a:gd name="T52" fmla="*/ 46 w 111"/>
                  <a:gd name="T53" fmla="*/ 79 h 109"/>
                  <a:gd name="T54" fmla="*/ 38 w 111"/>
                  <a:gd name="T55" fmla="*/ 90 h 109"/>
                  <a:gd name="T56" fmla="*/ 36 w 111"/>
                  <a:gd name="T57" fmla="*/ 87 h 109"/>
                  <a:gd name="T58" fmla="*/ 31 w 111"/>
                  <a:gd name="T59" fmla="*/ 92 h 109"/>
                  <a:gd name="T60" fmla="*/ 26 w 111"/>
                  <a:gd name="T61" fmla="*/ 96 h 109"/>
                  <a:gd name="T62" fmla="*/ 15 w 111"/>
                  <a:gd name="T63" fmla="*/ 106 h 109"/>
                  <a:gd name="T64" fmla="*/ 11 w 111"/>
                  <a:gd name="T65" fmla="*/ 109 h 109"/>
                  <a:gd name="T66" fmla="*/ 6 w 111"/>
                  <a:gd name="T67" fmla="*/ 103 h 109"/>
                  <a:gd name="T68" fmla="*/ 6 w 111"/>
                  <a:gd name="T69" fmla="*/ 100 h 109"/>
                  <a:gd name="T70" fmla="*/ 14 w 111"/>
                  <a:gd name="T71" fmla="*/ 92 h 109"/>
                  <a:gd name="T72" fmla="*/ 14 w 111"/>
                  <a:gd name="T73" fmla="*/ 87 h 109"/>
                  <a:gd name="T74" fmla="*/ 10 w 111"/>
                  <a:gd name="T75" fmla="*/ 81 h 109"/>
                  <a:gd name="T76" fmla="*/ 0 w 111"/>
                  <a:gd name="T77"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close/>
                  </a:path>
                </a:pathLst>
              </a:custGeom>
              <a:solidFill>
                <a:srgbClr val="DFDFE0"/>
              </a:solidFill>
              <a:ln w="12700">
                <a:solidFill>
                  <a:srgbClr val="FFFFFF"/>
                </a:solidFill>
                <a:round/>
                <a:headEnd/>
                <a:tailEnd/>
              </a:ln>
            </p:spPr>
            <p:txBody>
              <a:bodyPr/>
              <a:lstStyle/>
              <a:p>
                <a:endParaRPr lang="en-US" sz="1980"/>
              </a:p>
            </p:txBody>
          </p:sp>
          <p:sp>
            <p:nvSpPr>
              <p:cNvPr id="188" name="Freeform 165">
                <a:extLst>
                  <a:ext uri="{FF2B5EF4-FFF2-40B4-BE49-F238E27FC236}">
                    <a16:creationId xmlns:a16="http://schemas.microsoft.com/office/drawing/2014/main" id="{F890A96B-B34A-3B6D-C55C-C11AE91B1EA4}"/>
                  </a:ext>
                </a:extLst>
              </p:cNvPr>
              <p:cNvSpPr>
                <a:spLocks/>
              </p:cNvSpPr>
              <p:nvPr/>
            </p:nvSpPr>
            <p:spPr bwMode="auto">
              <a:xfrm>
                <a:off x="8140031" y="2371711"/>
                <a:ext cx="168623" cy="165572"/>
              </a:xfrm>
              <a:custGeom>
                <a:avLst/>
                <a:gdLst>
                  <a:gd name="T0" fmla="*/ 0 w 111"/>
                  <a:gd name="T1" fmla="*/ 22 h 109"/>
                  <a:gd name="T2" fmla="*/ 34 w 111"/>
                  <a:gd name="T3" fmla="*/ 15 h 109"/>
                  <a:gd name="T4" fmla="*/ 40 w 111"/>
                  <a:gd name="T5" fmla="*/ 15 h 109"/>
                  <a:gd name="T6" fmla="*/ 49 w 111"/>
                  <a:gd name="T7" fmla="*/ 11 h 109"/>
                  <a:gd name="T8" fmla="*/ 53 w 111"/>
                  <a:gd name="T9" fmla="*/ 11 h 109"/>
                  <a:gd name="T10" fmla="*/ 59 w 111"/>
                  <a:gd name="T11" fmla="*/ 8 h 109"/>
                  <a:gd name="T12" fmla="*/ 88 w 111"/>
                  <a:gd name="T13" fmla="*/ 1 h 109"/>
                  <a:gd name="T14" fmla="*/ 95 w 111"/>
                  <a:gd name="T15" fmla="*/ 0 h 109"/>
                  <a:gd name="T16" fmla="*/ 99 w 111"/>
                  <a:gd name="T17" fmla="*/ 0 h 109"/>
                  <a:gd name="T18" fmla="*/ 110 w 111"/>
                  <a:gd name="T19" fmla="*/ 42 h 109"/>
                  <a:gd name="T20" fmla="*/ 111 w 111"/>
                  <a:gd name="T21" fmla="*/ 47 h 109"/>
                  <a:gd name="T22" fmla="*/ 110 w 111"/>
                  <a:gd name="T23" fmla="*/ 52 h 109"/>
                  <a:gd name="T24" fmla="*/ 110 w 111"/>
                  <a:gd name="T25" fmla="*/ 53 h 109"/>
                  <a:gd name="T26" fmla="*/ 111 w 111"/>
                  <a:gd name="T27" fmla="*/ 56 h 109"/>
                  <a:gd name="T28" fmla="*/ 109 w 111"/>
                  <a:gd name="T29" fmla="*/ 54 h 109"/>
                  <a:gd name="T30" fmla="*/ 98 w 111"/>
                  <a:gd name="T31" fmla="*/ 58 h 109"/>
                  <a:gd name="T32" fmla="*/ 87 w 111"/>
                  <a:gd name="T33" fmla="*/ 65 h 109"/>
                  <a:gd name="T34" fmla="*/ 82 w 111"/>
                  <a:gd name="T35" fmla="*/ 64 h 109"/>
                  <a:gd name="T36" fmla="*/ 82 w 111"/>
                  <a:gd name="T37" fmla="*/ 62 h 109"/>
                  <a:gd name="T38" fmla="*/ 79 w 111"/>
                  <a:gd name="T39" fmla="*/ 61 h 109"/>
                  <a:gd name="T40" fmla="*/ 80 w 111"/>
                  <a:gd name="T41" fmla="*/ 65 h 109"/>
                  <a:gd name="T42" fmla="*/ 80 w 111"/>
                  <a:gd name="T43" fmla="*/ 68 h 109"/>
                  <a:gd name="T44" fmla="*/ 65 w 111"/>
                  <a:gd name="T45" fmla="*/ 72 h 109"/>
                  <a:gd name="T46" fmla="*/ 63 w 111"/>
                  <a:gd name="T47" fmla="*/ 75 h 109"/>
                  <a:gd name="T48" fmla="*/ 57 w 111"/>
                  <a:gd name="T49" fmla="*/ 75 h 109"/>
                  <a:gd name="T50" fmla="*/ 52 w 111"/>
                  <a:gd name="T51" fmla="*/ 77 h 109"/>
                  <a:gd name="T52" fmla="*/ 46 w 111"/>
                  <a:gd name="T53" fmla="*/ 79 h 109"/>
                  <a:gd name="T54" fmla="*/ 38 w 111"/>
                  <a:gd name="T55" fmla="*/ 90 h 109"/>
                  <a:gd name="T56" fmla="*/ 36 w 111"/>
                  <a:gd name="T57" fmla="*/ 87 h 109"/>
                  <a:gd name="T58" fmla="*/ 31 w 111"/>
                  <a:gd name="T59" fmla="*/ 92 h 109"/>
                  <a:gd name="T60" fmla="*/ 26 w 111"/>
                  <a:gd name="T61" fmla="*/ 96 h 109"/>
                  <a:gd name="T62" fmla="*/ 15 w 111"/>
                  <a:gd name="T63" fmla="*/ 106 h 109"/>
                  <a:gd name="T64" fmla="*/ 11 w 111"/>
                  <a:gd name="T65" fmla="*/ 109 h 109"/>
                  <a:gd name="T66" fmla="*/ 6 w 111"/>
                  <a:gd name="T67" fmla="*/ 103 h 109"/>
                  <a:gd name="T68" fmla="*/ 6 w 111"/>
                  <a:gd name="T69" fmla="*/ 100 h 109"/>
                  <a:gd name="T70" fmla="*/ 14 w 111"/>
                  <a:gd name="T71" fmla="*/ 92 h 109"/>
                  <a:gd name="T72" fmla="*/ 14 w 111"/>
                  <a:gd name="T73" fmla="*/ 87 h 109"/>
                  <a:gd name="T74" fmla="*/ 10 w 111"/>
                  <a:gd name="T75" fmla="*/ 81 h 109"/>
                  <a:gd name="T76" fmla="*/ 0 w 111"/>
                  <a:gd name="T77"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path>
                </a:pathLst>
              </a:custGeom>
              <a:solidFill>
                <a:srgbClr val="DFDFE0"/>
              </a:solidFill>
              <a:ln w="12700">
                <a:solidFill>
                  <a:srgbClr val="FFFFFF"/>
                </a:solidFill>
                <a:prstDash val="solid"/>
                <a:round/>
                <a:headEnd/>
                <a:tailEnd/>
              </a:ln>
            </p:spPr>
            <p:txBody>
              <a:bodyPr/>
              <a:lstStyle/>
              <a:p>
                <a:endParaRPr lang="en-US" sz="1980"/>
              </a:p>
            </p:txBody>
          </p:sp>
          <p:sp>
            <p:nvSpPr>
              <p:cNvPr id="189" name="Freeform 166">
                <a:extLst>
                  <a:ext uri="{FF2B5EF4-FFF2-40B4-BE49-F238E27FC236}">
                    <a16:creationId xmlns:a16="http://schemas.microsoft.com/office/drawing/2014/main" id="{FEF105F8-5FAA-1494-B2CC-207DB2829E7A}"/>
                  </a:ext>
                </a:extLst>
              </p:cNvPr>
              <p:cNvSpPr>
                <a:spLocks/>
              </p:cNvSpPr>
              <p:nvPr/>
            </p:nvSpPr>
            <p:spPr bwMode="auto">
              <a:xfrm>
                <a:off x="8187124" y="1957023"/>
                <a:ext cx="165585" cy="343295"/>
              </a:xfrm>
              <a:custGeom>
                <a:avLst/>
                <a:gdLst>
                  <a:gd name="T0" fmla="*/ 14 w 109"/>
                  <a:gd name="T1" fmla="*/ 226 h 226"/>
                  <a:gd name="T2" fmla="*/ 9 w 109"/>
                  <a:gd name="T3" fmla="*/ 221 h 226"/>
                  <a:gd name="T4" fmla="*/ 6 w 109"/>
                  <a:gd name="T5" fmla="*/ 215 h 226"/>
                  <a:gd name="T6" fmla="*/ 6 w 109"/>
                  <a:gd name="T7" fmla="*/ 209 h 226"/>
                  <a:gd name="T8" fmla="*/ 9 w 109"/>
                  <a:gd name="T9" fmla="*/ 204 h 226"/>
                  <a:gd name="T10" fmla="*/ 6 w 109"/>
                  <a:gd name="T11" fmla="*/ 189 h 226"/>
                  <a:gd name="T12" fmla="*/ 6 w 109"/>
                  <a:gd name="T13" fmla="*/ 178 h 226"/>
                  <a:gd name="T14" fmla="*/ 0 w 109"/>
                  <a:gd name="T15" fmla="*/ 159 h 226"/>
                  <a:gd name="T16" fmla="*/ 3 w 109"/>
                  <a:gd name="T17" fmla="*/ 155 h 226"/>
                  <a:gd name="T18" fmla="*/ 2 w 109"/>
                  <a:gd name="T19" fmla="*/ 147 h 226"/>
                  <a:gd name="T20" fmla="*/ 6 w 109"/>
                  <a:gd name="T21" fmla="*/ 141 h 226"/>
                  <a:gd name="T22" fmla="*/ 7 w 109"/>
                  <a:gd name="T23" fmla="*/ 136 h 226"/>
                  <a:gd name="T24" fmla="*/ 6 w 109"/>
                  <a:gd name="T25" fmla="*/ 131 h 226"/>
                  <a:gd name="T26" fmla="*/ 9 w 109"/>
                  <a:gd name="T27" fmla="*/ 125 h 226"/>
                  <a:gd name="T28" fmla="*/ 7 w 109"/>
                  <a:gd name="T29" fmla="*/ 120 h 226"/>
                  <a:gd name="T30" fmla="*/ 10 w 109"/>
                  <a:gd name="T31" fmla="*/ 110 h 226"/>
                  <a:gd name="T32" fmla="*/ 6 w 109"/>
                  <a:gd name="T33" fmla="*/ 99 h 226"/>
                  <a:gd name="T34" fmla="*/ 6 w 109"/>
                  <a:gd name="T35" fmla="*/ 94 h 226"/>
                  <a:gd name="T36" fmla="*/ 11 w 109"/>
                  <a:gd name="T37" fmla="*/ 90 h 226"/>
                  <a:gd name="T38" fmla="*/ 13 w 109"/>
                  <a:gd name="T39" fmla="*/ 89 h 226"/>
                  <a:gd name="T40" fmla="*/ 22 w 109"/>
                  <a:gd name="T41" fmla="*/ 79 h 226"/>
                  <a:gd name="T42" fmla="*/ 26 w 109"/>
                  <a:gd name="T43" fmla="*/ 71 h 226"/>
                  <a:gd name="T44" fmla="*/ 26 w 109"/>
                  <a:gd name="T45" fmla="*/ 66 h 226"/>
                  <a:gd name="T46" fmla="*/ 25 w 109"/>
                  <a:gd name="T47" fmla="*/ 61 h 226"/>
                  <a:gd name="T48" fmla="*/ 21 w 109"/>
                  <a:gd name="T49" fmla="*/ 56 h 226"/>
                  <a:gd name="T50" fmla="*/ 19 w 109"/>
                  <a:gd name="T51" fmla="*/ 51 h 226"/>
                  <a:gd name="T52" fmla="*/ 22 w 109"/>
                  <a:gd name="T53" fmla="*/ 40 h 226"/>
                  <a:gd name="T54" fmla="*/ 19 w 109"/>
                  <a:gd name="T55" fmla="*/ 32 h 226"/>
                  <a:gd name="T56" fmla="*/ 21 w 109"/>
                  <a:gd name="T57" fmla="*/ 30 h 226"/>
                  <a:gd name="T58" fmla="*/ 21 w 109"/>
                  <a:gd name="T59" fmla="*/ 29 h 226"/>
                  <a:gd name="T60" fmla="*/ 19 w 109"/>
                  <a:gd name="T61" fmla="*/ 23 h 226"/>
                  <a:gd name="T62" fmla="*/ 22 w 109"/>
                  <a:gd name="T63" fmla="*/ 14 h 226"/>
                  <a:gd name="T64" fmla="*/ 22 w 109"/>
                  <a:gd name="T65" fmla="*/ 9 h 226"/>
                  <a:gd name="T66" fmla="*/ 28 w 109"/>
                  <a:gd name="T67" fmla="*/ 5 h 226"/>
                  <a:gd name="T68" fmla="*/ 33 w 109"/>
                  <a:gd name="T69" fmla="*/ 6 h 226"/>
                  <a:gd name="T70" fmla="*/ 38 w 109"/>
                  <a:gd name="T71" fmla="*/ 0 h 226"/>
                  <a:gd name="T72" fmla="*/ 38 w 109"/>
                  <a:gd name="T73" fmla="*/ 3 h 226"/>
                  <a:gd name="T74" fmla="*/ 78 w 109"/>
                  <a:gd name="T75" fmla="*/ 121 h 226"/>
                  <a:gd name="T76" fmla="*/ 83 w 109"/>
                  <a:gd name="T77" fmla="*/ 137 h 226"/>
                  <a:gd name="T78" fmla="*/ 83 w 109"/>
                  <a:gd name="T79" fmla="*/ 143 h 226"/>
                  <a:gd name="T80" fmla="*/ 86 w 109"/>
                  <a:gd name="T81" fmla="*/ 147 h 226"/>
                  <a:gd name="T82" fmla="*/ 87 w 109"/>
                  <a:gd name="T83" fmla="*/ 152 h 226"/>
                  <a:gd name="T84" fmla="*/ 93 w 109"/>
                  <a:gd name="T85" fmla="*/ 156 h 226"/>
                  <a:gd name="T86" fmla="*/ 98 w 109"/>
                  <a:gd name="T87" fmla="*/ 159 h 226"/>
                  <a:gd name="T88" fmla="*/ 99 w 109"/>
                  <a:gd name="T89" fmla="*/ 165 h 226"/>
                  <a:gd name="T90" fmla="*/ 104 w 109"/>
                  <a:gd name="T91" fmla="*/ 170 h 226"/>
                  <a:gd name="T92" fmla="*/ 106 w 109"/>
                  <a:gd name="T93" fmla="*/ 171 h 226"/>
                  <a:gd name="T94" fmla="*/ 109 w 109"/>
                  <a:gd name="T95" fmla="*/ 173 h 226"/>
                  <a:gd name="T96" fmla="*/ 106 w 109"/>
                  <a:gd name="T97" fmla="*/ 184 h 226"/>
                  <a:gd name="T98" fmla="*/ 106 w 109"/>
                  <a:gd name="T99" fmla="*/ 189 h 226"/>
                  <a:gd name="T100" fmla="*/ 104 w 109"/>
                  <a:gd name="T101" fmla="*/ 189 h 226"/>
                  <a:gd name="T102" fmla="*/ 101 w 109"/>
                  <a:gd name="T103" fmla="*/ 189 h 226"/>
                  <a:gd name="T104" fmla="*/ 95 w 109"/>
                  <a:gd name="T105" fmla="*/ 193 h 226"/>
                  <a:gd name="T106" fmla="*/ 93 w 109"/>
                  <a:gd name="T107" fmla="*/ 198 h 226"/>
                  <a:gd name="T108" fmla="*/ 91 w 109"/>
                  <a:gd name="T109" fmla="*/ 197 h 226"/>
                  <a:gd name="T110" fmla="*/ 87 w 109"/>
                  <a:gd name="T111" fmla="*/ 203 h 226"/>
                  <a:gd name="T112" fmla="*/ 82 w 109"/>
                  <a:gd name="T113" fmla="*/ 211 h 226"/>
                  <a:gd name="T114" fmla="*/ 14 w 10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close/>
                  </a:path>
                </a:pathLst>
              </a:custGeom>
              <a:solidFill>
                <a:srgbClr val="DFDFE0"/>
              </a:solidFill>
              <a:ln w="12700">
                <a:solidFill>
                  <a:srgbClr val="FFFFFF"/>
                </a:solidFill>
                <a:round/>
                <a:headEnd/>
                <a:tailEnd/>
              </a:ln>
            </p:spPr>
            <p:txBody>
              <a:bodyPr/>
              <a:lstStyle/>
              <a:p>
                <a:endParaRPr lang="en-US" sz="1980"/>
              </a:p>
            </p:txBody>
          </p:sp>
          <p:sp>
            <p:nvSpPr>
              <p:cNvPr id="190" name="Freeform 167">
                <a:extLst>
                  <a:ext uri="{FF2B5EF4-FFF2-40B4-BE49-F238E27FC236}">
                    <a16:creationId xmlns:a16="http://schemas.microsoft.com/office/drawing/2014/main" id="{1F1514BC-A82B-3B05-2115-EC1051135A50}"/>
                  </a:ext>
                </a:extLst>
              </p:cNvPr>
              <p:cNvSpPr>
                <a:spLocks/>
              </p:cNvSpPr>
              <p:nvPr/>
            </p:nvSpPr>
            <p:spPr bwMode="auto">
              <a:xfrm>
                <a:off x="8187124" y="1957023"/>
                <a:ext cx="165585" cy="343295"/>
              </a:xfrm>
              <a:custGeom>
                <a:avLst/>
                <a:gdLst>
                  <a:gd name="T0" fmla="*/ 14 w 109"/>
                  <a:gd name="T1" fmla="*/ 226 h 226"/>
                  <a:gd name="T2" fmla="*/ 9 w 109"/>
                  <a:gd name="T3" fmla="*/ 221 h 226"/>
                  <a:gd name="T4" fmla="*/ 6 w 109"/>
                  <a:gd name="T5" fmla="*/ 215 h 226"/>
                  <a:gd name="T6" fmla="*/ 6 w 109"/>
                  <a:gd name="T7" fmla="*/ 209 h 226"/>
                  <a:gd name="T8" fmla="*/ 9 w 109"/>
                  <a:gd name="T9" fmla="*/ 204 h 226"/>
                  <a:gd name="T10" fmla="*/ 6 w 109"/>
                  <a:gd name="T11" fmla="*/ 189 h 226"/>
                  <a:gd name="T12" fmla="*/ 6 w 109"/>
                  <a:gd name="T13" fmla="*/ 178 h 226"/>
                  <a:gd name="T14" fmla="*/ 0 w 109"/>
                  <a:gd name="T15" fmla="*/ 159 h 226"/>
                  <a:gd name="T16" fmla="*/ 3 w 109"/>
                  <a:gd name="T17" fmla="*/ 155 h 226"/>
                  <a:gd name="T18" fmla="*/ 2 w 109"/>
                  <a:gd name="T19" fmla="*/ 147 h 226"/>
                  <a:gd name="T20" fmla="*/ 6 w 109"/>
                  <a:gd name="T21" fmla="*/ 141 h 226"/>
                  <a:gd name="T22" fmla="*/ 7 w 109"/>
                  <a:gd name="T23" fmla="*/ 136 h 226"/>
                  <a:gd name="T24" fmla="*/ 6 w 109"/>
                  <a:gd name="T25" fmla="*/ 131 h 226"/>
                  <a:gd name="T26" fmla="*/ 9 w 109"/>
                  <a:gd name="T27" fmla="*/ 125 h 226"/>
                  <a:gd name="T28" fmla="*/ 7 w 109"/>
                  <a:gd name="T29" fmla="*/ 120 h 226"/>
                  <a:gd name="T30" fmla="*/ 10 w 109"/>
                  <a:gd name="T31" fmla="*/ 110 h 226"/>
                  <a:gd name="T32" fmla="*/ 6 w 109"/>
                  <a:gd name="T33" fmla="*/ 99 h 226"/>
                  <a:gd name="T34" fmla="*/ 6 w 109"/>
                  <a:gd name="T35" fmla="*/ 94 h 226"/>
                  <a:gd name="T36" fmla="*/ 11 w 109"/>
                  <a:gd name="T37" fmla="*/ 90 h 226"/>
                  <a:gd name="T38" fmla="*/ 13 w 109"/>
                  <a:gd name="T39" fmla="*/ 89 h 226"/>
                  <a:gd name="T40" fmla="*/ 22 w 109"/>
                  <a:gd name="T41" fmla="*/ 79 h 226"/>
                  <a:gd name="T42" fmla="*/ 26 w 109"/>
                  <a:gd name="T43" fmla="*/ 71 h 226"/>
                  <a:gd name="T44" fmla="*/ 26 w 109"/>
                  <a:gd name="T45" fmla="*/ 66 h 226"/>
                  <a:gd name="T46" fmla="*/ 25 w 109"/>
                  <a:gd name="T47" fmla="*/ 61 h 226"/>
                  <a:gd name="T48" fmla="*/ 21 w 109"/>
                  <a:gd name="T49" fmla="*/ 56 h 226"/>
                  <a:gd name="T50" fmla="*/ 19 w 109"/>
                  <a:gd name="T51" fmla="*/ 51 h 226"/>
                  <a:gd name="T52" fmla="*/ 22 w 109"/>
                  <a:gd name="T53" fmla="*/ 40 h 226"/>
                  <a:gd name="T54" fmla="*/ 19 w 109"/>
                  <a:gd name="T55" fmla="*/ 32 h 226"/>
                  <a:gd name="T56" fmla="*/ 21 w 109"/>
                  <a:gd name="T57" fmla="*/ 30 h 226"/>
                  <a:gd name="T58" fmla="*/ 21 w 109"/>
                  <a:gd name="T59" fmla="*/ 29 h 226"/>
                  <a:gd name="T60" fmla="*/ 19 w 109"/>
                  <a:gd name="T61" fmla="*/ 23 h 226"/>
                  <a:gd name="T62" fmla="*/ 22 w 109"/>
                  <a:gd name="T63" fmla="*/ 14 h 226"/>
                  <a:gd name="T64" fmla="*/ 22 w 109"/>
                  <a:gd name="T65" fmla="*/ 9 h 226"/>
                  <a:gd name="T66" fmla="*/ 28 w 109"/>
                  <a:gd name="T67" fmla="*/ 5 h 226"/>
                  <a:gd name="T68" fmla="*/ 33 w 109"/>
                  <a:gd name="T69" fmla="*/ 6 h 226"/>
                  <a:gd name="T70" fmla="*/ 38 w 109"/>
                  <a:gd name="T71" fmla="*/ 0 h 226"/>
                  <a:gd name="T72" fmla="*/ 38 w 109"/>
                  <a:gd name="T73" fmla="*/ 3 h 226"/>
                  <a:gd name="T74" fmla="*/ 78 w 109"/>
                  <a:gd name="T75" fmla="*/ 121 h 226"/>
                  <a:gd name="T76" fmla="*/ 83 w 109"/>
                  <a:gd name="T77" fmla="*/ 137 h 226"/>
                  <a:gd name="T78" fmla="*/ 83 w 109"/>
                  <a:gd name="T79" fmla="*/ 143 h 226"/>
                  <a:gd name="T80" fmla="*/ 86 w 109"/>
                  <a:gd name="T81" fmla="*/ 147 h 226"/>
                  <a:gd name="T82" fmla="*/ 87 w 109"/>
                  <a:gd name="T83" fmla="*/ 152 h 226"/>
                  <a:gd name="T84" fmla="*/ 93 w 109"/>
                  <a:gd name="T85" fmla="*/ 156 h 226"/>
                  <a:gd name="T86" fmla="*/ 98 w 109"/>
                  <a:gd name="T87" fmla="*/ 159 h 226"/>
                  <a:gd name="T88" fmla="*/ 99 w 109"/>
                  <a:gd name="T89" fmla="*/ 165 h 226"/>
                  <a:gd name="T90" fmla="*/ 104 w 109"/>
                  <a:gd name="T91" fmla="*/ 170 h 226"/>
                  <a:gd name="T92" fmla="*/ 106 w 109"/>
                  <a:gd name="T93" fmla="*/ 171 h 226"/>
                  <a:gd name="T94" fmla="*/ 109 w 109"/>
                  <a:gd name="T95" fmla="*/ 173 h 226"/>
                  <a:gd name="T96" fmla="*/ 106 w 109"/>
                  <a:gd name="T97" fmla="*/ 184 h 226"/>
                  <a:gd name="T98" fmla="*/ 106 w 109"/>
                  <a:gd name="T99" fmla="*/ 189 h 226"/>
                  <a:gd name="T100" fmla="*/ 104 w 109"/>
                  <a:gd name="T101" fmla="*/ 189 h 226"/>
                  <a:gd name="T102" fmla="*/ 101 w 109"/>
                  <a:gd name="T103" fmla="*/ 189 h 226"/>
                  <a:gd name="T104" fmla="*/ 95 w 109"/>
                  <a:gd name="T105" fmla="*/ 193 h 226"/>
                  <a:gd name="T106" fmla="*/ 93 w 109"/>
                  <a:gd name="T107" fmla="*/ 198 h 226"/>
                  <a:gd name="T108" fmla="*/ 91 w 109"/>
                  <a:gd name="T109" fmla="*/ 197 h 226"/>
                  <a:gd name="T110" fmla="*/ 87 w 109"/>
                  <a:gd name="T111" fmla="*/ 203 h 226"/>
                  <a:gd name="T112" fmla="*/ 82 w 109"/>
                  <a:gd name="T113" fmla="*/ 211 h 226"/>
                  <a:gd name="T114" fmla="*/ 14 w 10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path>
                </a:pathLst>
              </a:custGeom>
              <a:solidFill>
                <a:srgbClr val="DFDFE0"/>
              </a:solidFill>
              <a:ln w="12700">
                <a:solidFill>
                  <a:srgbClr val="FFFFFF"/>
                </a:solidFill>
                <a:prstDash val="solid"/>
                <a:round/>
                <a:headEnd/>
                <a:tailEnd/>
              </a:ln>
            </p:spPr>
            <p:txBody>
              <a:bodyPr/>
              <a:lstStyle/>
              <a:p>
                <a:endParaRPr lang="en-US" sz="1980"/>
              </a:p>
            </p:txBody>
          </p:sp>
          <p:sp>
            <p:nvSpPr>
              <p:cNvPr id="191" name="Freeform 168">
                <a:extLst>
                  <a:ext uri="{FF2B5EF4-FFF2-40B4-BE49-F238E27FC236}">
                    <a16:creationId xmlns:a16="http://schemas.microsoft.com/office/drawing/2014/main" id="{3AC88328-F3FA-DBE2-683E-27030D0BA3AF}"/>
                  </a:ext>
                </a:extLst>
              </p:cNvPr>
              <p:cNvSpPr>
                <a:spLocks noEditPoints="1"/>
              </p:cNvSpPr>
              <p:nvPr/>
            </p:nvSpPr>
            <p:spPr bwMode="auto">
              <a:xfrm>
                <a:off x="8290424" y="2364116"/>
                <a:ext cx="75956" cy="92659"/>
              </a:xfrm>
              <a:custGeom>
                <a:avLst/>
                <a:gdLst>
                  <a:gd name="T0" fmla="*/ 31 w 50"/>
                  <a:gd name="T1" fmla="*/ 13 h 61"/>
                  <a:gd name="T2" fmla="*/ 30 w 50"/>
                  <a:gd name="T3" fmla="*/ 9 h 61"/>
                  <a:gd name="T4" fmla="*/ 27 w 50"/>
                  <a:gd name="T5" fmla="*/ 8 h 61"/>
                  <a:gd name="T6" fmla="*/ 25 w 50"/>
                  <a:gd name="T7" fmla="*/ 2 h 61"/>
                  <a:gd name="T8" fmla="*/ 21 w 50"/>
                  <a:gd name="T9" fmla="*/ 0 h 61"/>
                  <a:gd name="T10" fmla="*/ 0 w 50"/>
                  <a:gd name="T11" fmla="*/ 5 h 61"/>
                  <a:gd name="T12" fmla="*/ 11 w 50"/>
                  <a:gd name="T13" fmla="*/ 47 h 61"/>
                  <a:gd name="T14" fmla="*/ 12 w 50"/>
                  <a:gd name="T15" fmla="*/ 52 h 61"/>
                  <a:gd name="T16" fmla="*/ 11 w 50"/>
                  <a:gd name="T17" fmla="*/ 57 h 61"/>
                  <a:gd name="T18" fmla="*/ 11 w 50"/>
                  <a:gd name="T19" fmla="*/ 58 h 61"/>
                  <a:gd name="T20" fmla="*/ 12 w 50"/>
                  <a:gd name="T21" fmla="*/ 61 h 61"/>
                  <a:gd name="T22" fmla="*/ 18 w 50"/>
                  <a:gd name="T23" fmla="*/ 58 h 61"/>
                  <a:gd name="T24" fmla="*/ 33 w 50"/>
                  <a:gd name="T25" fmla="*/ 48 h 61"/>
                  <a:gd name="T26" fmla="*/ 33 w 50"/>
                  <a:gd name="T27" fmla="*/ 43 h 61"/>
                  <a:gd name="T28" fmla="*/ 31 w 50"/>
                  <a:gd name="T29" fmla="*/ 35 h 61"/>
                  <a:gd name="T30" fmla="*/ 31 w 50"/>
                  <a:gd name="T31" fmla="*/ 31 h 61"/>
                  <a:gd name="T32" fmla="*/ 27 w 50"/>
                  <a:gd name="T33" fmla="*/ 25 h 61"/>
                  <a:gd name="T34" fmla="*/ 30 w 50"/>
                  <a:gd name="T35" fmla="*/ 20 h 61"/>
                  <a:gd name="T36" fmla="*/ 29 w 50"/>
                  <a:gd name="T37" fmla="*/ 15 h 61"/>
                  <a:gd name="T38" fmla="*/ 33 w 50"/>
                  <a:gd name="T39" fmla="*/ 20 h 61"/>
                  <a:gd name="T40" fmla="*/ 36 w 50"/>
                  <a:gd name="T41" fmla="*/ 17 h 61"/>
                  <a:gd name="T42" fmla="*/ 34 w 50"/>
                  <a:gd name="T43" fmla="*/ 17 h 61"/>
                  <a:gd name="T44" fmla="*/ 31 w 50"/>
                  <a:gd name="T45" fmla="*/ 13 h 61"/>
                  <a:gd name="T46" fmla="*/ 36 w 50"/>
                  <a:gd name="T47" fmla="*/ 23 h 61"/>
                  <a:gd name="T48" fmla="*/ 40 w 50"/>
                  <a:gd name="T49" fmla="*/ 20 h 61"/>
                  <a:gd name="T50" fmla="*/ 36 w 50"/>
                  <a:gd name="T51" fmla="*/ 17 h 61"/>
                  <a:gd name="T52" fmla="*/ 36 w 50"/>
                  <a:gd name="T53" fmla="*/ 23 h 61"/>
                  <a:gd name="T54" fmla="*/ 49 w 50"/>
                  <a:gd name="T55" fmla="*/ 31 h 61"/>
                  <a:gd name="T56" fmla="*/ 48 w 50"/>
                  <a:gd name="T57" fmla="*/ 24 h 61"/>
                  <a:gd name="T58" fmla="*/ 42 w 50"/>
                  <a:gd name="T59" fmla="*/ 23 h 61"/>
                  <a:gd name="T60" fmla="*/ 45 w 50"/>
                  <a:gd name="T61" fmla="*/ 34 h 61"/>
                  <a:gd name="T62" fmla="*/ 48 w 50"/>
                  <a:gd name="T63" fmla="*/ 39 h 61"/>
                  <a:gd name="T64" fmla="*/ 50 w 50"/>
                  <a:gd name="T65" fmla="*/ 35 h 61"/>
                  <a:gd name="T66" fmla="*/ 49 w 50"/>
                  <a:gd name="T67"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61">
                    <a:moveTo>
                      <a:pt x="31" y="13"/>
                    </a:moveTo>
                    <a:lnTo>
                      <a:pt x="30" y="9"/>
                    </a:lnTo>
                    <a:lnTo>
                      <a:pt x="27" y="8"/>
                    </a:lnTo>
                    <a:lnTo>
                      <a:pt x="25" y="2"/>
                    </a:lnTo>
                    <a:lnTo>
                      <a:pt x="21" y="0"/>
                    </a:lnTo>
                    <a:lnTo>
                      <a:pt x="0" y="5"/>
                    </a:lnTo>
                    <a:lnTo>
                      <a:pt x="11" y="47"/>
                    </a:lnTo>
                    <a:lnTo>
                      <a:pt x="12" y="52"/>
                    </a:lnTo>
                    <a:lnTo>
                      <a:pt x="11" y="57"/>
                    </a:lnTo>
                    <a:lnTo>
                      <a:pt x="11" y="58"/>
                    </a:lnTo>
                    <a:lnTo>
                      <a:pt x="12" y="61"/>
                    </a:lnTo>
                    <a:lnTo>
                      <a:pt x="18" y="58"/>
                    </a:lnTo>
                    <a:lnTo>
                      <a:pt x="33" y="48"/>
                    </a:lnTo>
                    <a:lnTo>
                      <a:pt x="33" y="43"/>
                    </a:lnTo>
                    <a:lnTo>
                      <a:pt x="31" y="35"/>
                    </a:lnTo>
                    <a:lnTo>
                      <a:pt x="31" y="31"/>
                    </a:lnTo>
                    <a:lnTo>
                      <a:pt x="27" y="25"/>
                    </a:lnTo>
                    <a:lnTo>
                      <a:pt x="30" y="20"/>
                    </a:lnTo>
                    <a:lnTo>
                      <a:pt x="29" y="15"/>
                    </a:lnTo>
                    <a:lnTo>
                      <a:pt x="33" y="20"/>
                    </a:lnTo>
                    <a:lnTo>
                      <a:pt x="36" y="17"/>
                    </a:lnTo>
                    <a:lnTo>
                      <a:pt x="34" y="17"/>
                    </a:lnTo>
                    <a:lnTo>
                      <a:pt x="31" y="13"/>
                    </a:lnTo>
                    <a:close/>
                    <a:moveTo>
                      <a:pt x="36" y="23"/>
                    </a:moveTo>
                    <a:lnTo>
                      <a:pt x="40" y="20"/>
                    </a:lnTo>
                    <a:lnTo>
                      <a:pt x="36" y="17"/>
                    </a:lnTo>
                    <a:lnTo>
                      <a:pt x="36" y="23"/>
                    </a:lnTo>
                    <a:close/>
                    <a:moveTo>
                      <a:pt x="49" y="31"/>
                    </a:moveTo>
                    <a:lnTo>
                      <a:pt x="48" y="24"/>
                    </a:lnTo>
                    <a:lnTo>
                      <a:pt x="42" y="23"/>
                    </a:lnTo>
                    <a:lnTo>
                      <a:pt x="45" y="34"/>
                    </a:lnTo>
                    <a:lnTo>
                      <a:pt x="48" y="39"/>
                    </a:lnTo>
                    <a:lnTo>
                      <a:pt x="50" y="35"/>
                    </a:lnTo>
                    <a:lnTo>
                      <a:pt x="49" y="31"/>
                    </a:lnTo>
                    <a:close/>
                  </a:path>
                </a:pathLst>
              </a:custGeom>
              <a:solidFill>
                <a:srgbClr val="DFDFE0"/>
              </a:solidFill>
              <a:ln w="12700">
                <a:solidFill>
                  <a:srgbClr val="FFFFFF"/>
                </a:solidFill>
                <a:prstDash val="solid"/>
                <a:round/>
                <a:headEnd/>
                <a:tailEnd/>
              </a:ln>
            </p:spPr>
            <p:txBody>
              <a:bodyPr/>
              <a:lstStyle/>
              <a:p>
                <a:endParaRPr lang="en-US" sz="1980"/>
              </a:p>
            </p:txBody>
          </p:sp>
          <p:sp>
            <p:nvSpPr>
              <p:cNvPr id="192" name="Freeform 169">
                <a:extLst>
                  <a:ext uri="{FF2B5EF4-FFF2-40B4-BE49-F238E27FC236}">
                    <a16:creationId xmlns:a16="http://schemas.microsoft.com/office/drawing/2014/main" id="{CCB74DB9-406B-019A-9307-47EE08B053CD}"/>
                  </a:ext>
                </a:extLst>
              </p:cNvPr>
              <p:cNvSpPr>
                <a:spLocks noEditPoints="1"/>
              </p:cNvSpPr>
              <p:nvPr/>
            </p:nvSpPr>
            <p:spPr bwMode="auto">
              <a:xfrm>
                <a:off x="3456562" y="2324622"/>
                <a:ext cx="803618" cy="1347358"/>
              </a:xfrm>
              <a:custGeom>
                <a:avLst/>
                <a:gdLst>
                  <a:gd name="T0" fmla="*/ 514 w 529"/>
                  <a:gd name="T1" fmla="*/ 731 h 887"/>
                  <a:gd name="T2" fmla="*/ 426 w 529"/>
                  <a:gd name="T3" fmla="*/ 583 h 887"/>
                  <a:gd name="T4" fmla="*/ 51 w 529"/>
                  <a:gd name="T5" fmla="*/ 0 h 887"/>
                  <a:gd name="T6" fmla="*/ 45 w 529"/>
                  <a:gd name="T7" fmla="*/ 27 h 887"/>
                  <a:gd name="T8" fmla="*/ 32 w 529"/>
                  <a:gd name="T9" fmla="*/ 77 h 887"/>
                  <a:gd name="T10" fmla="*/ 21 w 529"/>
                  <a:gd name="T11" fmla="*/ 97 h 887"/>
                  <a:gd name="T12" fmla="*/ 2 w 529"/>
                  <a:gd name="T13" fmla="*/ 130 h 887"/>
                  <a:gd name="T14" fmla="*/ 21 w 529"/>
                  <a:gd name="T15" fmla="*/ 177 h 887"/>
                  <a:gd name="T16" fmla="*/ 17 w 529"/>
                  <a:gd name="T17" fmla="*/ 205 h 887"/>
                  <a:gd name="T18" fmla="*/ 11 w 529"/>
                  <a:gd name="T19" fmla="*/ 260 h 887"/>
                  <a:gd name="T20" fmla="*/ 34 w 529"/>
                  <a:gd name="T21" fmla="*/ 302 h 887"/>
                  <a:gd name="T22" fmla="*/ 41 w 529"/>
                  <a:gd name="T23" fmla="*/ 321 h 887"/>
                  <a:gd name="T24" fmla="*/ 32 w 529"/>
                  <a:gd name="T25" fmla="*/ 339 h 887"/>
                  <a:gd name="T26" fmla="*/ 53 w 529"/>
                  <a:gd name="T27" fmla="*/ 355 h 887"/>
                  <a:gd name="T28" fmla="*/ 63 w 529"/>
                  <a:gd name="T29" fmla="*/ 343 h 887"/>
                  <a:gd name="T30" fmla="*/ 86 w 529"/>
                  <a:gd name="T31" fmla="*/ 348 h 887"/>
                  <a:gd name="T32" fmla="*/ 114 w 529"/>
                  <a:gd name="T33" fmla="*/ 347 h 887"/>
                  <a:gd name="T34" fmla="*/ 120 w 529"/>
                  <a:gd name="T35" fmla="*/ 352 h 887"/>
                  <a:gd name="T36" fmla="*/ 109 w 529"/>
                  <a:gd name="T37" fmla="*/ 357 h 887"/>
                  <a:gd name="T38" fmla="*/ 71 w 529"/>
                  <a:gd name="T39" fmla="*/ 347 h 887"/>
                  <a:gd name="T40" fmla="*/ 75 w 529"/>
                  <a:gd name="T41" fmla="*/ 370 h 887"/>
                  <a:gd name="T42" fmla="*/ 70 w 529"/>
                  <a:gd name="T43" fmla="*/ 389 h 887"/>
                  <a:gd name="T44" fmla="*/ 64 w 529"/>
                  <a:gd name="T45" fmla="*/ 365 h 887"/>
                  <a:gd name="T46" fmla="*/ 51 w 529"/>
                  <a:gd name="T47" fmla="*/ 382 h 887"/>
                  <a:gd name="T48" fmla="*/ 51 w 529"/>
                  <a:gd name="T49" fmla="*/ 412 h 887"/>
                  <a:gd name="T50" fmla="*/ 80 w 529"/>
                  <a:gd name="T51" fmla="*/ 449 h 887"/>
                  <a:gd name="T52" fmla="*/ 65 w 529"/>
                  <a:gd name="T53" fmla="*/ 480 h 887"/>
                  <a:gd name="T54" fmla="*/ 82 w 529"/>
                  <a:gd name="T55" fmla="*/ 522 h 887"/>
                  <a:gd name="T56" fmla="*/ 98 w 529"/>
                  <a:gd name="T57" fmla="*/ 559 h 887"/>
                  <a:gd name="T58" fmla="*/ 106 w 529"/>
                  <a:gd name="T59" fmla="*/ 594 h 887"/>
                  <a:gd name="T60" fmla="*/ 114 w 529"/>
                  <a:gd name="T61" fmla="*/ 620 h 887"/>
                  <a:gd name="T62" fmla="*/ 109 w 529"/>
                  <a:gd name="T63" fmla="*/ 652 h 887"/>
                  <a:gd name="T64" fmla="*/ 141 w 529"/>
                  <a:gd name="T65" fmla="*/ 668 h 887"/>
                  <a:gd name="T66" fmla="*/ 181 w 529"/>
                  <a:gd name="T67" fmla="*/ 686 h 887"/>
                  <a:gd name="T68" fmla="*/ 213 w 529"/>
                  <a:gd name="T69" fmla="*/ 723 h 887"/>
                  <a:gd name="T70" fmla="*/ 239 w 529"/>
                  <a:gd name="T71" fmla="*/ 747 h 887"/>
                  <a:gd name="T72" fmla="*/ 258 w 529"/>
                  <a:gd name="T73" fmla="*/ 757 h 887"/>
                  <a:gd name="T74" fmla="*/ 295 w 529"/>
                  <a:gd name="T75" fmla="*/ 807 h 887"/>
                  <a:gd name="T76" fmla="*/ 296 w 529"/>
                  <a:gd name="T77" fmla="*/ 856 h 887"/>
                  <a:gd name="T78" fmla="*/ 300 w 529"/>
                  <a:gd name="T79" fmla="*/ 861 h 887"/>
                  <a:gd name="T80" fmla="*/ 471 w 529"/>
                  <a:gd name="T81" fmla="*/ 884 h 887"/>
                  <a:gd name="T82" fmla="*/ 486 w 529"/>
                  <a:gd name="T83" fmla="*/ 869 h 887"/>
                  <a:gd name="T84" fmla="*/ 476 w 529"/>
                  <a:gd name="T85" fmla="*/ 849 h 887"/>
                  <a:gd name="T86" fmla="*/ 491 w 529"/>
                  <a:gd name="T87" fmla="*/ 818 h 887"/>
                  <a:gd name="T88" fmla="*/ 505 w 529"/>
                  <a:gd name="T89" fmla="*/ 784 h 887"/>
                  <a:gd name="T90" fmla="*/ 129 w 529"/>
                  <a:gd name="T91" fmla="*/ 702 h 887"/>
                  <a:gd name="T92" fmla="*/ 137 w 529"/>
                  <a:gd name="T93" fmla="*/ 708 h 887"/>
                  <a:gd name="T94" fmla="*/ 147 w 529"/>
                  <a:gd name="T95" fmla="*/ 706 h 887"/>
                  <a:gd name="T96" fmla="*/ 163 w 529"/>
                  <a:gd name="T97" fmla="*/ 710 h 887"/>
                  <a:gd name="T98" fmla="*/ 156 w 529"/>
                  <a:gd name="T99" fmla="*/ 773 h 887"/>
                  <a:gd name="T100" fmla="*/ 215 w 529"/>
                  <a:gd name="T101" fmla="*/ 822 h 887"/>
                  <a:gd name="T102" fmla="*/ 231 w 529"/>
                  <a:gd name="T103" fmla="*/ 776 h 887"/>
                  <a:gd name="T104" fmla="*/ 238 w 529"/>
                  <a:gd name="T105" fmla="*/ 786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solidFill>
                <a:srgbClr val="932623"/>
              </a:solidFill>
              <a:ln w="12700">
                <a:solidFill>
                  <a:srgbClr val="FFFFFF"/>
                </a:solidFill>
                <a:prstDash val="solid"/>
                <a:round/>
                <a:headEnd/>
                <a:tailEnd/>
              </a:ln>
            </p:spPr>
            <p:txBody>
              <a:bodyPr/>
              <a:lstStyle/>
              <a:p>
                <a:endParaRPr lang="en-US" sz="1980"/>
              </a:p>
            </p:txBody>
          </p:sp>
          <p:sp>
            <p:nvSpPr>
              <p:cNvPr id="193" name="Freeform 170">
                <a:extLst>
                  <a:ext uri="{FF2B5EF4-FFF2-40B4-BE49-F238E27FC236}">
                    <a16:creationId xmlns:a16="http://schemas.microsoft.com/office/drawing/2014/main" id="{2B206F89-B101-E87F-3626-B8ECDAB4158B}"/>
                  </a:ext>
                </a:extLst>
              </p:cNvPr>
              <p:cNvSpPr>
                <a:spLocks noEditPoints="1"/>
              </p:cNvSpPr>
              <p:nvPr/>
            </p:nvSpPr>
            <p:spPr bwMode="auto">
              <a:xfrm>
                <a:off x="3692027" y="1521068"/>
                <a:ext cx="657782" cy="475449"/>
              </a:xfrm>
              <a:custGeom>
                <a:avLst/>
                <a:gdLst>
                  <a:gd name="T0" fmla="*/ 129 w 433"/>
                  <a:gd name="T1" fmla="*/ 0 h 313"/>
                  <a:gd name="T2" fmla="*/ 127 w 433"/>
                  <a:gd name="T3" fmla="*/ 16 h 313"/>
                  <a:gd name="T4" fmla="*/ 136 w 433"/>
                  <a:gd name="T5" fmla="*/ 34 h 313"/>
                  <a:gd name="T6" fmla="*/ 132 w 433"/>
                  <a:gd name="T7" fmla="*/ 47 h 313"/>
                  <a:gd name="T8" fmla="*/ 127 w 433"/>
                  <a:gd name="T9" fmla="*/ 47 h 313"/>
                  <a:gd name="T10" fmla="*/ 132 w 433"/>
                  <a:gd name="T11" fmla="*/ 66 h 313"/>
                  <a:gd name="T12" fmla="*/ 129 w 433"/>
                  <a:gd name="T13" fmla="*/ 92 h 313"/>
                  <a:gd name="T14" fmla="*/ 122 w 433"/>
                  <a:gd name="T15" fmla="*/ 114 h 313"/>
                  <a:gd name="T16" fmla="*/ 103 w 433"/>
                  <a:gd name="T17" fmla="*/ 138 h 313"/>
                  <a:gd name="T18" fmla="*/ 87 w 433"/>
                  <a:gd name="T19" fmla="*/ 141 h 313"/>
                  <a:gd name="T20" fmla="*/ 77 w 433"/>
                  <a:gd name="T21" fmla="*/ 141 h 313"/>
                  <a:gd name="T22" fmla="*/ 92 w 433"/>
                  <a:gd name="T23" fmla="*/ 126 h 313"/>
                  <a:gd name="T24" fmla="*/ 92 w 433"/>
                  <a:gd name="T25" fmla="*/ 140 h 313"/>
                  <a:gd name="T26" fmla="*/ 96 w 433"/>
                  <a:gd name="T27" fmla="*/ 134 h 313"/>
                  <a:gd name="T28" fmla="*/ 103 w 433"/>
                  <a:gd name="T29" fmla="*/ 114 h 313"/>
                  <a:gd name="T30" fmla="*/ 107 w 433"/>
                  <a:gd name="T31" fmla="*/ 99 h 313"/>
                  <a:gd name="T32" fmla="*/ 115 w 433"/>
                  <a:gd name="T33" fmla="*/ 87 h 313"/>
                  <a:gd name="T34" fmla="*/ 77 w 433"/>
                  <a:gd name="T35" fmla="*/ 117 h 313"/>
                  <a:gd name="T36" fmla="*/ 79 w 433"/>
                  <a:gd name="T37" fmla="*/ 123 h 313"/>
                  <a:gd name="T38" fmla="*/ 92 w 433"/>
                  <a:gd name="T39" fmla="*/ 102 h 313"/>
                  <a:gd name="T40" fmla="*/ 103 w 433"/>
                  <a:gd name="T41" fmla="*/ 95 h 313"/>
                  <a:gd name="T42" fmla="*/ 110 w 433"/>
                  <a:gd name="T43" fmla="*/ 65 h 313"/>
                  <a:gd name="T44" fmla="*/ 94 w 433"/>
                  <a:gd name="T45" fmla="*/ 69 h 313"/>
                  <a:gd name="T46" fmla="*/ 81 w 433"/>
                  <a:gd name="T47" fmla="*/ 60 h 313"/>
                  <a:gd name="T48" fmla="*/ 49 w 433"/>
                  <a:gd name="T49" fmla="*/ 47 h 313"/>
                  <a:gd name="T50" fmla="*/ 27 w 433"/>
                  <a:gd name="T51" fmla="*/ 30 h 313"/>
                  <a:gd name="T52" fmla="*/ 12 w 433"/>
                  <a:gd name="T53" fmla="*/ 26 h 313"/>
                  <a:gd name="T54" fmla="*/ 5 w 433"/>
                  <a:gd name="T55" fmla="*/ 46 h 313"/>
                  <a:gd name="T56" fmla="*/ 14 w 433"/>
                  <a:gd name="T57" fmla="*/ 73 h 313"/>
                  <a:gd name="T58" fmla="*/ 12 w 433"/>
                  <a:gd name="T59" fmla="*/ 129 h 313"/>
                  <a:gd name="T60" fmla="*/ 19 w 433"/>
                  <a:gd name="T61" fmla="*/ 136 h 313"/>
                  <a:gd name="T62" fmla="*/ 12 w 433"/>
                  <a:gd name="T63" fmla="*/ 148 h 313"/>
                  <a:gd name="T64" fmla="*/ 11 w 433"/>
                  <a:gd name="T65" fmla="*/ 157 h 313"/>
                  <a:gd name="T66" fmla="*/ 16 w 433"/>
                  <a:gd name="T67" fmla="*/ 163 h 313"/>
                  <a:gd name="T68" fmla="*/ 15 w 433"/>
                  <a:gd name="T69" fmla="*/ 184 h 313"/>
                  <a:gd name="T70" fmla="*/ 8 w 433"/>
                  <a:gd name="T71" fmla="*/ 172 h 313"/>
                  <a:gd name="T72" fmla="*/ 9 w 433"/>
                  <a:gd name="T73" fmla="*/ 198 h 313"/>
                  <a:gd name="T74" fmla="*/ 30 w 433"/>
                  <a:gd name="T75" fmla="*/ 202 h 313"/>
                  <a:gd name="T76" fmla="*/ 41 w 433"/>
                  <a:gd name="T77" fmla="*/ 214 h 313"/>
                  <a:gd name="T78" fmla="*/ 58 w 433"/>
                  <a:gd name="T79" fmla="*/ 225 h 313"/>
                  <a:gd name="T80" fmla="*/ 68 w 433"/>
                  <a:gd name="T81" fmla="*/ 270 h 313"/>
                  <a:gd name="T82" fmla="*/ 87 w 433"/>
                  <a:gd name="T83" fmla="*/ 278 h 313"/>
                  <a:gd name="T84" fmla="*/ 113 w 433"/>
                  <a:gd name="T85" fmla="*/ 273 h 313"/>
                  <a:gd name="T86" fmla="*/ 137 w 433"/>
                  <a:gd name="T87" fmla="*/ 279 h 313"/>
                  <a:gd name="T88" fmla="*/ 160 w 433"/>
                  <a:gd name="T89" fmla="*/ 289 h 313"/>
                  <a:gd name="T90" fmla="*/ 191 w 433"/>
                  <a:gd name="T91" fmla="*/ 293 h 313"/>
                  <a:gd name="T92" fmla="*/ 235 w 433"/>
                  <a:gd name="T93" fmla="*/ 289 h 313"/>
                  <a:gd name="T94" fmla="*/ 262 w 433"/>
                  <a:gd name="T95" fmla="*/ 290 h 313"/>
                  <a:gd name="T96" fmla="*/ 391 w 433"/>
                  <a:gd name="T97" fmla="*/ 313 h 313"/>
                  <a:gd name="T98" fmla="*/ 391 w 433"/>
                  <a:gd name="T99" fmla="*/ 277 h 313"/>
                  <a:gd name="T100" fmla="*/ 381 w 433"/>
                  <a:gd name="T101" fmla="*/ 62 h 313"/>
                  <a:gd name="T102" fmla="*/ 99 w 433"/>
                  <a:gd name="T103" fmla="*/ 24 h 313"/>
                  <a:gd name="T104" fmla="*/ 115 w 433"/>
                  <a:gd name="T105" fmla="*/ 24 h 313"/>
                  <a:gd name="T106" fmla="*/ 113 w 433"/>
                  <a:gd name="T107" fmla="*/ 20 h 313"/>
                  <a:gd name="T108" fmla="*/ 126 w 433"/>
                  <a:gd name="T109" fmla="*/ 56 h 313"/>
                  <a:gd name="T110" fmla="*/ 111 w 433"/>
                  <a:gd name="T111" fmla="*/ 60 h 313"/>
                  <a:gd name="T112" fmla="*/ 119 w 433"/>
                  <a:gd name="T113" fmla="*/ 81 h 313"/>
                  <a:gd name="T114" fmla="*/ 129 w 433"/>
                  <a:gd name="T115" fmla="*/ 81 h 313"/>
                  <a:gd name="T116" fmla="*/ 115 w 433"/>
                  <a:gd name="T117" fmla="*/ 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3" h="313">
                    <a:moveTo>
                      <a:pt x="381" y="62"/>
                    </a:moveTo>
                    <a:lnTo>
                      <a:pt x="285" y="41"/>
                    </a:lnTo>
                    <a:lnTo>
                      <a:pt x="202" y="20"/>
                    </a:lnTo>
                    <a:lnTo>
                      <a:pt x="129" y="0"/>
                    </a:lnTo>
                    <a:lnTo>
                      <a:pt x="125" y="4"/>
                    </a:lnTo>
                    <a:lnTo>
                      <a:pt x="125" y="8"/>
                    </a:lnTo>
                    <a:lnTo>
                      <a:pt x="127" y="13"/>
                    </a:lnTo>
                    <a:lnTo>
                      <a:pt x="127" y="16"/>
                    </a:lnTo>
                    <a:lnTo>
                      <a:pt x="132" y="22"/>
                    </a:lnTo>
                    <a:lnTo>
                      <a:pt x="137" y="24"/>
                    </a:lnTo>
                    <a:lnTo>
                      <a:pt x="136" y="28"/>
                    </a:lnTo>
                    <a:lnTo>
                      <a:pt x="136" y="34"/>
                    </a:lnTo>
                    <a:lnTo>
                      <a:pt x="136" y="39"/>
                    </a:lnTo>
                    <a:lnTo>
                      <a:pt x="130" y="37"/>
                    </a:lnTo>
                    <a:lnTo>
                      <a:pt x="133" y="42"/>
                    </a:lnTo>
                    <a:lnTo>
                      <a:pt x="132" y="47"/>
                    </a:lnTo>
                    <a:lnTo>
                      <a:pt x="125" y="43"/>
                    </a:lnTo>
                    <a:lnTo>
                      <a:pt x="122" y="43"/>
                    </a:lnTo>
                    <a:lnTo>
                      <a:pt x="122" y="49"/>
                    </a:lnTo>
                    <a:lnTo>
                      <a:pt x="127" y="47"/>
                    </a:lnTo>
                    <a:lnTo>
                      <a:pt x="129" y="53"/>
                    </a:lnTo>
                    <a:lnTo>
                      <a:pt x="133" y="60"/>
                    </a:lnTo>
                    <a:lnTo>
                      <a:pt x="132" y="64"/>
                    </a:lnTo>
                    <a:lnTo>
                      <a:pt x="132" y="66"/>
                    </a:lnTo>
                    <a:lnTo>
                      <a:pt x="132" y="77"/>
                    </a:lnTo>
                    <a:lnTo>
                      <a:pt x="134" y="81"/>
                    </a:lnTo>
                    <a:lnTo>
                      <a:pt x="134" y="87"/>
                    </a:lnTo>
                    <a:lnTo>
                      <a:pt x="129" y="92"/>
                    </a:lnTo>
                    <a:lnTo>
                      <a:pt x="123" y="99"/>
                    </a:lnTo>
                    <a:lnTo>
                      <a:pt x="123" y="104"/>
                    </a:lnTo>
                    <a:lnTo>
                      <a:pt x="118" y="108"/>
                    </a:lnTo>
                    <a:lnTo>
                      <a:pt x="122" y="114"/>
                    </a:lnTo>
                    <a:lnTo>
                      <a:pt x="118" y="119"/>
                    </a:lnTo>
                    <a:lnTo>
                      <a:pt x="118" y="130"/>
                    </a:lnTo>
                    <a:lnTo>
                      <a:pt x="114" y="136"/>
                    </a:lnTo>
                    <a:lnTo>
                      <a:pt x="103" y="138"/>
                    </a:lnTo>
                    <a:lnTo>
                      <a:pt x="100" y="142"/>
                    </a:lnTo>
                    <a:lnTo>
                      <a:pt x="95" y="146"/>
                    </a:lnTo>
                    <a:lnTo>
                      <a:pt x="89" y="146"/>
                    </a:lnTo>
                    <a:lnTo>
                      <a:pt x="87" y="141"/>
                    </a:lnTo>
                    <a:lnTo>
                      <a:pt x="81" y="144"/>
                    </a:lnTo>
                    <a:lnTo>
                      <a:pt x="80" y="149"/>
                    </a:lnTo>
                    <a:lnTo>
                      <a:pt x="77" y="145"/>
                    </a:lnTo>
                    <a:lnTo>
                      <a:pt x="77" y="141"/>
                    </a:lnTo>
                    <a:lnTo>
                      <a:pt x="73" y="140"/>
                    </a:lnTo>
                    <a:lnTo>
                      <a:pt x="77" y="138"/>
                    </a:lnTo>
                    <a:lnTo>
                      <a:pt x="81" y="134"/>
                    </a:lnTo>
                    <a:lnTo>
                      <a:pt x="92" y="126"/>
                    </a:lnTo>
                    <a:lnTo>
                      <a:pt x="92" y="131"/>
                    </a:lnTo>
                    <a:lnTo>
                      <a:pt x="89" y="137"/>
                    </a:lnTo>
                    <a:lnTo>
                      <a:pt x="89" y="142"/>
                    </a:lnTo>
                    <a:lnTo>
                      <a:pt x="92" y="140"/>
                    </a:lnTo>
                    <a:lnTo>
                      <a:pt x="92" y="134"/>
                    </a:lnTo>
                    <a:lnTo>
                      <a:pt x="96" y="129"/>
                    </a:lnTo>
                    <a:lnTo>
                      <a:pt x="102" y="129"/>
                    </a:lnTo>
                    <a:lnTo>
                      <a:pt x="96" y="134"/>
                    </a:lnTo>
                    <a:lnTo>
                      <a:pt x="102" y="137"/>
                    </a:lnTo>
                    <a:lnTo>
                      <a:pt x="111" y="118"/>
                    </a:lnTo>
                    <a:lnTo>
                      <a:pt x="108" y="112"/>
                    </a:lnTo>
                    <a:lnTo>
                      <a:pt x="103" y="114"/>
                    </a:lnTo>
                    <a:lnTo>
                      <a:pt x="103" y="108"/>
                    </a:lnTo>
                    <a:lnTo>
                      <a:pt x="108" y="110"/>
                    </a:lnTo>
                    <a:lnTo>
                      <a:pt x="108" y="106"/>
                    </a:lnTo>
                    <a:lnTo>
                      <a:pt x="107" y="99"/>
                    </a:lnTo>
                    <a:lnTo>
                      <a:pt x="114" y="100"/>
                    </a:lnTo>
                    <a:lnTo>
                      <a:pt x="118" y="98"/>
                    </a:lnTo>
                    <a:lnTo>
                      <a:pt x="118" y="92"/>
                    </a:lnTo>
                    <a:lnTo>
                      <a:pt x="115" y="87"/>
                    </a:lnTo>
                    <a:lnTo>
                      <a:pt x="103" y="98"/>
                    </a:lnTo>
                    <a:lnTo>
                      <a:pt x="99" y="103"/>
                    </a:lnTo>
                    <a:lnTo>
                      <a:pt x="88" y="107"/>
                    </a:lnTo>
                    <a:lnTo>
                      <a:pt x="77" y="117"/>
                    </a:lnTo>
                    <a:lnTo>
                      <a:pt x="79" y="122"/>
                    </a:lnTo>
                    <a:lnTo>
                      <a:pt x="84" y="121"/>
                    </a:lnTo>
                    <a:lnTo>
                      <a:pt x="89" y="122"/>
                    </a:lnTo>
                    <a:lnTo>
                      <a:pt x="79" y="123"/>
                    </a:lnTo>
                    <a:lnTo>
                      <a:pt x="73" y="119"/>
                    </a:lnTo>
                    <a:lnTo>
                      <a:pt x="77" y="114"/>
                    </a:lnTo>
                    <a:lnTo>
                      <a:pt x="88" y="106"/>
                    </a:lnTo>
                    <a:lnTo>
                      <a:pt x="92" y="102"/>
                    </a:lnTo>
                    <a:lnTo>
                      <a:pt x="102" y="91"/>
                    </a:lnTo>
                    <a:lnTo>
                      <a:pt x="100" y="95"/>
                    </a:lnTo>
                    <a:lnTo>
                      <a:pt x="100" y="100"/>
                    </a:lnTo>
                    <a:lnTo>
                      <a:pt x="103" y="95"/>
                    </a:lnTo>
                    <a:lnTo>
                      <a:pt x="108" y="91"/>
                    </a:lnTo>
                    <a:lnTo>
                      <a:pt x="111" y="84"/>
                    </a:lnTo>
                    <a:lnTo>
                      <a:pt x="107" y="70"/>
                    </a:lnTo>
                    <a:lnTo>
                      <a:pt x="110" y="65"/>
                    </a:lnTo>
                    <a:lnTo>
                      <a:pt x="103" y="69"/>
                    </a:lnTo>
                    <a:lnTo>
                      <a:pt x="103" y="75"/>
                    </a:lnTo>
                    <a:lnTo>
                      <a:pt x="99" y="66"/>
                    </a:lnTo>
                    <a:lnTo>
                      <a:pt x="94" y="69"/>
                    </a:lnTo>
                    <a:lnTo>
                      <a:pt x="94" y="64"/>
                    </a:lnTo>
                    <a:lnTo>
                      <a:pt x="92" y="58"/>
                    </a:lnTo>
                    <a:lnTo>
                      <a:pt x="87" y="60"/>
                    </a:lnTo>
                    <a:lnTo>
                      <a:pt x="81" y="60"/>
                    </a:lnTo>
                    <a:lnTo>
                      <a:pt x="76" y="56"/>
                    </a:lnTo>
                    <a:lnTo>
                      <a:pt x="65" y="54"/>
                    </a:lnTo>
                    <a:lnTo>
                      <a:pt x="60" y="50"/>
                    </a:lnTo>
                    <a:lnTo>
                      <a:pt x="49" y="47"/>
                    </a:lnTo>
                    <a:lnTo>
                      <a:pt x="42" y="42"/>
                    </a:lnTo>
                    <a:lnTo>
                      <a:pt x="38" y="38"/>
                    </a:lnTo>
                    <a:lnTo>
                      <a:pt x="33" y="34"/>
                    </a:lnTo>
                    <a:lnTo>
                      <a:pt x="27" y="30"/>
                    </a:lnTo>
                    <a:lnTo>
                      <a:pt x="18" y="20"/>
                    </a:lnTo>
                    <a:lnTo>
                      <a:pt x="12" y="18"/>
                    </a:lnTo>
                    <a:lnTo>
                      <a:pt x="14" y="24"/>
                    </a:lnTo>
                    <a:lnTo>
                      <a:pt x="12" y="26"/>
                    </a:lnTo>
                    <a:lnTo>
                      <a:pt x="11" y="31"/>
                    </a:lnTo>
                    <a:lnTo>
                      <a:pt x="7" y="37"/>
                    </a:lnTo>
                    <a:lnTo>
                      <a:pt x="7" y="42"/>
                    </a:lnTo>
                    <a:lnTo>
                      <a:pt x="5" y="46"/>
                    </a:lnTo>
                    <a:lnTo>
                      <a:pt x="5" y="51"/>
                    </a:lnTo>
                    <a:lnTo>
                      <a:pt x="7" y="57"/>
                    </a:lnTo>
                    <a:lnTo>
                      <a:pt x="11" y="64"/>
                    </a:lnTo>
                    <a:lnTo>
                      <a:pt x="14" y="73"/>
                    </a:lnTo>
                    <a:lnTo>
                      <a:pt x="14" y="80"/>
                    </a:lnTo>
                    <a:lnTo>
                      <a:pt x="11" y="100"/>
                    </a:lnTo>
                    <a:lnTo>
                      <a:pt x="14" y="114"/>
                    </a:lnTo>
                    <a:lnTo>
                      <a:pt x="12" y="129"/>
                    </a:lnTo>
                    <a:lnTo>
                      <a:pt x="9" y="136"/>
                    </a:lnTo>
                    <a:lnTo>
                      <a:pt x="12" y="137"/>
                    </a:lnTo>
                    <a:lnTo>
                      <a:pt x="14" y="131"/>
                    </a:lnTo>
                    <a:lnTo>
                      <a:pt x="19" y="136"/>
                    </a:lnTo>
                    <a:lnTo>
                      <a:pt x="23" y="141"/>
                    </a:lnTo>
                    <a:lnTo>
                      <a:pt x="28" y="142"/>
                    </a:lnTo>
                    <a:lnTo>
                      <a:pt x="20" y="144"/>
                    </a:lnTo>
                    <a:lnTo>
                      <a:pt x="12" y="148"/>
                    </a:lnTo>
                    <a:lnTo>
                      <a:pt x="11" y="142"/>
                    </a:lnTo>
                    <a:lnTo>
                      <a:pt x="8" y="153"/>
                    </a:lnTo>
                    <a:lnTo>
                      <a:pt x="11" y="159"/>
                    </a:lnTo>
                    <a:lnTo>
                      <a:pt x="11" y="157"/>
                    </a:lnTo>
                    <a:lnTo>
                      <a:pt x="22" y="161"/>
                    </a:lnTo>
                    <a:lnTo>
                      <a:pt x="24" y="167"/>
                    </a:lnTo>
                    <a:lnTo>
                      <a:pt x="22" y="167"/>
                    </a:lnTo>
                    <a:lnTo>
                      <a:pt x="16" y="163"/>
                    </a:lnTo>
                    <a:lnTo>
                      <a:pt x="14" y="168"/>
                    </a:lnTo>
                    <a:lnTo>
                      <a:pt x="15" y="174"/>
                    </a:lnTo>
                    <a:lnTo>
                      <a:pt x="11" y="179"/>
                    </a:lnTo>
                    <a:lnTo>
                      <a:pt x="15" y="184"/>
                    </a:lnTo>
                    <a:lnTo>
                      <a:pt x="14" y="186"/>
                    </a:lnTo>
                    <a:lnTo>
                      <a:pt x="11" y="182"/>
                    </a:lnTo>
                    <a:lnTo>
                      <a:pt x="5" y="182"/>
                    </a:lnTo>
                    <a:lnTo>
                      <a:pt x="8" y="172"/>
                    </a:lnTo>
                    <a:lnTo>
                      <a:pt x="7" y="167"/>
                    </a:lnTo>
                    <a:lnTo>
                      <a:pt x="0" y="193"/>
                    </a:lnTo>
                    <a:lnTo>
                      <a:pt x="5" y="193"/>
                    </a:lnTo>
                    <a:lnTo>
                      <a:pt x="9" y="198"/>
                    </a:lnTo>
                    <a:lnTo>
                      <a:pt x="20" y="195"/>
                    </a:lnTo>
                    <a:lnTo>
                      <a:pt x="23" y="201"/>
                    </a:lnTo>
                    <a:lnTo>
                      <a:pt x="28" y="202"/>
                    </a:lnTo>
                    <a:lnTo>
                      <a:pt x="30" y="202"/>
                    </a:lnTo>
                    <a:lnTo>
                      <a:pt x="33" y="203"/>
                    </a:lnTo>
                    <a:lnTo>
                      <a:pt x="34" y="205"/>
                    </a:lnTo>
                    <a:lnTo>
                      <a:pt x="35" y="209"/>
                    </a:lnTo>
                    <a:lnTo>
                      <a:pt x="41" y="214"/>
                    </a:lnTo>
                    <a:lnTo>
                      <a:pt x="46" y="214"/>
                    </a:lnTo>
                    <a:lnTo>
                      <a:pt x="50" y="216"/>
                    </a:lnTo>
                    <a:lnTo>
                      <a:pt x="53" y="220"/>
                    </a:lnTo>
                    <a:lnTo>
                      <a:pt x="58" y="225"/>
                    </a:lnTo>
                    <a:lnTo>
                      <a:pt x="61" y="236"/>
                    </a:lnTo>
                    <a:lnTo>
                      <a:pt x="58" y="263"/>
                    </a:lnTo>
                    <a:lnTo>
                      <a:pt x="60" y="266"/>
                    </a:lnTo>
                    <a:lnTo>
                      <a:pt x="68" y="270"/>
                    </a:lnTo>
                    <a:lnTo>
                      <a:pt x="73" y="273"/>
                    </a:lnTo>
                    <a:lnTo>
                      <a:pt x="76" y="274"/>
                    </a:lnTo>
                    <a:lnTo>
                      <a:pt x="81" y="277"/>
                    </a:lnTo>
                    <a:lnTo>
                      <a:pt x="87" y="278"/>
                    </a:lnTo>
                    <a:lnTo>
                      <a:pt x="98" y="277"/>
                    </a:lnTo>
                    <a:lnTo>
                      <a:pt x="102" y="275"/>
                    </a:lnTo>
                    <a:lnTo>
                      <a:pt x="107" y="273"/>
                    </a:lnTo>
                    <a:lnTo>
                      <a:pt x="113" y="273"/>
                    </a:lnTo>
                    <a:lnTo>
                      <a:pt x="118" y="274"/>
                    </a:lnTo>
                    <a:lnTo>
                      <a:pt x="127" y="275"/>
                    </a:lnTo>
                    <a:lnTo>
                      <a:pt x="133" y="278"/>
                    </a:lnTo>
                    <a:lnTo>
                      <a:pt x="137" y="279"/>
                    </a:lnTo>
                    <a:lnTo>
                      <a:pt x="144" y="283"/>
                    </a:lnTo>
                    <a:lnTo>
                      <a:pt x="144" y="287"/>
                    </a:lnTo>
                    <a:lnTo>
                      <a:pt x="155" y="287"/>
                    </a:lnTo>
                    <a:lnTo>
                      <a:pt x="160" y="289"/>
                    </a:lnTo>
                    <a:lnTo>
                      <a:pt x="176" y="286"/>
                    </a:lnTo>
                    <a:lnTo>
                      <a:pt x="182" y="287"/>
                    </a:lnTo>
                    <a:lnTo>
                      <a:pt x="187" y="292"/>
                    </a:lnTo>
                    <a:lnTo>
                      <a:pt x="191" y="293"/>
                    </a:lnTo>
                    <a:lnTo>
                      <a:pt x="197" y="293"/>
                    </a:lnTo>
                    <a:lnTo>
                      <a:pt x="207" y="290"/>
                    </a:lnTo>
                    <a:lnTo>
                      <a:pt x="218" y="289"/>
                    </a:lnTo>
                    <a:lnTo>
                      <a:pt x="235" y="289"/>
                    </a:lnTo>
                    <a:lnTo>
                      <a:pt x="240" y="286"/>
                    </a:lnTo>
                    <a:lnTo>
                      <a:pt x="244" y="287"/>
                    </a:lnTo>
                    <a:lnTo>
                      <a:pt x="256" y="289"/>
                    </a:lnTo>
                    <a:lnTo>
                      <a:pt x="262" y="290"/>
                    </a:lnTo>
                    <a:lnTo>
                      <a:pt x="267" y="292"/>
                    </a:lnTo>
                    <a:lnTo>
                      <a:pt x="273" y="287"/>
                    </a:lnTo>
                    <a:lnTo>
                      <a:pt x="324" y="300"/>
                    </a:lnTo>
                    <a:lnTo>
                      <a:pt x="391" y="313"/>
                    </a:lnTo>
                    <a:lnTo>
                      <a:pt x="389" y="309"/>
                    </a:lnTo>
                    <a:lnTo>
                      <a:pt x="391" y="293"/>
                    </a:lnTo>
                    <a:lnTo>
                      <a:pt x="388" y="282"/>
                    </a:lnTo>
                    <a:lnTo>
                      <a:pt x="391" y="277"/>
                    </a:lnTo>
                    <a:lnTo>
                      <a:pt x="392" y="260"/>
                    </a:lnTo>
                    <a:lnTo>
                      <a:pt x="431" y="76"/>
                    </a:lnTo>
                    <a:lnTo>
                      <a:pt x="433" y="73"/>
                    </a:lnTo>
                    <a:lnTo>
                      <a:pt x="381" y="62"/>
                    </a:lnTo>
                    <a:close/>
                    <a:moveTo>
                      <a:pt x="104" y="37"/>
                    </a:moveTo>
                    <a:lnTo>
                      <a:pt x="106" y="31"/>
                    </a:lnTo>
                    <a:lnTo>
                      <a:pt x="102" y="26"/>
                    </a:lnTo>
                    <a:lnTo>
                      <a:pt x="99" y="24"/>
                    </a:lnTo>
                    <a:lnTo>
                      <a:pt x="96" y="31"/>
                    </a:lnTo>
                    <a:lnTo>
                      <a:pt x="99" y="37"/>
                    </a:lnTo>
                    <a:lnTo>
                      <a:pt x="104" y="37"/>
                    </a:lnTo>
                    <a:close/>
                    <a:moveTo>
                      <a:pt x="115" y="24"/>
                    </a:moveTo>
                    <a:lnTo>
                      <a:pt x="118" y="30"/>
                    </a:lnTo>
                    <a:lnTo>
                      <a:pt x="121" y="24"/>
                    </a:lnTo>
                    <a:lnTo>
                      <a:pt x="115" y="20"/>
                    </a:lnTo>
                    <a:lnTo>
                      <a:pt x="113" y="20"/>
                    </a:lnTo>
                    <a:lnTo>
                      <a:pt x="110" y="26"/>
                    </a:lnTo>
                    <a:lnTo>
                      <a:pt x="114" y="30"/>
                    </a:lnTo>
                    <a:lnTo>
                      <a:pt x="115" y="24"/>
                    </a:lnTo>
                    <a:close/>
                    <a:moveTo>
                      <a:pt x="126" y="56"/>
                    </a:moveTo>
                    <a:lnTo>
                      <a:pt x="125" y="50"/>
                    </a:lnTo>
                    <a:lnTo>
                      <a:pt x="123" y="50"/>
                    </a:lnTo>
                    <a:lnTo>
                      <a:pt x="118" y="54"/>
                    </a:lnTo>
                    <a:lnTo>
                      <a:pt x="111" y="60"/>
                    </a:lnTo>
                    <a:lnTo>
                      <a:pt x="114" y="65"/>
                    </a:lnTo>
                    <a:lnTo>
                      <a:pt x="118" y="70"/>
                    </a:lnTo>
                    <a:lnTo>
                      <a:pt x="118" y="76"/>
                    </a:lnTo>
                    <a:lnTo>
                      <a:pt x="119" y="81"/>
                    </a:lnTo>
                    <a:lnTo>
                      <a:pt x="123" y="87"/>
                    </a:lnTo>
                    <a:lnTo>
                      <a:pt x="123" y="89"/>
                    </a:lnTo>
                    <a:lnTo>
                      <a:pt x="129" y="87"/>
                    </a:lnTo>
                    <a:lnTo>
                      <a:pt x="129" y="81"/>
                    </a:lnTo>
                    <a:lnTo>
                      <a:pt x="125" y="77"/>
                    </a:lnTo>
                    <a:lnTo>
                      <a:pt x="119" y="77"/>
                    </a:lnTo>
                    <a:lnTo>
                      <a:pt x="121" y="65"/>
                    </a:lnTo>
                    <a:lnTo>
                      <a:pt x="115" y="60"/>
                    </a:lnTo>
                    <a:lnTo>
                      <a:pt x="121" y="57"/>
                    </a:lnTo>
                    <a:lnTo>
                      <a:pt x="126" y="56"/>
                    </a:lnTo>
                    <a:close/>
                  </a:path>
                </a:pathLst>
              </a:custGeom>
              <a:solidFill>
                <a:srgbClr val="DFDFE0"/>
              </a:solidFill>
              <a:ln w="12700">
                <a:solidFill>
                  <a:srgbClr val="FFFFFF"/>
                </a:solidFill>
                <a:prstDash val="solid"/>
                <a:round/>
                <a:headEnd/>
                <a:tailEnd/>
              </a:ln>
            </p:spPr>
            <p:txBody>
              <a:bodyPr/>
              <a:lstStyle/>
              <a:p>
                <a:endParaRPr lang="en-US" sz="1980"/>
              </a:p>
            </p:txBody>
          </p:sp>
          <p:sp>
            <p:nvSpPr>
              <p:cNvPr id="194" name="Freeform 172">
                <a:extLst>
                  <a:ext uri="{FF2B5EF4-FFF2-40B4-BE49-F238E27FC236}">
                    <a16:creationId xmlns:a16="http://schemas.microsoft.com/office/drawing/2014/main" id="{4A5072FB-F6CE-5054-0CAD-ABF8AA2AD7B9}"/>
                  </a:ext>
                </a:extLst>
              </p:cNvPr>
              <p:cNvSpPr>
                <a:spLocks noEditPoints="1"/>
              </p:cNvSpPr>
              <p:nvPr/>
            </p:nvSpPr>
            <p:spPr bwMode="auto">
              <a:xfrm>
                <a:off x="4986323" y="3345394"/>
                <a:ext cx="1379367" cy="1345839"/>
              </a:xfrm>
              <a:custGeom>
                <a:avLst/>
                <a:gdLst>
                  <a:gd name="T0" fmla="*/ 649 w 908"/>
                  <a:gd name="T1" fmla="*/ 837 h 886"/>
                  <a:gd name="T2" fmla="*/ 640 w 908"/>
                  <a:gd name="T3" fmla="*/ 817 h 886"/>
                  <a:gd name="T4" fmla="*/ 898 w 908"/>
                  <a:gd name="T5" fmla="*/ 429 h 886"/>
                  <a:gd name="T6" fmla="*/ 871 w 908"/>
                  <a:gd name="T7" fmla="*/ 382 h 886"/>
                  <a:gd name="T8" fmla="*/ 822 w 908"/>
                  <a:gd name="T9" fmla="*/ 243 h 886"/>
                  <a:gd name="T10" fmla="*/ 773 w 908"/>
                  <a:gd name="T11" fmla="*/ 230 h 886"/>
                  <a:gd name="T12" fmla="*/ 727 w 908"/>
                  <a:gd name="T13" fmla="*/ 232 h 886"/>
                  <a:gd name="T14" fmla="*/ 689 w 908"/>
                  <a:gd name="T15" fmla="*/ 228 h 886"/>
                  <a:gd name="T16" fmla="*/ 660 w 908"/>
                  <a:gd name="T17" fmla="*/ 241 h 886"/>
                  <a:gd name="T18" fmla="*/ 635 w 908"/>
                  <a:gd name="T19" fmla="*/ 227 h 886"/>
                  <a:gd name="T20" fmla="*/ 602 w 908"/>
                  <a:gd name="T21" fmla="*/ 219 h 886"/>
                  <a:gd name="T22" fmla="*/ 563 w 908"/>
                  <a:gd name="T23" fmla="*/ 209 h 886"/>
                  <a:gd name="T24" fmla="*/ 521 w 908"/>
                  <a:gd name="T25" fmla="*/ 200 h 886"/>
                  <a:gd name="T26" fmla="*/ 495 w 908"/>
                  <a:gd name="T27" fmla="*/ 184 h 886"/>
                  <a:gd name="T28" fmla="*/ 465 w 908"/>
                  <a:gd name="T29" fmla="*/ 10 h 886"/>
                  <a:gd name="T30" fmla="*/ 253 w 908"/>
                  <a:gd name="T31" fmla="*/ 280 h 886"/>
                  <a:gd name="T32" fmla="*/ 0 w 908"/>
                  <a:gd name="T33" fmla="*/ 353 h 886"/>
                  <a:gd name="T34" fmla="*/ 21 w 908"/>
                  <a:gd name="T35" fmla="*/ 382 h 886"/>
                  <a:gd name="T36" fmla="*/ 69 w 908"/>
                  <a:gd name="T37" fmla="*/ 441 h 886"/>
                  <a:gd name="T38" fmla="*/ 112 w 908"/>
                  <a:gd name="T39" fmla="*/ 482 h 886"/>
                  <a:gd name="T40" fmla="*/ 134 w 908"/>
                  <a:gd name="T41" fmla="*/ 558 h 886"/>
                  <a:gd name="T42" fmla="*/ 184 w 908"/>
                  <a:gd name="T43" fmla="*/ 596 h 886"/>
                  <a:gd name="T44" fmla="*/ 230 w 908"/>
                  <a:gd name="T45" fmla="*/ 611 h 886"/>
                  <a:gd name="T46" fmla="*/ 263 w 908"/>
                  <a:gd name="T47" fmla="*/ 561 h 886"/>
                  <a:gd name="T48" fmla="*/ 304 w 908"/>
                  <a:gd name="T49" fmla="*/ 554 h 886"/>
                  <a:gd name="T50" fmla="*/ 354 w 908"/>
                  <a:gd name="T51" fmla="*/ 562 h 886"/>
                  <a:gd name="T52" fmla="*/ 380 w 908"/>
                  <a:gd name="T53" fmla="*/ 592 h 886"/>
                  <a:gd name="T54" fmla="*/ 419 w 908"/>
                  <a:gd name="T55" fmla="*/ 654 h 886"/>
                  <a:gd name="T56" fmla="*/ 447 w 908"/>
                  <a:gd name="T57" fmla="*/ 702 h 886"/>
                  <a:gd name="T58" fmla="*/ 484 w 908"/>
                  <a:gd name="T59" fmla="*/ 745 h 886"/>
                  <a:gd name="T60" fmla="*/ 488 w 908"/>
                  <a:gd name="T61" fmla="*/ 786 h 886"/>
                  <a:gd name="T62" fmla="*/ 514 w 908"/>
                  <a:gd name="T63" fmla="*/ 840 h 886"/>
                  <a:gd name="T64" fmla="*/ 554 w 908"/>
                  <a:gd name="T65" fmla="*/ 855 h 886"/>
                  <a:gd name="T66" fmla="*/ 629 w 908"/>
                  <a:gd name="T67" fmla="*/ 882 h 886"/>
                  <a:gd name="T68" fmla="*/ 649 w 908"/>
                  <a:gd name="T69" fmla="*/ 877 h 886"/>
                  <a:gd name="T70" fmla="*/ 635 w 908"/>
                  <a:gd name="T71" fmla="*/ 830 h 886"/>
                  <a:gd name="T72" fmla="*/ 632 w 908"/>
                  <a:gd name="T73" fmla="*/ 787 h 886"/>
                  <a:gd name="T74" fmla="*/ 610 w 908"/>
                  <a:gd name="T75" fmla="*/ 756 h 886"/>
                  <a:gd name="T76" fmla="*/ 645 w 908"/>
                  <a:gd name="T77" fmla="*/ 740 h 886"/>
                  <a:gd name="T78" fmla="*/ 647 w 908"/>
                  <a:gd name="T79" fmla="*/ 722 h 886"/>
                  <a:gd name="T80" fmla="*/ 655 w 908"/>
                  <a:gd name="T81" fmla="*/ 702 h 886"/>
                  <a:gd name="T82" fmla="*/ 671 w 908"/>
                  <a:gd name="T83" fmla="*/ 700 h 886"/>
                  <a:gd name="T84" fmla="*/ 693 w 908"/>
                  <a:gd name="T85" fmla="*/ 685 h 886"/>
                  <a:gd name="T86" fmla="*/ 697 w 908"/>
                  <a:gd name="T87" fmla="*/ 653 h 886"/>
                  <a:gd name="T88" fmla="*/ 721 w 908"/>
                  <a:gd name="T89" fmla="*/ 656 h 886"/>
                  <a:gd name="T90" fmla="*/ 739 w 908"/>
                  <a:gd name="T91" fmla="*/ 662 h 886"/>
                  <a:gd name="T92" fmla="*/ 774 w 908"/>
                  <a:gd name="T93" fmla="*/ 643 h 886"/>
                  <a:gd name="T94" fmla="*/ 818 w 908"/>
                  <a:gd name="T95" fmla="*/ 596 h 886"/>
                  <a:gd name="T96" fmla="*/ 819 w 908"/>
                  <a:gd name="T97" fmla="*/ 569 h 886"/>
                  <a:gd name="T98" fmla="*/ 839 w 908"/>
                  <a:gd name="T99" fmla="*/ 585 h 886"/>
                  <a:gd name="T100" fmla="*/ 875 w 908"/>
                  <a:gd name="T101" fmla="*/ 571 h 886"/>
                  <a:gd name="T102" fmla="*/ 898 w 908"/>
                  <a:gd name="T103" fmla="*/ 520 h 886"/>
                  <a:gd name="T104" fmla="*/ 907 w 908"/>
                  <a:gd name="T105" fmla="*/ 471 h 886"/>
                  <a:gd name="T106" fmla="*/ 648 w 908"/>
                  <a:gd name="T107" fmla="*/ 749 h 886"/>
                  <a:gd name="T108" fmla="*/ 667 w 908"/>
                  <a:gd name="T109" fmla="*/ 718 h 886"/>
                  <a:gd name="T110" fmla="*/ 683 w 908"/>
                  <a:gd name="T111" fmla="*/ 696 h 886"/>
                  <a:gd name="T112" fmla="*/ 812 w 908"/>
                  <a:gd name="T113" fmla="*/ 611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8" h="886">
                    <a:moveTo>
                      <a:pt x="644" y="826"/>
                    </a:moveTo>
                    <a:lnTo>
                      <a:pt x="644" y="830"/>
                    </a:lnTo>
                    <a:lnTo>
                      <a:pt x="648" y="836"/>
                    </a:lnTo>
                    <a:lnTo>
                      <a:pt x="651" y="848"/>
                    </a:lnTo>
                    <a:lnTo>
                      <a:pt x="652" y="859"/>
                    </a:lnTo>
                    <a:lnTo>
                      <a:pt x="653" y="864"/>
                    </a:lnTo>
                    <a:lnTo>
                      <a:pt x="652" y="848"/>
                    </a:lnTo>
                    <a:lnTo>
                      <a:pt x="649" y="837"/>
                    </a:lnTo>
                    <a:lnTo>
                      <a:pt x="640" y="807"/>
                    </a:lnTo>
                    <a:lnTo>
                      <a:pt x="637" y="790"/>
                    </a:lnTo>
                    <a:lnTo>
                      <a:pt x="637" y="779"/>
                    </a:lnTo>
                    <a:lnTo>
                      <a:pt x="637" y="791"/>
                    </a:lnTo>
                    <a:lnTo>
                      <a:pt x="637" y="795"/>
                    </a:lnTo>
                    <a:lnTo>
                      <a:pt x="637" y="806"/>
                    </a:lnTo>
                    <a:lnTo>
                      <a:pt x="640" y="811"/>
                    </a:lnTo>
                    <a:lnTo>
                      <a:pt x="640" y="817"/>
                    </a:lnTo>
                    <a:lnTo>
                      <a:pt x="644" y="826"/>
                    </a:lnTo>
                    <a:close/>
                    <a:moveTo>
                      <a:pt x="907" y="460"/>
                    </a:moveTo>
                    <a:lnTo>
                      <a:pt x="908" y="456"/>
                    </a:lnTo>
                    <a:lnTo>
                      <a:pt x="907" y="451"/>
                    </a:lnTo>
                    <a:lnTo>
                      <a:pt x="908" y="447"/>
                    </a:lnTo>
                    <a:lnTo>
                      <a:pt x="906" y="445"/>
                    </a:lnTo>
                    <a:lnTo>
                      <a:pt x="898" y="434"/>
                    </a:lnTo>
                    <a:lnTo>
                      <a:pt x="898" y="429"/>
                    </a:lnTo>
                    <a:lnTo>
                      <a:pt x="895" y="425"/>
                    </a:lnTo>
                    <a:lnTo>
                      <a:pt x="894" y="424"/>
                    </a:lnTo>
                    <a:lnTo>
                      <a:pt x="891" y="418"/>
                    </a:lnTo>
                    <a:lnTo>
                      <a:pt x="887" y="413"/>
                    </a:lnTo>
                    <a:lnTo>
                      <a:pt x="887" y="405"/>
                    </a:lnTo>
                    <a:lnTo>
                      <a:pt x="883" y="394"/>
                    </a:lnTo>
                    <a:lnTo>
                      <a:pt x="880" y="390"/>
                    </a:lnTo>
                    <a:lnTo>
                      <a:pt x="871" y="382"/>
                    </a:lnTo>
                    <a:lnTo>
                      <a:pt x="868" y="297"/>
                    </a:lnTo>
                    <a:lnTo>
                      <a:pt x="866" y="253"/>
                    </a:lnTo>
                    <a:lnTo>
                      <a:pt x="850" y="250"/>
                    </a:lnTo>
                    <a:lnTo>
                      <a:pt x="845" y="254"/>
                    </a:lnTo>
                    <a:lnTo>
                      <a:pt x="839" y="250"/>
                    </a:lnTo>
                    <a:lnTo>
                      <a:pt x="839" y="247"/>
                    </a:lnTo>
                    <a:lnTo>
                      <a:pt x="837" y="246"/>
                    </a:lnTo>
                    <a:lnTo>
                      <a:pt x="822" y="243"/>
                    </a:lnTo>
                    <a:lnTo>
                      <a:pt x="816" y="239"/>
                    </a:lnTo>
                    <a:lnTo>
                      <a:pt x="812" y="238"/>
                    </a:lnTo>
                    <a:lnTo>
                      <a:pt x="801" y="230"/>
                    </a:lnTo>
                    <a:lnTo>
                      <a:pt x="789" y="223"/>
                    </a:lnTo>
                    <a:lnTo>
                      <a:pt x="785" y="223"/>
                    </a:lnTo>
                    <a:lnTo>
                      <a:pt x="781" y="227"/>
                    </a:lnTo>
                    <a:lnTo>
                      <a:pt x="778" y="230"/>
                    </a:lnTo>
                    <a:lnTo>
                      <a:pt x="773" y="230"/>
                    </a:lnTo>
                    <a:lnTo>
                      <a:pt x="769" y="228"/>
                    </a:lnTo>
                    <a:lnTo>
                      <a:pt x="763" y="223"/>
                    </a:lnTo>
                    <a:lnTo>
                      <a:pt x="753" y="227"/>
                    </a:lnTo>
                    <a:lnTo>
                      <a:pt x="748" y="231"/>
                    </a:lnTo>
                    <a:lnTo>
                      <a:pt x="743" y="231"/>
                    </a:lnTo>
                    <a:lnTo>
                      <a:pt x="738" y="227"/>
                    </a:lnTo>
                    <a:lnTo>
                      <a:pt x="734" y="231"/>
                    </a:lnTo>
                    <a:lnTo>
                      <a:pt x="727" y="232"/>
                    </a:lnTo>
                    <a:lnTo>
                      <a:pt x="721" y="239"/>
                    </a:lnTo>
                    <a:lnTo>
                      <a:pt x="716" y="239"/>
                    </a:lnTo>
                    <a:lnTo>
                      <a:pt x="713" y="243"/>
                    </a:lnTo>
                    <a:lnTo>
                      <a:pt x="708" y="239"/>
                    </a:lnTo>
                    <a:lnTo>
                      <a:pt x="702" y="236"/>
                    </a:lnTo>
                    <a:lnTo>
                      <a:pt x="697" y="234"/>
                    </a:lnTo>
                    <a:lnTo>
                      <a:pt x="694" y="228"/>
                    </a:lnTo>
                    <a:lnTo>
                      <a:pt x="689" y="228"/>
                    </a:lnTo>
                    <a:lnTo>
                      <a:pt x="683" y="232"/>
                    </a:lnTo>
                    <a:lnTo>
                      <a:pt x="679" y="230"/>
                    </a:lnTo>
                    <a:lnTo>
                      <a:pt x="674" y="224"/>
                    </a:lnTo>
                    <a:lnTo>
                      <a:pt x="670" y="223"/>
                    </a:lnTo>
                    <a:lnTo>
                      <a:pt x="667" y="224"/>
                    </a:lnTo>
                    <a:lnTo>
                      <a:pt x="667" y="227"/>
                    </a:lnTo>
                    <a:lnTo>
                      <a:pt x="662" y="231"/>
                    </a:lnTo>
                    <a:lnTo>
                      <a:pt x="660" y="241"/>
                    </a:lnTo>
                    <a:lnTo>
                      <a:pt x="656" y="242"/>
                    </a:lnTo>
                    <a:lnTo>
                      <a:pt x="655" y="241"/>
                    </a:lnTo>
                    <a:lnTo>
                      <a:pt x="652" y="235"/>
                    </a:lnTo>
                    <a:lnTo>
                      <a:pt x="655" y="230"/>
                    </a:lnTo>
                    <a:lnTo>
                      <a:pt x="649" y="230"/>
                    </a:lnTo>
                    <a:lnTo>
                      <a:pt x="641" y="234"/>
                    </a:lnTo>
                    <a:lnTo>
                      <a:pt x="636" y="232"/>
                    </a:lnTo>
                    <a:lnTo>
                      <a:pt x="635" y="227"/>
                    </a:lnTo>
                    <a:lnTo>
                      <a:pt x="629" y="227"/>
                    </a:lnTo>
                    <a:lnTo>
                      <a:pt x="626" y="223"/>
                    </a:lnTo>
                    <a:lnTo>
                      <a:pt x="621" y="220"/>
                    </a:lnTo>
                    <a:lnTo>
                      <a:pt x="613" y="228"/>
                    </a:lnTo>
                    <a:lnTo>
                      <a:pt x="609" y="231"/>
                    </a:lnTo>
                    <a:lnTo>
                      <a:pt x="603" y="230"/>
                    </a:lnTo>
                    <a:lnTo>
                      <a:pt x="602" y="223"/>
                    </a:lnTo>
                    <a:lnTo>
                      <a:pt x="602" y="219"/>
                    </a:lnTo>
                    <a:lnTo>
                      <a:pt x="597" y="219"/>
                    </a:lnTo>
                    <a:lnTo>
                      <a:pt x="592" y="213"/>
                    </a:lnTo>
                    <a:lnTo>
                      <a:pt x="594" y="208"/>
                    </a:lnTo>
                    <a:lnTo>
                      <a:pt x="588" y="208"/>
                    </a:lnTo>
                    <a:lnTo>
                      <a:pt x="578" y="207"/>
                    </a:lnTo>
                    <a:lnTo>
                      <a:pt x="572" y="211"/>
                    </a:lnTo>
                    <a:lnTo>
                      <a:pt x="567" y="213"/>
                    </a:lnTo>
                    <a:lnTo>
                      <a:pt x="563" y="209"/>
                    </a:lnTo>
                    <a:lnTo>
                      <a:pt x="560" y="205"/>
                    </a:lnTo>
                    <a:lnTo>
                      <a:pt x="554" y="205"/>
                    </a:lnTo>
                    <a:lnTo>
                      <a:pt x="549" y="207"/>
                    </a:lnTo>
                    <a:lnTo>
                      <a:pt x="538" y="203"/>
                    </a:lnTo>
                    <a:lnTo>
                      <a:pt x="533" y="200"/>
                    </a:lnTo>
                    <a:lnTo>
                      <a:pt x="529" y="201"/>
                    </a:lnTo>
                    <a:lnTo>
                      <a:pt x="526" y="200"/>
                    </a:lnTo>
                    <a:lnTo>
                      <a:pt x="521" y="200"/>
                    </a:lnTo>
                    <a:lnTo>
                      <a:pt x="519" y="194"/>
                    </a:lnTo>
                    <a:lnTo>
                      <a:pt x="519" y="189"/>
                    </a:lnTo>
                    <a:lnTo>
                      <a:pt x="515" y="185"/>
                    </a:lnTo>
                    <a:lnTo>
                      <a:pt x="510" y="182"/>
                    </a:lnTo>
                    <a:lnTo>
                      <a:pt x="508" y="179"/>
                    </a:lnTo>
                    <a:lnTo>
                      <a:pt x="506" y="185"/>
                    </a:lnTo>
                    <a:lnTo>
                      <a:pt x="502" y="185"/>
                    </a:lnTo>
                    <a:lnTo>
                      <a:pt x="495" y="184"/>
                    </a:lnTo>
                    <a:lnTo>
                      <a:pt x="489" y="185"/>
                    </a:lnTo>
                    <a:lnTo>
                      <a:pt x="485" y="184"/>
                    </a:lnTo>
                    <a:lnTo>
                      <a:pt x="476" y="173"/>
                    </a:lnTo>
                    <a:lnTo>
                      <a:pt x="470" y="169"/>
                    </a:lnTo>
                    <a:lnTo>
                      <a:pt x="465" y="169"/>
                    </a:lnTo>
                    <a:lnTo>
                      <a:pt x="466" y="159"/>
                    </a:lnTo>
                    <a:lnTo>
                      <a:pt x="470" y="13"/>
                    </a:lnTo>
                    <a:lnTo>
                      <a:pt x="465" y="10"/>
                    </a:lnTo>
                    <a:lnTo>
                      <a:pt x="460" y="9"/>
                    </a:lnTo>
                    <a:lnTo>
                      <a:pt x="432" y="9"/>
                    </a:lnTo>
                    <a:lnTo>
                      <a:pt x="365" y="6"/>
                    </a:lnTo>
                    <a:lnTo>
                      <a:pt x="275" y="0"/>
                    </a:lnTo>
                    <a:lnTo>
                      <a:pt x="272" y="2"/>
                    </a:lnTo>
                    <a:lnTo>
                      <a:pt x="271" y="7"/>
                    </a:lnTo>
                    <a:lnTo>
                      <a:pt x="260" y="205"/>
                    </a:lnTo>
                    <a:lnTo>
                      <a:pt x="253" y="280"/>
                    </a:lnTo>
                    <a:lnTo>
                      <a:pt x="248" y="365"/>
                    </a:lnTo>
                    <a:lnTo>
                      <a:pt x="243" y="371"/>
                    </a:lnTo>
                    <a:lnTo>
                      <a:pt x="240" y="371"/>
                    </a:lnTo>
                    <a:lnTo>
                      <a:pt x="180" y="367"/>
                    </a:lnTo>
                    <a:lnTo>
                      <a:pt x="119" y="361"/>
                    </a:lnTo>
                    <a:lnTo>
                      <a:pt x="51" y="356"/>
                    </a:lnTo>
                    <a:lnTo>
                      <a:pt x="0" y="350"/>
                    </a:lnTo>
                    <a:lnTo>
                      <a:pt x="0" y="353"/>
                    </a:lnTo>
                    <a:lnTo>
                      <a:pt x="2" y="363"/>
                    </a:lnTo>
                    <a:lnTo>
                      <a:pt x="5" y="367"/>
                    </a:lnTo>
                    <a:lnTo>
                      <a:pt x="5" y="369"/>
                    </a:lnTo>
                    <a:lnTo>
                      <a:pt x="11" y="372"/>
                    </a:lnTo>
                    <a:lnTo>
                      <a:pt x="11" y="372"/>
                    </a:lnTo>
                    <a:lnTo>
                      <a:pt x="13" y="372"/>
                    </a:lnTo>
                    <a:lnTo>
                      <a:pt x="17" y="376"/>
                    </a:lnTo>
                    <a:lnTo>
                      <a:pt x="21" y="382"/>
                    </a:lnTo>
                    <a:lnTo>
                      <a:pt x="21" y="387"/>
                    </a:lnTo>
                    <a:lnTo>
                      <a:pt x="27" y="396"/>
                    </a:lnTo>
                    <a:lnTo>
                      <a:pt x="32" y="401"/>
                    </a:lnTo>
                    <a:lnTo>
                      <a:pt x="42" y="406"/>
                    </a:lnTo>
                    <a:lnTo>
                      <a:pt x="47" y="411"/>
                    </a:lnTo>
                    <a:lnTo>
                      <a:pt x="57" y="425"/>
                    </a:lnTo>
                    <a:lnTo>
                      <a:pt x="68" y="434"/>
                    </a:lnTo>
                    <a:lnTo>
                      <a:pt x="69" y="441"/>
                    </a:lnTo>
                    <a:lnTo>
                      <a:pt x="78" y="451"/>
                    </a:lnTo>
                    <a:lnTo>
                      <a:pt x="84" y="455"/>
                    </a:lnTo>
                    <a:lnTo>
                      <a:pt x="89" y="458"/>
                    </a:lnTo>
                    <a:lnTo>
                      <a:pt x="100" y="467"/>
                    </a:lnTo>
                    <a:lnTo>
                      <a:pt x="106" y="470"/>
                    </a:lnTo>
                    <a:lnTo>
                      <a:pt x="106" y="474"/>
                    </a:lnTo>
                    <a:lnTo>
                      <a:pt x="110" y="476"/>
                    </a:lnTo>
                    <a:lnTo>
                      <a:pt x="112" y="482"/>
                    </a:lnTo>
                    <a:lnTo>
                      <a:pt x="114" y="493"/>
                    </a:lnTo>
                    <a:lnTo>
                      <a:pt x="116" y="494"/>
                    </a:lnTo>
                    <a:lnTo>
                      <a:pt x="120" y="505"/>
                    </a:lnTo>
                    <a:lnTo>
                      <a:pt x="123" y="510"/>
                    </a:lnTo>
                    <a:lnTo>
                      <a:pt x="123" y="516"/>
                    </a:lnTo>
                    <a:lnTo>
                      <a:pt x="122" y="521"/>
                    </a:lnTo>
                    <a:lnTo>
                      <a:pt x="123" y="531"/>
                    </a:lnTo>
                    <a:lnTo>
                      <a:pt x="134" y="558"/>
                    </a:lnTo>
                    <a:lnTo>
                      <a:pt x="141" y="565"/>
                    </a:lnTo>
                    <a:lnTo>
                      <a:pt x="146" y="566"/>
                    </a:lnTo>
                    <a:lnTo>
                      <a:pt x="150" y="570"/>
                    </a:lnTo>
                    <a:lnTo>
                      <a:pt x="154" y="575"/>
                    </a:lnTo>
                    <a:lnTo>
                      <a:pt x="167" y="586"/>
                    </a:lnTo>
                    <a:lnTo>
                      <a:pt x="172" y="588"/>
                    </a:lnTo>
                    <a:lnTo>
                      <a:pt x="183" y="590"/>
                    </a:lnTo>
                    <a:lnTo>
                      <a:pt x="184" y="596"/>
                    </a:lnTo>
                    <a:lnTo>
                      <a:pt x="199" y="603"/>
                    </a:lnTo>
                    <a:lnTo>
                      <a:pt x="205" y="608"/>
                    </a:lnTo>
                    <a:lnTo>
                      <a:pt x="209" y="612"/>
                    </a:lnTo>
                    <a:lnTo>
                      <a:pt x="214" y="613"/>
                    </a:lnTo>
                    <a:lnTo>
                      <a:pt x="214" y="615"/>
                    </a:lnTo>
                    <a:lnTo>
                      <a:pt x="219" y="616"/>
                    </a:lnTo>
                    <a:lnTo>
                      <a:pt x="228" y="616"/>
                    </a:lnTo>
                    <a:lnTo>
                      <a:pt x="230" y="611"/>
                    </a:lnTo>
                    <a:lnTo>
                      <a:pt x="236" y="608"/>
                    </a:lnTo>
                    <a:lnTo>
                      <a:pt x="238" y="603"/>
                    </a:lnTo>
                    <a:lnTo>
                      <a:pt x="244" y="601"/>
                    </a:lnTo>
                    <a:lnTo>
                      <a:pt x="245" y="596"/>
                    </a:lnTo>
                    <a:lnTo>
                      <a:pt x="247" y="590"/>
                    </a:lnTo>
                    <a:lnTo>
                      <a:pt x="249" y="588"/>
                    </a:lnTo>
                    <a:lnTo>
                      <a:pt x="257" y="567"/>
                    </a:lnTo>
                    <a:lnTo>
                      <a:pt x="263" y="561"/>
                    </a:lnTo>
                    <a:lnTo>
                      <a:pt x="266" y="558"/>
                    </a:lnTo>
                    <a:lnTo>
                      <a:pt x="270" y="558"/>
                    </a:lnTo>
                    <a:lnTo>
                      <a:pt x="275" y="555"/>
                    </a:lnTo>
                    <a:lnTo>
                      <a:pt x="281" y="555"/>
                    </a:lnTo>
                    <a:lnTo>
                      <a:pt x="286" y="554"/>
                    </a:lnTo>
                    <a:lnTo>
                      <a:pt x="289" y="548"/>
                    </a:lnTo>
                    <a:lnTo>
                      <a:pt x="294" y="548"/>
                    </a:lnTo>
                    <a:lnTo>
                      <a:pt x="304" y="554"/>
                    </a:lnTo>
                    <a:lnTo>
                      <a:pt x="308" y="555"/>
                    </a:lnTo>
                    <a:lnTo>
                      <a:pt x="313" y="554"/>
                    </a:lnTo>
                    <a:lnTo>
                      <a:pt x="318" y="555"/>
                    </a:lnTo>
                    <a:lnTo>
                      <a:pt x="324" y="555"/>
                    </a:lnTo>
                    <a:lnTo>
                      <a:pt x="339" y="559"/>
                    </a:lnTo>
                    <a:lnTo>
                      <a:pt x="344" y="555"/>
                    </a:lnTo>
                    <a:lnTo>
                      <a:pt x="348" y="558"/>
                    </a:lnTo>
                    <a:lnTo>
                      <a:pt x="354" y="562"/>
                    </a:lnTo>
                    <a:lnTo>
                      <a:pt x="356" y="567"/>
                    </a:lnTo>
                    <a:lnTo>
                      <a:pt x="361" y="571"/>
                    </a:lnTo>
                    <a:lnTo>
                      <a:pt x="361" y="575"/>
                    </a:lnTo>
                    <a:lnTo>
                      <a:pt x="366" y="574"/>
                    </a:lnTo>
                    <a:lnTo>
                      <a:pt x="369" y="580"/>
                    </a:lnTo>
                    <a:lnTo>
                      <a:pt x="374" y="584"/>
                    </a:lnTo>
                    <a:lnTo>
                      <a:pt x="378" y="586"/>
                    </a:lnTo>
                    <a:lnTo>
                      <a:pt x="380" y="592"/>
                    </a:lnTo>
                    <a:lnTo>
                      <a:pt x="394" y="603"/>
                    </a:lnTo>
                    <a:lnTo>
                      <a:pt x="400" y="613"/>
                    </a:lnTo>
                    <a:lnTo>
                      <a:pt x="404" y="619"/>
                    </a:lnTo>
                    <a:lnTo>
                      <a:pt x="408" y="632"/>
                    </a:lnTo>
                    <a:lnTo>
                      <a:pt x="413" y="643"/>
                    </a:lnTo>
                    <a:lnTo>
                      <a:pt x="416" y="649"/>
                    </a:lnTo>
                    <a:lnTo>
                      <a:pt x="416" y="650"/>
                    </a:lnTo>
                    <a:lnTo>
                      <a:pt x="419" y="654"/>
                    </a:lnTo>
                    <a:lnTo>
                      <a:pt x="422" y="660"/>
                    </a:lnTo>
                    <a:lnTo>
                      <a:pt x="426" y="665"/>
                    </a:lnTo>
                    <a:lnTo>
                      <a:pt x="424" y="666"/>
                    </a:lnTo>
                    <a:lnTo>
                      <a:pt x="427" y="677"/>
                    </a:lnTo>
                    <a:lnTo>
                      <a:pt x="432" y="688"/>
                    </a:lnTo>
                    <a:lnTo>
                      <a:pt x="438" y="692"/>
                    </a:lnTo>
                    <a:lnTo>
                      <a:pt x="443" y="695"/>
                    </a:lnTo>
                    <a:lnTo>
                      <a:pt x="447" y="702"/>
                    </a:lnTo>
                    <a:lnTo>
                      <a:pt x="449" y="707"/>
                    </a:lnTo>
                    <a:lnTo>
                      <a:pt x="454" y="711"/>
                    </a:lnTo>
                    <a:lnTo>
                      <a:pt x="458" y="717"/>
                    </a:lnTo>
                    <a:lnTo>
                      <a:pt x="458" y="722"/>
                    </a:lnTo>
                    <a:lnTo>
                      <a:pt x="469" y="736"/>
                    </a:lnTo>
                    <a:lnTo>
                      <a:pt x="477" y="738"/>
                    </a:lnTo>
                    <a:lnTo>
                      <a:pt x="483" y="742"/>
                    </a:lnTo>
                    <a:lnTo>
                      <a:pt x="484" y="745"/>
                    </a:lnTo>
                    <a:lnTo>
                      <a:pt x="484" y="749"/>
                    </a:lnTo>
                    <a:lnTo>
                      <a:pt x="485" y="755"/>
                    </a:lnTo>
                    <a:lnTo>
                      <a:pt x="485" y="760"/>
                    </a:lnTo>
                    <a:lnTo>
                      <a:pt x="483" y="765"/>
                    </a:lnTo>
                    <a:lnTo>
                      <a:pt x="488" y="769"/>
                    </a:lnTo>
                    <a:lnTo>
                      <a:pt x="488" y="775"/>
                    </a:lnTo>
                    <a:lnTo>
                      <a:pt x="487" y="780"/>
                    </a:lnTo>
                    <a:lnTo>
                      <a:pt x="488" y="786"/>
                    </a:lnTo>
                    <a:lnTo>
                      <a:pt x="491" y="791"/>
                    </a:lnTo>
                    <a:lnTo>
                      <a:pt x="498" y="801"/>
                    </a:lnTo>
                    <a:lnTo>
                      <a:pt x="502" y="806"/>
                    </a:lnTo>
                    <a:lnTo>
                      <a:pt x="506" y="817"/>
                    </a:lnTo>
                    <a:lnTo>
                      <a:pt x="507" y="829"/>
                    </a:lnTo>
                    <a:lnTo>
                      <a:pt x="512" y="833"/>
                    </a:lnTo>
                    <a:lnTo>
                      <a:pt x="511" y="839"/>
                    </a:lnTo>
                    <a:lnTo>
                      <a:pt x="514" y="840"/>
                    </a:lnTo>
                    <a:lnTo>
                      <a:pt x="525" y="841"/>
                    </a:lnTo>
                    <a:lnTo>
                      <a:pt x="530" y="844"/>
                    </a:lnTo>
                    <a:lnTo>
                      <a:pt x="533" y="843"/>
                    </a:lnTo>
                    <a:lnTo>
                      <a:pt x="538" y="847"/>
                    </a:lnTo>
                    <a:lnTo>
                      <a:pt x="541" y="852"/>
                    </a:lnTo>
                    <a:lnTo>
                      <a:pt x="545" y="854"/>
                    </a:lnTo>
                    <a:lnTo>
                      <a:pt x="550" y="852"/>
                    </a:lnTo>
                    <a:lnTo>
                      <a:pt x="554" y="855"/>
                    </a:lnTo>
                    <a:lnTo>
                      <a:pt x="561" y="856"/>
                    </a:lnTo>
                    <a:lnTo>
                      <a:pt x="571" y="866"/>
                    </a:lnTo>
                    <a:lnTo>
                      <a:pt x="575" y="867"/>
                    </a:lnTo>
                    <a:lnTo>
                      <a:pt x="597" y="870"/>
                    </a:lnTo>
                    <a:lnTo>
                      <a:pt x="609" y="868"/>
                    </a:lnTo>
                    <a:lnTo>
                      <a:pt x="614" y="871"/>
                    </a:lnTo>
                    <a:lnTo>
                      <a:pt x="618" y="872"/>
                    </a:lnTo>
                    <a:lnTo>
                      <a:pt x="629" y="882"/>
                    </a:lnTo>
                    <a:lnTo>
                      <a:pt x="630" y="882"/>
                    </a:lnTo>
                    <a:lnTo>
                      <a:pt x="636" y="886"/>
                    </a:lnTo>
                    <a:lnTo>
                      <a:pt x="640" y="886"/>
                    </a:lnTo>
                    <a:lnTo>
                      <a:pt x="640" y="881"/>
                    </a:lnTo>
                    <a:lnTo>
                      <a:pt x="653" y="878"/>
                    </a:lnTo>
                    <a:lnTo>
                      <a:pt x="656" y="877"/>
                    </a:lnTo>
                    <a:lnTo>
                      <a:pt x="655" y="871"/>
                    </a:lnTo>
                    <a:lnTo>
                      <a:pt x="649" y="877"/>
                    </a:lnTo>
                    <a:lnTo>
                      <a:pt x="651" y="870"/>
                    </a:lnTo>
                    <a:lnTo>
                      <a:pt x="647" y="877"/>
                    </a:lnTo>
                    <a:lnTo>
                      <a:pt x="643" y="868"/>
                    </a:lnTo>
                    <a:lnTo>
                      <a:pt x="648" y="868"/>
                    </a:lnTo>
                    <a:lnTo>
                      <a:pt x="644" y="864"/>
                    </a:lnTo>
                    <a:lnTo>
                      <a:pt x="643" y="854"/>
                    </a:lnTo>
                    <a:lnTo>
                      <a:pt x="635" y="836"/>
                    </a:lnTo>
                    <a:lnTo>
                      <a:pt x="635" y="830"/>
                    </a:lnTo>
                    <a:lnTo>
                      <a:pt x="630" y="811"/>
                    </a:lnTo>
                    <a:lnTo>
                      <a:pt x="626" y="807"/>
                    </a:lnTo>
                    <a:lnTo>
                      <a:pt x="626" y="802"/>
                    </a:lnTo>
                    <a:lnTo>
                      <a:pt x="630" y="803"/>
                    </a:lnTo>
                    <a:lnTo>
                      <a:pt x="625" y="797"/>
                    </a:lnTo>
                    <a:lnTo>
                      <a:pt x="626" y="792"/>
                    </a:lnTo>
                    <a:lnTo>
                      <a:pt x="630" y="792"/>
                    </a:lnTo>
                    <a:lnTo>
                      <a:pt x="632" y="787"/>
                    </a:lnTo>
                    <a:lnTo>
                      <a:pt x="635" y="782"/>
                    </a:lnTo>
                    <a:lnTo>
                      <a:pt x="635" y="776"/>
                    </a:lnTo>
                    <a:lnTo>
                      <a:pt x="636" y="771"/>
                    </a:lnTo>
                    <a:lnTo>
                      <a:pt x="625" y="773"/>
                    </a:lnTo>
                    <a:lnTo>
                      <a:pt x="614" y="771"/>
                    </a:lnTo>
                    <a:lnTo>
                      <a:pt x="616" y="765"/>
                    </a:lnTo>
                    <a:lnTo>
                      <a:pt x="613" y="761"/>
                    </a:lnTo>
                    <a:lnTo>
                      <a:pt x="610" y="756"/>
                    </a:lnTo>
                    <a:lnTo>
                      <a:pt x="616" y="760"/>
                    </a:lnTo>
                    <a:lnTo>
                      <a:pt x="620" y="765"/>
                    </a:lnTo>
                    <a:lnTo>
                      <a:pt x="624" y="765"/>
                    </a:lnTo>
                    <a:lnTo>
                      <a:pt x="628" y="764"/>
                    </a:lnTo>
                    <a:lnTo>
                      <a:pt x="633" y="765"/>
                    </a:lnTo>
                    <a:lnTo>
                      <a:pt x="628" y="769"/>
                    </a:lnTo>
                    <a:lnTo>
                      <a:pt x="636" y="767"/>
                    </a:lnTo>
                    <a:lnTo>
                      <a:pt x="645" y="740"/>
                    </a:lnTo>
                    <a:lnTo>
                      <a:pt x="644" y="736"/>
                    </a:lnTo>
                    <a:lnTo>
                      <a:pt x="641" y="734"/>
                    </a:lnTo>
                    <a:lnTo>
                      <a:pt x="637" y="729"/>
                    </a:lnTo>
                    <a:lnTo>
                      <a:pt x="637" y="725"/>
                    </a:lnTo>
                    <a:lnTo>
                      <a:pt x="633" y="726"/>
                    </a:lnTo>
                    <a:lnTo>
                      <a:pt x="630" y="723"/>
                    </a:lnTo>
                    <a:lnTo>
                      <a:pt x="636" y="722"/>
                    </a:lnTo>
                    <a:lnTo>
                      <a:pt x="647" y="722"/>
                    </a:lnTo>
                    <a:lnTo>
                      <a:pt x="652" y="726"/>
                    </a:lnTo>
                    <a:lnTo>
                      <a:pt x="662" y="712"/>
                    </a:lnTo>
                    <a:lnTo>
                      <a:pt x="664" y="707"/>
                    </a:lnTo>
                    <a:lnTo>
                      <a:pt x="664" y="702"/>
                    </a:lnTo>
                    <a:lnTo>
                      <a:pt x="660" y="706"/>
                    </a:lnTo>
                    <a:lnTo>
                      <a:pt x="658" y="711"/>
                    </a:lnTo>
                    <a:lnTo>
                      <a:pt x="652" y="706"/>
                    </a:lnTo>
                    <a:lnTo>
                      <a:pt x="655" y="702"/>
                    </a:lnTo>
                    <a:lnTo>
                      <a:pt x="653" y="699"/>
                    </a:lnTo>
                    <a:lnTo>
                      <a:pt x="659" y="699"/>
                    </a:lnTo>
                    <a:lnTo>
                      <a:pt x="664" y="696"/>
                    </a:lnTo>
                    <a:lnTo>
                      <a:pt x="666" y="700"/>
                    </a:lnTo>
                    <a:lnTo>
                      <a:pt x="671" y="696"/>
                    </a:lnTo>
                    <a:lnTo>
                      <a:pt x="672" y="691"/>
                    </a:lnTo>
                    <a:lnTo>
                      <a:pt x="672" y="696"/>
                    </a:lnTo>
                    <a:lnTo>
                      <a:pt x="671" y="700"/>
                    </a:lnTo>
                    <a:lnTo>
                      <a:pt x="675" y="698"/>
                    </a:lnTo>
                    <a:lnTo>
                      <a:pt x="682" y="691"/>
                    </a:lnTo>
                    <a:lnTo>
                      <a:pt x="682" y="685"/>
                    </a:lnTo>
                    <a:lnTo>
                      <a:pt x="679" y="680"/>
                    </a:lnTo>
                    <a:lnTo>
                      <a:pt x="682" y="674"/>
                    </a:lnTo>
                    <a:lnTo>
                      <a:pt x="681" y="673"/>
                    </a:lnTo>
                    <a:lnTo>
                      <a:pt x="687" y="683"/>
                    </a:lnTo>
                    <a:lnTo>
                      <a:pt x="693" y="685"/>
                    </a:lnTo>
                    <a:lnTo>
                      <a:pt x="709" y="676"/>
                    </a:lnTo>
                    <a:lnTo>
                      <a:pt x="709" y="674"/>
                    </a:lnTo>
                    <a:lnTo>
                      <a:pt x="705" y="672"/>
                    </a:lnTo>
                    <a:lnTo>
                      <a:pt x="700" y="673"/>
                    </a:lnTo>
                    <a:lnTo>
                      <a:pt x="702" y="668"/>
                    </a:lnTo>
                    <a:lnTo>
                      <a:pt x="697" y="665"/>
                    </a:lnTo>
                    <a:lnTo>
                      <a:pt x="691" y="654"/>
                    </a:lnTo>
                    <a:lnTo>
                      <a:pt x="697" y="653"/>
                    </a:lnTo>
                    <a:lnTo>
                      <a:pt x="698" y="657"/>
                    </a:lnTo>
                    <a:lnTo>
                      <a:pt x="706" y="664"/>
                    </a:lnTo>
                    <a:lnTo>
                      <a:pt x="710" y="661"/>
                    </a:lnTo>
                    <a:lnTo>
                      <a:pt x="706" y="651"/>
                    </a:lnTo>
                    <a:lnTo>
                      <a:pt x="708" y="650"/>
                    </a:lnTo>
                    <a:lnTo>
                      <a:pt x="710" y="657"/>
                    </a:lnTo>
                    <a:lnTo>
                      <a:pt x="716" y="658"/>
                    </a:lnTo>
                    <a:lnTo>
                      <a:pt x="721" y="656"/>
                    </a:lnTo>
                    <a:lnTo>
                      <a:pt x="723" y="661"/>
                    </a:lnTo>
                    <a:lnTo>
                      <a:pt x="728" y="660"/>
                    </a:lnTo>
                    <a:lnTo>
                      <a:pt x="725" y="664"/>
                    </a:lnTo>
                    <a:lnTo>
                      <a:pt x="736" y="658"/>
                    </a:lnTo>
                    <a:lnTo>
                      <a:pt x="735" y="664"/>
                    </a:lnTo>
                    <a:lnTo>
                      <a:pt x="724" y="670"/>
                    </a:lnTo>
                    <a:lnTo>
                      <a:pt x="723" y="672"/>
                    </a:lnTo>
                    <a:lnTo>
                      <a:pt x="739" y="662"/>
                    </a:lnTo>
                    <a:lnTo>
                      <a:pt x="750" y="658"/>
                    </a:lnTo>
                    <a:lnTo>
                      <a:pt x="755" y="654"/>
                    </a:lnTo>
                    <a:lnTo>
                      <a:pt x="750" y="656"/>
                    </a:lnTo>
                    <a:lnTo>
                      <a:pt x="744" y="660"/>
                    </a:lnTo>
                    <a:lnTo>
                      <a:pt x="744" y="654"/>
                    </a:lnTo>
                    <a:lnTo>
                      <a:pt x="755" y="650"/>
                    </a:lnTo>
                    <a:lnTo>
                      <a:pt x="765" y="650"/>
                    </a:lnTo>
                    <a:lnTo>
                      <a:pt x="774" y="643"/>
                    </a:lnTo>
                    <a:lnTo>
                      <a:pt x="782" y="639"/>
                    </a:lnTo>
                    <a:lnTo>
                      <a:pt x="788" y="635"/>
                    </a:lnTo>
                    <a:lnTo>
                      <a:pt x="797" y="626"/>
                    </a:lnTo>
                    <a:lnTo>
                      <a:pt x="799" y="616"/>
                    </a:lnTo>
                    <a:lnTo>
                      <a:pt x="807" y="611"/>
                    </a:lnTo>
                    <a:lnTo>
                      <a:pt x="811" y="605"/>
                    </a:lnTo>
                    <a:lnTo>
                      <a:pt x="816" y="603"/>
                    </a:lnTo>
                    <a:lnTo>
                      <a:pt x="818" y="596"/>
                    </a:lnTo>
                    <a:lnTo>
                      <a:pt x="812" y="594"/>
                    </a:lnTo>
                    <a:lnTo>
                      <a:pt x="812" y="586"/>
                    </a:lnTo>
                    <a:lnTo>
                      <a:pt x="808" y="582"/>
                    </a:lnTo>
                    <a:lnTo>
                      <a:pt x="808" y="577"/>
                    </a:lnTo>
                    <a:lnTo>
                      <a:pt x="805" y="571"/>
                    </a:lnTo>
                    <a:lnTo>
                      <a:pt x="808" y="570"/>
                    </a:lnTo>
                    <a:lnTo>
                      <a:pt x="816" y="574"/>
                    </a:lnTo>
                    <a:lnTo>
                      <a:pt x="819" y="569"/>
                    </a:lnTo>
                    <a:lnTo>
                      <a:pt x="824" y="565"/>
                    </a:lnTo>
                    <a:lnTo>
                      <a:pt x="828" y="566"/>
                    </a:lnTo>
                    <a:lnTo>
                      <a:pt x="828" y="574"/>
                    </a:lnTo>
                    <a:lnTo>
                      <a:pt x="824" y="585"/>
                    </a:lnTo>
                    <a:lnTo>
                      <a:pt x="835" y="582"/>
                    </a:lnTo>
                    <a:lnTo>
                      <a:pt x="846" y="582"/>
                    </a:lnTo>
                    <a:lnTo>
                      <a:pt x="845" y="584"/>
                    </a:lnTo>
                    <a:lnTo>
                      <a:pt x="839" y="585"/>
                    </a:lnTo>
                    <a:lnTo>
                      <a:pt x="828" y="593"/>
                    </a:lnTo>
                    <a:lnTo>
                      <a:pt x="824" y="599"/>
                    </a:lnTo>
                    <a:lnTo>
                      <a:pt x="826" y="599"/>
                    </a:lnTo>
                    <a:lnTo>
                      <a:pt x="833" y="593"/>
                    </a:lnTo>
                    <a:lnTo>
                      <a:pt x="837" y="589"/>
                    </a:lnTo>
                    <a:lnTo>
                      <a:pt x="842" y="588"/>
                    </a:lnTo>
                    <a:lnTo>
                      <a:pt x="858" y="580"/>
                    </a:lnTo>
                    <a:lnTo>
                      <a:pt x="875" y="571"/>
                    </a:lnTo>
                    <a:lnTo>
                      <a:pt x="889" y="570"/>
                    </a:lnTo>
                    <a:lnTo>
                      <a:pt x="883" y="559"/>
                    </a:lnTo>
                    <a:lnTo>
                      <a:pt x="888" y="548"/>
                    </a:lnTo>
                    <a:lnTo>
                      <a:pt x="894" y="544"/>
                    </a:lnTo>
                    <a:lnTo>
                      <a:pt x="894" y="544"/>
                    </a:lnTo>
                    <a:lnTo>
                      <a:pt x="899" y="539"/>
                    </a:lnTo>
                    <a:lnTo>
                      <a:pt x="900" y="532"/>
                    </a:lnTo>
                    <a:lnTo>
                      <a:pt x="898" y="520"/>
                    </a:lnTo>
                    <a:lnTo>
                      <a:pt x="895" y="513"/>
                    </a:lnTo>
                    <a:lnTo>
                      <a:pt x="899" y="508"/>
                    </a:lnTo>
                    <a:lnTo>
                      <a:pt x="898" y="498"/>
                    </a:lnTo>
                    <a:lnTo>
                      <a:pt x="899" y="493"/>
                    </a:lnTo>
                    <a:lnTo>
                      <a:pt x="903" y="487"/>
                    </a:lnTo>
                    <a:lnTo>
                      <a:pt x="904" y="482"/>
                    </a:lnTo>
                    <a:lnTo>
                      <a:pt x="907" y="476"/>
                    </a:lnTo>
                    <a:lnTo>
                      <a:pt x="907" y="471"/>
                    </a:lnTo>
                    <a:lnTo>
                      <a:pt x="908" y="466"/>
                    </a:lnTo>
                    <a:lnTo>
                      <a:pt x="907" y="460"/>
                    </a:lnTo>
                    <a:close/>
                    <a:moveTo>
                      <a:pt x="649" y="742"/>
                    </a:moveTo>
                    <a:lnTo>
                      <a:pt x="643" y="755"/>
                    </a:lnTo>
                    <a:lnTo>
                      <a:pt x="639" y="765"/>
                    </a:lnTo>
                    <a:lnTo>
                      <a:pt x="639" y="775"/>
                    </a:lnTo>
                    <a:lnTo>
                      <a:pt x="644" y="759"/>
                    </a:lnTo>
                    <a:lnTo>
                      <a:pt x="648" y="749"/>
                    </a:lnTo>
                    <a:lnTo>
                      <a:pt x="658" y="731"/>
                    </a:lnTo>
                    <a:lnTo>
                      <a:pt x="658" y="726"/>
                    </a:lnTo>
                    <a:lnTo>
                      <a:pt x="653" y="737"/>
                    </a:lnTo>
                    <a:lnTo>
                      <a:pt x="649" y="742"/>
                    </a:lnTo>
                    <a:close/>
                    <a:moveTo>
                      <a:pt x="671" y="707"/>
                    </a:moveTo>
                    <a:lnTo>
                      <a:pt x="670" y="712"/>
                    </a:lnTo>
                    <a:lnTo>
                      <a:pt x="667" y="717"/>
                    </a:lnTo>
                    <a:lnTo>
                      <a:pt x="667" y="718"/>
                    </a:lnTo>
                    <a:lnTo>
                      <a:pt x="675" y="708"/>
                    </a:lnTo>
                    <a:lnTo>
                      <a:pt x="678" y="703"/>
                    </a:lnTo>
                    <a:lnTo>
                      <a:pt x="675" y="702"/>
                    </a:lnTo>
                    <a:lnTo>
                      <a:pt x="671" y="707"/>
                    </a:lnTo>
                    <a:close/>
                    <a:moveTo>
                      <a:pt x="704" y="684"/>
                    </a:moveTo>
                    <a:lnTo>
                      <a:pt x="693" y="689"/>
                    </a:lnTo>
                    <a:lnTo>
                      <a:pt x="687" y="695"/>
                    </a:lnTo>
                    <a:lnTo>
                      <a:pt x="683" y="696"/>
                    </a:lnTo>
                    <a:lnTo>
                      <a:pt x="681" y="696"/>
                    </a:lnTo>
                    <a:lnTo>
                      <a:pt x="682" y="702"/>
                    </a:lnTo>
                    <a:lnTo>
                      <a:pt x="698" y="691"/>
                    </a:lnTo>
                    <a:lnTo>
                      <a:pt x="709" y="685"/>
                    </a:lnTo>
                    <a:lnTo>
                      <a:pt x="709" y="680"/>
                    </a:lnTo>
                    <a:lnTo>
                      <a:pt x="708" y="679"/>
                    </a:lnTo>
                    <a:lnTo>
                      <a:pt x="704" y="684"/>
                    </a:lnTo>
                    <a:close/>
                    <a:moveTo>
                      <a:pt x="812" y="611"/>
                    </a:moveTo>
                    <a:lnTo>
                      <a:pt x="807" y="615"/>
                    </a:lnTo>
                    <a:lnTo>
                      <a:pt x="805" y="618"/>
                    </a:lnTo>
                    <a:lnTo>
                      <a:pt x="820" y="607"/>
                    </a:lnTo>
                    <a:lnTo>
                      <a:pt x="824" y="600"/>
                    </a:lnTo>
                    <a:lnTo>
                      <a:pt x="819" y="604"/>
                    </a:lnTo>
                    <a:lnTo>
                      <a:pt x="812" y="611"/>
                    </a:lnTo>
                    <a:close/>
                  </a:path>
                </a:pathLst>
              </a:custGeom>
              <a:solidFill>
                <a:srgbClr val="DFDFE0"/>
              </a:solidFill>
              <a:ln w="12700">
                <a:solidFill>
                  <a:srgbClr val="FFFFFF"/>
                </a:solidFill>
                <a:prstDash val="solid"/>
                <a:round/>
                <a:headEnd/>
                <a:tailEnd/>
              </a:ln>
            </p:spPr>
            <p:txBody>
              <a:bodyPr/>
              <a:lstStyle/>
              <a:p>
                <a:endParaRPr lang="en-US" sz="1980"/>
              </a:p>
            </p:txBody>
          </p:sp>
          <p:sp>
            <p:nvSpPr>
              <p:cNvPr id="195" name="Freeform 173">
                <a:extLst>
                  <a:ext uri="{FF2B5EF4-FFF2-40B4-BE49-F238E27FC236}">
                    <a16:creationId xmlns:a16="http://schemas.microsoft.com/office/drawing/2014/main" id="{C49A80E0-D004-E8AA-5028-93CE0ABF237A}"/>
                  </a:ext>
                </a:extLst>
              </p:cNvPr>
              <p:cNvSpPr>
                <a:spLocks noEditPoints="1"/>
              </p:cNvSpPr>
              <p:nvPr/>
            </p:nvSpPr>
            <p:spPr bwMode="auto">
              <a:xfrm>
                <a:off x="6304925" y="3782867"/>
                <a:ext cx="560558" cy="496715"/>
              </a:xfrm>
              <a:custGeom>
                <a:avLst/>
                <a:gdLst>
                  <a:gd name="T0" fmla="*/ 347 w 369"/>
                  <a:gd name="T1" fmla="*/ 228 h 327"/>
                  <a:gd name="T2" fmla="*/ 357 w 369"/>
                  <a:gd name="T3" fmla="*/ 293 h 327"/>
                  <a:gd name="T4" fmla="*/ 325 w 369"/>
                  <a:gd name="T5" fmla="*/ 281 h 327"/>
                  <a:gd name="T6" fmla="*/ 327 w 369"/>
                  <a:gd name="T7" fmla="*/ 267 h 327"/>
                  <a:gd name="T8" fmla="*/ 336 w 369"/>
                  <a:gd name="T9" fmla="*/ 256 h 327"/>
                  <a:gd name="T10" fmla="*/ 335 w 369"/>
                  <a:gd name="T11" fmla="*/ 239 h 327"/>
                  <a:gd name="T12" fmla="*/ 317 w 369"/>
                  <a:gd name="T13" fmla="*/ 250 h 327"/>
                  <a:gd name="T14" fmla="*/ 316 w 369"/>
                  <a:gd name="T15" fmla="*/ 235 h 327"/>
                  <a:gd name="T16" fmla="*/ 308 w 369"/>
                  <a:gd name="T17" fmla="*/ 232 h 327"/>
                  <a:gd name="T18" fmla="*/ 270 w 369"/>
                  <a:gd name="T19" fmla="*/ 237 h 327"/>
                  <a:gd name="T20" fmla="*/ 279 w 369"/>
                  <a:gd name="T21" fmla="*/ 212 h 327"/>
                  <a:gd name="T22" fmla="*/ 306 w 369"/>
                  <a:gd name="T23" fmla="*/ 222 h 327"/>
                  <a:gd name="T24" fmla="*/ 320 w 369"/>
                  <a:gd name="T25" fmla="*/ 226 h 327"/>
                  <a:gd name="T26" fmla="*/ 319 w 369"/>
                  <a:gd name="T27" fmla="*/ 213 h 327"/>
                  <a:gd name="T28" fmla="*/ 301 w 369"/>
                  <a:gd name="T29" fmla="*/ 184 h 327"/>
                  <a:gd name="T30" fmla="*/ 241 w 369"/>
                  <a:gd name="T31" fmla="*/ 164 h 327"/>
                  <a:gd name="T32" fmla="*/ 172 w 369"/>
                  <a:gd name="T33" fmla="*/ 146 h 327"/>
                  <a:gd name="T34" fmla="*/ 180 w 369"/>
                  <a:gd name="T35" fmla="*/ 125 h 327"/>
                  <a:gd name="T36" fmla="*/ 187 w 369"/>
                  <a:gd name="T37" fmla="*/ 110 h 327"/>
                  <a:gd name="T38" fmla="*/ 207 w 369"/>
                  <a:gd name="T39" fmla="*/ 81 h 327"/>
                  <a:gd name="T40" fmla="*/ 211 w 369"/>
                  <a:gd name="T41" fmla="*/ 69 h 327"/>
                  <a:gd name="T42" fmla="*/ 214 w 369"/>
                  <a:gd name="T43" fmla="*/ 58 h 327"/>
                  <a:gd name="T44" fmla="*/ 210 w 369"/>
                  <a:gd name="T45" fmla="*/ 50 h 327"/>
                  <a:gd name="T46" fmla="*/ 205 w 369"/>
                  <a:gd name="T47" fmla="*/ 38 h 327"/>
                  <a:gd name="T48" fmla="*/ 198 w 369"/>
                  <a:gd name="T49" fmla="*/ 20 h 327"/>
                  <a:gd name="T50" fmla="*/ 192 w 369"/>
                  <a:gd name="T51" fmla="*/ 8 h 327"/>
                  <a:gd name="T52" fmla="*/ 3 w 369"/>
                  <a:gd name="T53" fmla="*/ 94 h 327"/>
                  <a:gd name="T54" fmla="*/ 23 w 369"/>
                  <a:gd name="T55" fmla="*/ 130 h 327"/>
                  <a:gd name="T56" fmla="*/ 38 w 369"/>
                  <a:gd name="T57" fmla="*/ 157 h 327"/>
                  <a:gd name="T58" fmla="*/ 40 w 369"/>
                  <a:gd name="T59" fmla="*/ 178 h 327"/>
                  <a:gd name="T60" fmla="*/ 31 w 369"/>
                  <a:gd name="T61" fmla="*/ 205 h 327"/>
                  <a:gd name="T62" fmla="*/ 32 w 369"/>
                  <a:gd name="T63" fmla="*/ 244 h 327"/>
                  <a:gd name="T64" fmla="*/ 27 w 369"/>
                  <a:gd name="T65" fmla="*/ 262 h 327"/>
                  <a:gd name="T66" fmla="*/ 30 w 369"/>
                  <a:gd name="T67" fmla="*/ 277 h 327"/>
                  <a:gd name="T68" fmla="*/ 58 w 369"/>
                  <a:gd name="T69" fmla="*/ 250 h 327"/>
                  <a:gd name="T70" fmla="*/ 58 w 369"/>
                  <a:gd name="T71" fmla="*/ 270 h 327"/>
                  <a:gd name="T72" fmla="*/ 95 w 369"/>
                  <a:gd name="T73" fmla="*/ 282 h 327"/>
                  <a:gd name="T74" fmla="*/ 148 w 369"/>
                  <a:gd name="T75" fmla="*/ 285 h 327"/>
                  <a:gd name="T76" fmla="*/ 153 w 369"/>
                  <a:gd name="T77" fmla="*/ 267 h 327"/>
                  <a:gd name="T78" fmla="*/ 179 w 369"/>
                  <a:gd name="T79" fmla="*/ 270 h 327"/>
                  <a:gd name="T80" fmla="*/ 203 w 369"/>
                  <a:gd name="T81" fmla="*/ 289 h 327"/>
                  <a:gd name="T82" fmla="*/ 207 w 369"/>
                  <a:gd name="T83" fmla="*/ 285 h 327"/>
                  <a:gd name="T84" fmla="*/ 217 w 369"/>
                  <a:gd name="T85" fmla="*/ 311 h 327"/>
                  <a:gd name="T86" fmla="*/ 244 w 369"/>
                  <a:gd name="T87" fmla="*/ 315 h 327"/>
                  <a:gd name="T88" fmla="*/ 260 w 369"/>
                  <a:gd name="T89" fmla="*/ 302 h 327"/>
                  <a:gd name="T90" fmla="*/ 281 w 369"/>
                  <a:gd name="T91" fmla="*/ 304 h 327"/>
                  <a:gd name="T92" fmla="*/ 294 w 369"/>
                  <a:gd name="T93" fmla="*/ 306 h 327"/>
                  <a:gd name="T94" fmla="*/ 283 w 369"/>
                  <a:gd name="T95" fmla="*/ 278 h 327"/>
                  <a:gd name="T96" fmla="*/ 314 w 369"/>
                  <a:gd name="T97" fmla="*/ 292 h 327"/>
                  <a:gd name="T98" fmla="*/ 332 w 369"/>
                  <a:gd name="T99" fmla="*/ 301 h 327"/>
                  <a:gd name="T100" fmla="*/ 347 w 369"/>
                  <a:gd name="T101" fmla="*/ 305 h 327"/>
                  <a:gd name="T102" fmla="*/ 350 w 369"/>
                  <a:gd name="T103" fmla="*/ 316 h 327"/>
                  <a:gd name="T104" fmla="*/ 363 w 369"/>
                  <a:gd name="T105" fmla="*/ 305 h 327"/>
                  <a:gd name="T106" fmla="*/ 160 w 369"/>
                  <a:gd name="T107" fmla="*/ 289 h 327"/>
                  <a:gd name="T108" fmla="*/ 173 w 369"/>
                  <a:gd name="T109" fmla="*/ 285 h 327"/>
                  <a:gd name="T110" fmla="*/ 210 w 369"/>
                  <a:gd name="T111" fmla="*/ 31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9" h="327">
                    <a:moveTo>
                      <a:pt x="347" y="228"/>
                    </a:moveTo>
                    <a:lnTo>
                      <a:pt x="342" y="232"/>
                    </a:lnTo>
                    <a:lnTo>
                      <a:pt x="340" y="235"/>
                    </a:lnTo>
                    <a:lnTo>
                      <a:pt x="346" y="232"/>
                    </a:lnTo>
                    <a:lnTo>
                      <a:pt x="347" y="228"/>
                    </a:lnTo>
                    <a:close/>
                    <a:moveTo>
                      <a:pt x="369" y="304"/>
                    </a:moveTo>
                    <a:lnTo>
                      <a:pt x="367" y="302"/>
                    </a:lnTo>
                    <a:lnTo>
                      <a:pt x="363" y="301"/>
                    </a:lnTo>
                    <a:lnTo>
                      <a:pt x="361" y="296"/>
                    </a:lnTo>
                    <a:lnTo>
                      <a:pt x="357" y="293"/>
                    </a:lnTo>
                    <a:lnTo>
                      <a:pt x="346" y="292"/>
                    </a:lnTo>
                    <a:lnTo>
                      <a:pt x="340" y="289"/>
                    </a:lnTo>
                    <a:lnTo>
                      <a:pt x="333" y="289"/>
                    </a:lnTo>
                    <a:lnTo>
                      <a:pt x="331" y="283"/>
                    </a:lnTo>
                    <a:lnTo>
                      <a:pt x="325" y="281"/>
                    </a:lnTo>
                    <a:lnTo>
                      <a:pt x="320" y="279"/>
                    </a:lnTo>
                    <a:lnTo>
                      <a:pt x="317" y="274"/>
                    </a:lnTo>
                    <a:lnTo>
                      <a:pt x="323" y="271"/>
                    </a:lnTo>
                    <a:lnTo>
                      <a:pt x="321" y="269"/>
                    </a:lnTo>
                    <a:lnTo>
                      <a:pt x="327" y="267"/>
                    </a:lnTo>
                    <a:lnTo>
                      <a:pt x="332" y="270"/>
                    </a:lnTo>
                    <a:lnTo>
                      <a:pt x="328" y="266"/>
                    </a:lnTo>
                    <a:lnTo>
                      <a:pt x="325" y="260"/>
                    </a:lnTo>
                    <a:lnTo>
                      <a:pt x="331" y="256"/>
                    </a:lnTo>
                    <a:lnTo>
                      <a:pt x="336" y="256"/>
                    </a:lnTo>
                    <a:lnTo>
                      <a:pt x="338" y="258"/>
                    </a:lnTo>
                    <a:lnTo>
                      <a:pt x="339" y="252"/>
                    </a:lnTo>
                    <a:lnTo>
                      <a:pt x="339" y="248"/>
                    </a:lnTo>
                    <a:lnTo>
                      <a:pt x="335" y="245"/>
                    </a:lnTo>
                    <a:lnTo>
                      <a:pt x="335" y="239"/>
                    </a:lnTo>
                    <a:lnTo>
                      <a:pt x="332" y="235"/>
                    </a:lnTo>
                    <a:lnTo>
                      <a:pt x="324" y="240"/>
                    </a:lnTo>
                    <a:lnTo>
                      <a:pt x="324" y="245"/>
                    </a:lnTo>
                    <a:lnTo>
                      <a:pt x="323" y="250"/>
                    </a:lnTo>
                    <a:lnTo>
                      <a:pt x="317" y="250"/>
                    </a:lnTo>
                    <a:lnTo>
                      <a:pt x="314" y="245"/>
                    </a:lnTo>
                    <a:lnTo>
                      <a:pt x="309" y="245"/>
                    </a:lnTo>
                    <a:lnTo>
                      <a:pt x="305" y="243"/>
                    </a:lnTo>
                    <a:lnTo>
                      <a:pt x="305" y="241"/>
                    </a:lnTo>
                    <a:lnTo>
                      <a:pt x="316" y="235"/>
                    </a:lnTo>
                    <a:lnTo>
                      <a:pt x="319" y="229"/>
                    </a:lnTo>
                    <a:lnTo>
                      <a:pt x="317" y="228"/>
                    </a:lnTo>
                    <a:lnTo>
                      <a:pt x="312" y="232"/>
                    </a:lnTo>
                    <a:lnTo>
                      <a:pt x="312" y="226"/>
                    </a:lnTo>
                    <a:lnTo>
                      <a:pt x="308" y="232"/>
                    </a:lnTo>
                    <a:lnTo>
                      <a:pt x="302" y="229"/>
                    </a:lnTo>
                    <a:lnTo>
                      <a:pt x="298" y="235"/>
                    </a:lnTo>
                    <a:lnTo>
                      <a:pt x="293" y="236"/>
                    </a:lnTo>
                    <a:lnTo>
                      <a:pt x="278" y="237"/>
                    </a:lnTo>
                    <a:lnTo>
                      <a:pt x="270" y="237"/>
                    </a:lnTo>
                    <a:lnTo>
                      <a:pt x="263" y="235"/>
                    </a:lnTo>
                    <a:lnTo>
                      <a:pt x="263" y="229"/>
                    </a:lnTo>
                    <a:lnTo>
                      <a:pt x="267" y="224"/>
                    </a:lnTo>
                    <a:lnTo>
                      <a:pt x="275" y="213"/>
                    </a:lnTo>
                    <a:lnTo>
                      <a:pt x="279" y="212"/>
                    </a:lnTo>
                    <a:lnTo>
                      <a:pt x="287" y="213"/>
                    </a:lnTo>
                    <a:lnTo>
                      <a:pt x="293" y="216"/>
                    </a:lnTo>
                    <a:lnTo>
                      <a:pt x="297" y="221"/>
                    </a:lnTo>
                    <a:lnTo>
                      <a:pt x="302" y="221"/>
                    </a:lnTo>
                    <a:lnTo>
                      <a:pt x="306" y="222"/>
                    </a:lnTo>
                    <a:lnTo>
                      <a:pt x="308" y="221"/>
                    </a:lnTo>
                    <a:lnTo>
                      <a:pt x="313" y="226"/>
                    </a:lnTo>
                    <a:lnTo>
                      <a:pt x="319" y="226"/>
                    </a:lnTo>
                    <a:lnTo>
                      <a:pt x="320" y="225"/>
                    </a:lnTo>
                    <a:lnTo>
                      <a:pt x="320" y="226"/>
                    </a:lnTo>
                    <a:lnTo>
                      <a:pt x="327" y="224"/>
                    </a:lnTo>
                    <a:lnTo>
                      <a:pt x="324" y="222"/>
                    </a:lnTo>
                    <a:lnTo>
                      <a:pt x="320" y="220"/>
                    </a:lnTo>
                    <a:lnTo>
                      <a:pt x="317" y="216"/>
                    </a:lnTo>
                    <a:lnTo>
                      <a:pt x="319" y="213"/>
                    </a:lnTo>
                    <a:lnTo>
                      <a:pt x="314" y="207"/>
                    </a:lnTo>
                    <a:lnTo>
                      <a:pt x="313" y="202"/>
                    </a:lnTo>
                    <a:lnTo>
                      <a:pt x="306" y="195"/>
                    </a:lnTo>
                    <a:lnTo>
                      <a:pt x="302" y="190"/>
                    </a:lnTo>
                    <a:lnTo>
                      <a:pt x="301" y="184"/>
                    </a:lnTo>
                    <a:lnTo>
                      <a:pt x="302" y="176"/>
                    </a:lnTo>
                    <a:lnTo>
                      <a:pt x="306" y="165"/>
                    </a:lnTo>
                    <a:lnTo>
                      <a:pt x="308" y="160"/>
                    </a:lnTo>
                    <a:lnTo>
                      <a:pt x="306" y="159"/>
                    </a:lnTo>
                    <a:lnTo>
                      <a:pt x="241" y="164"/>
                    </a:lnTo>
                    <a:lnTo>
                      <a:pt x="172" y="168"/>
                    </a:lnTo>
                    <a:lnTo>
                      <a:pt x="177" y="163"/>
                    </a:lnTo>
                    <a:lnTo>
                      <a:pt x="173" y="157"/>
                    </a:lnTo>
                    <a:lnTo>
                      <a:pt x="175" y="152"/>
                    </a:lnTo>
                    <a:lnTo>
                      <a:pt x="172" y="146"/>
                    </a:lnTo>
                    <a:lnTo>
                      <a:pt x="179" y="145"/>
                    </a:lnTo>
                    <a:lnTo>
                      <a:pt x="180" y="141"/>
                    </a:lnTo>
                    <a:lnTo>
                      <a:pt x="176" y="136"/>
                    </a:lnTo>
                    <a:lnTo>
                      <a:pt x="182" y="136"/>
                    </a:lnTo>
                    <a:lnTo>
                      <a:pt x="180" y="125"/>
                    </a:lnTo>
                    <a:lnTo>
                      <a:pt x="184" y="121"/>
                    </a:lnTo>
                    <a:lnTo>
                      <a:pt x="186" y="118"/>
                    </a:lnTo>
                    <a:lnTo>
                      <a:pt x="180" y="118"/>
                    </a:lnTo>
                    <a:lnTo>
                      <a:pt x="186" y="114"/>
                    </a:lnTo>
                    <a:lnTo>
                      <a:pt x="187" y="110"/>
                    </a:lnTo>
                    <a:lnTo>
                      <a:pt x="192" y="104"/>
                    </a:lnTo>
                    <a:lnTo>
                      <a:pt x="188" y="102"/>
                    </a:lnTo>
                    <a:lnTo>
                      <a:pt x="191" y="96"/>
                    </a:lnTo>
                    <a:lnTo>
                      <a:pt x="195" y="95"/>
                    </a:lnTo>
                    <a:lnTo>
                      <a:pt x="207" y="81"/>
                    </a:lnTo>
                    <a:lnTo>
                      <a:pt x="207" y="80"/>
                    </a:lnTo>
                    <a:lnTo>
                      <a:pt x="202" y="79"/>
                    </a:lnTo>
                    <a:lnTo>
                      <a:pt x="207" y="77"/>
                    </a:lnTo>
                    <a:lnTo>
                      <a:pt x="207" y="76"/>
                    </a:lnTo>
                    <a:lnTo>
                      <a:pt x="211" y="69"/>
                    </a:lnTo>
                    <a:lnTo>
                      <a:pt x="206" y="71"/>
                    </a:lnTo>
                    <a:lnTo>
                      <a:pt x="201" y="69"/>
                    </a:lnTo>
                    <a:lnTo>
                      <a:pt x="203" y="65"/>
                    </a:lnTo>
                    <a:lnTo>
                      <a:pt x="210" y="62"/>
                    </a:lnTo>
                    <a:lnTo>
                      <a:pt x="214" y="58"/>
                    </a:lnTo>
                    <a:lnTo>
                      <a:pt x="217" y="58"/>
                    </a:lnTo>
                    <a:lnTo>
                      <a:pt x="218" y="56"/>
                    </a:lnTo>
                    <a:lnTo>
                      <a:pt x="217" y="56"/>
                    </a:lnTo>
                    <a:lnTo>
                      <a:pt x="211" y="54"/>
                    </a:lnTo>
                    <a:lnTo>
                      <a:pt x="210" y="50"/>
                    </a:lnTo>
                    <a:lnTo>
                      <a:pt x="206" y="47"/>
                    </a:lnTo>
                    <a:lnTo>
                      <a:pt x="203" y="42"/>
                    </a:lnTo>
                    <a:lnTo>
                      <a:pt x="203" y="41"/>
                    </a:lnTo>
                    <a:lnTo>
                      <a:pt x="209" y="42"/>
                    </a:lnTo>
                    <a:lnTo>
                      <a:pt x="205" y="38"/>
                    </a:lnTo>
                    <a:lnTo>
                      <a:pt x="209" y="33"/>
                    </a:lnTo>
                    <a:lnTo>
                      <a:pt x="199" y="34"/>
                    </a:lnTo>
                    <a:lnTo>
                      <a:pt x="198" y="30"/>
                    </a:lnTo>
                    <a:lnTo>
                      <a:pt x="205" y="24"/>
                    </a:lnTo>
                    <a:lnTo>
                      <a:pt x="198" y="20"/>
                    </a:lnTo>
                    <a:lnTo>
                      <a:pt x="198" y="15"/>
                    </a:lnTo>
                    <a:lnTo>
                      <a:pt x="202" y="11"/>
                    </a:lnTo>
                    <a:lnTo>
                      <a:pt x="202" y="5"/>
                    </a:lnTo>
                    <a:lnTo>
                      <a:pt x="198" y="4"/>
                    </a:lnTo>
                    <a:lnTo>
                      <a:pt x="192" y="8"/>
                    </a:lnTo>
                    <a:lnTo>
                      <a:pt x="194" y="3"/>
                    </a:lnTo>
                    <a:lnTo>
                      <a:pt x="195" y="0"/>
                    </a:lnTo>
                    <a:lnTo>
                      <a:pt x="85" y="7"/>
                    </a:lnTo>
                    <a:lnTo>
                      <a:pt x="0" y="9"/>
                    </a:lnTo>
                    <a:lnTo>
                      <a:pt x="3" y="94"/>
                    </a:lnTo>
                    <a:lnTo>
                      <a:pt x="12" y="102"/>
                    </a:lnTo>
                    <a:lnTo>
                      <a:pt x="15" y="106"/>
                    </a:lnTo>
                    <a:lnTo>
                      <a:pt x="19" y="117"/>
                    </a:lnTo>
                    <a:lnTo>
                      <a:pt x="19" y="125"/>
                    </a:lnTo>
                    <a:lnTo>
                      <a:pt x="23" y="130"/>
                    </a:lnTo>
                    <a:lnTo>
                      <a:pt x="26" y="136"/>
                    </a:lnTo>
                    <a:lnTo>
                      <a:pt x="27" y="137"/>
                    </a:lnTo>
                    <a:lnTo>
                      <a:pt x="30" y="141"/>
                    </a:lnTo>
                    <a:lnTo>
                      <a:pt x="30" y="146"/>
                    </a:lnTo>
                    <a:lnTo>
                      <a:pt x="38" y="157"/>
                    </a:lnTo>
                    <a:lnTo>
                      <a:pt x="40" y="159"/>
                    </a:lnTo>
                    <a:lnTo>
                      <a:pt x="39" y="163"/>
                    </a:lnTo>
                    <a:lnTo>
                      <a:pt x="40" y="168"/>
                    </a:lnTo>
                    <a:lnTo>
                      <a:pt x="39" y="172"/>
                    </a:lnTo>
                    <a:lnTo>
                      <a:pt x="40" y="178"/>
                    </a:lnTo>
                    <a:lnTo>
                      <a:pt x="39" y="183"/>
                    </a:lnTo>
                    <a:lnTo>
                      <a:pt x="39" y="188"/>
                    </a:lnTo>
                    <a:lnTo>
                      <a:pt x="36" y="194"/>
                    </a:lnTo>
                    <a:lnTo>
                      <a:pt x="35" y="199"/>
                    </a:lnTo>
                    <a:lnTo>
                      <a:pt x="31" y="205"/>
                    </a:lnTo>
                    <a:lnTo>
                      <a:pt x="30" y="210"/>
                    </a:lnTo>
                    <a:lnTo>
                      <a:pt x="31" y="220"/>
                    </a:lnTo>
                    <a:lnTo>
                      <a:pt x="27" y="225"/>
                    </a:lnTo>
                    <a:lnTo>
                      <a:pt x="30" y="232"/>
                    </a:lnTo>
                    <a:lnTo>
                      <a:pt x="32" y="244"/>
                    </a:lnTo>
                    <a:lnTo>
                      <a:pt x="31" y="251"/>
                    </a:lnTo>
                    <a:lnTo>
                      <a:pt x="26" y="256"/>
                    </a:lnTo>
                    <a:lnTo>
                      <a:pt x="26" y="256"/>
                    </a:lnTo>
                    <a:lnTo>
                      <a:pt x="26" y="256"/>
                    </a:lnTo>
                    <a:lnTo>
                      <a:pt x="27" y="262"/>
                    </a:lnTo>
                    <a:lnTo>
                      <a:pt x="26" y="267"/>
                    </a:lnTo>
                    <a:lnTo>
                      <a:pt x="20" y="270"/>
                    </a:lnTo>
                    <a:lnTo>
                      <a:pt x="19" y="275"/>
                    </a:lnTo>
                    <a:lnTo>
                      <a:pt x="26" y="279"/>
                    </a:lnTo>
                    <a:lnTo>
                      <a:pt x="30" y="277"/>
                    </a:lnTo>
                    <a:lnTo>
                      <a:pt x="55" y="274"/>
                    </a:lnTo>
                    <a:lnTo>
                      <a:pt x="57" y="271"/>
                    </a:lnTo>
                    <a:lnTo>
                      <a:pt x="51" y="267"/>
                    </a:lnTo>
                    <a:lnTo>
                      <a:pt x="57" y="263"/>
                    </a:lnTo>
                    <a:lnTo>
                      <a:pt x="58" y="250"/>
                    </a:lnTo>
                    <a:lnTo>
                      <a:pt x="62" y="255"/>
                    </a:lnTo>
                    <a:lnTo>
                      <a:pt x="65" y="260"/>
                    </a:lnTo>
                    <a:lnTo>
                      <a:pt x="65" y="266"/>
                    </a:lnTo>
                    <a:lnTo>
                      <a:pt x="59" y="267"/>
                    </a:lnTo>
                    <a:lnTo>
                      <a:pt x="58" y="270"/>
                    </a:lnTo>
                    <a:lnTo>
                      <a:pt x="64" y="273"/>
                    </a:lnTo>
                    <a:lnTo>
                      <a:pt x="69" y="273"/>
                    </a:lnTo>
                    <a:lnTo>
                      <a:pt x="78" y="275"/>
                    </a:lnTo>
                    <a:lnTo>
                      <a:pt x="89" y="279"/>
                    </a:lnTo>
                    <a:lnTo>
                      <a:pt x="95" y="282"/>
                    </a:lnTo>
                    <a:lnTo>
                      <a:pt x="104" y="285"/>
                    </a:lnTo>
                    <a:lnTo>
                      <a:pt x="130" y="289"/>
                    </a:lnTo>
                    <a:lnTo>
                      <a:pt x="135" y="289"/>
                    </a:lnTo>
                    <a:lnTo>
                      <a:pt x="144" y="285"/>
                    </a:lnTo>
                    <a:lnTo>
                      <a:pt x="148" y="285"/>
                    </a:lnTo>
                    <a:lnTo>
                      <a:pt x="145" y="277"/>
                    </a:lnTo>
                    <a:lnTo>
                      <a:pt x="139" y="273"/>
                    </a:lnTo>
                    <a:lnTo>
                      <a:pt x="145" y="273"/>
                    </a:lnTo>
                    <a:lnTo>
                      <a:pt x="148" y="270"/>
                    </a:lnTo>
                    <a:lnTo>
                      <a:pt x="153" y="267"/>
                    </a:lnTo>
                    <a:lnTo>
                      <a:pt x="164" y="264"/>
                    </a:lnTo>
                    <a:lnTo>
                      <a:pt x="163" y="270"/>
                    </a:lnTo>
                    <a:lnTo>
                      <a:pt x="163" y="273"/>
                    </a:lnTo>
                    <a:lnTo>
                      <a:pt x="168" y="271"/>
                    </a:lnTo>
                    <a:lnTo>
                      <a:pt x="179" y="270"/>
                    </a:lnTo>
                    <a:lnTo>
                      <a:pt x="180" y="275"/>
                    </a:lnTo>
                    <a:lnTo>
                      <a:pt x="186" y="278"/>
                    </a:lnTo>
                    <a:lnTo>
                      <a:pt x="187" y="286"/>
                    </a:lnTo>
                    <a:lnTo>
                      <a:pt x="192" y="286"/>
                    </a:lnTo>
                    <a:lnTo>
                      <a:pt x="203" y="289"/>
                    </a:lnTo>
                    <a:lnTo>
                      <a:pt x="206" y="285"/>
                    </a:lnTo>
                    <a:lnTo>
                      <a:pt x="207" y="283"/>
                    </a:lnTo>
                    <a:lnTo>
                      <a:pt x="207" y="279"/>
                    </a:lnTo>
                    <a:lnTo>
                      <a:pt x="209" y="285"/>
                    </a:lnTo>
                    <a:lnTo>
                      <a:pt x="207" y="285"/>
                    </a:lnTo>
                    <a:lnTo>
                      <a:pt x="207" y="292"/>
                    </a:lnTo>
                    <a:lnTo>
                      <a:pt x="210" y="296"/>
                    </a:lnTo>
                    <a:lnTo>
                      <a:pt x="215" y="300"/>
                    </a:lnTo>
                    <a:lnTo>
                      <a:pt x="218" y="305"/>
                    </a:lnTo>
                    <a:lnTo>
                      <a:pt x="217" y="311"/>
                    </a:lnTo>
                    <a:lnTo>
                      <a:pt x="221" y="313"/>
                    </a:lnTo>
                    <a:lnTo>
                      <a:pt x="226" y="311"/>
                    </a:lnTo>
                    <a:lnTo>
                      <a:pt x="237" y="317"/>
                    </a:lnTo>
                    <a:lnTo>
                      <a:pt x="243" y="315"/>
                    </a:lnTo>
                    <a:lnTo>
                      <a:pt x="244" y="315"/>
                    </a:lnTo>
                    <a:lnTo>
                      <a:pt x="249" y="317"/>
                    </a:lnTo>
                    <a:lnTo>
                      <a:pt x="253" y="315"/>
                    </a:lnTo>
                    <a:lnTo>
                      <a:pt x="253" y="308"/>
                    </a:lnTo>
                    <a:lnTo>
                      <a:pt x="255" y="302"/>
                    </a:lnTo>
                    <a:lnTo>
                      <a:pt x="260" y="302"/>
                    </a:lnTo>
                    <a:lnTo>
                      <a:pt x="266" y="300"/>
                    </a:lnTo>
                    <a:lnTo>
                      <a:pt x="268" y="300"/>
                    </a:lnTo>
                    <a:lnTo>
                      <a:pt x="270" y="305"/>
                    </a:lnTo>
                    <a:lnTo>
                      <a:pt x="275" y="302"/>
                    </a:lnTo>
                    <a:lnTo>
                      <a:pt x="281" y="304"/>
                    </a:lnTo>
                    <a:lnTo>
                      <a:pt x="281" y="312"/>
                    </a:lnTo>
                    <a:lnTo>
                      <a:pt x="283" y="317"/>
                    </a:lnTo>
                    <a:lnTo>
                      <a:pt x="287" y="315"/>
                    </a:lnTo>
                    <a:lnTo>
                      <a:pt x="293" y="311"/>
                    </a:lnTo>
                    <a:lnTo>
                      <a:pt x="294" y="306"/>
                    </a:lnTo>
                    <a:lnTo>
                      <a:pt x="291" y="301"/>
                    </a:lnTo>
                    <a:lnTo>
                      <a:pt x="297" y="300"/>
                    </a:lnTo>
                    <a:lnTo>
                      <a:pt x="294" y="289"/>
                    </a:lnTo>
                    <a:lnTo>
                      <a:pt x="285" y="283"/>
                    </a:lnTo>
                    <a:lnTo>
                      <a:pt x="283" y="278"/>
                    </a:lnTo>
                    <a:lnTo>
                      <a:pt x="283" y="278"/>
                    </a:lnTo>
                    <a:lnTo>
                      <a:pt x="302" y="285"/>
                    </a:lnTo>
                    <a:lnTo>
                      <a:pt x="308" y="286"/>
                    </a:lnTo>
                    <a:lnTo>
                      <a:pt x="313" y="289"/>
                    </a:lnTo>
                    <a:lnTo>
                      <a:pt x="314" y="292"/>
                    </a:lnTo>
                    <a:lnTo>
                      <a:pt x="312" y="297"/>
                    </a:lnTo>
                    <a:lnTo>
                      <a:pt x="317" y="297"/>
                    </a:lnTo>
                    <a:lnTo>
                      <a:pt x="323" y="296"/>
                    </a:lnTo>
                    <a:lnTo>
                      <a:pt x="325" y="301"/>
                    </a:lnTo>
                    <a:lnTo>
                      <a:pt x="332" y="301"/>
                    </a:lnTo>
                    <a:lnTo>
                      <a:pt x="336" y="300"/>
                    </a:lnTo>
                    <a:lnTo>
                      <a:pt x="338" y="305"/>
                    </a:lnTo>
                    <a:lnTo>
                      <a:pt x="342" y="311"/>
                    </a:lnTo>
                    <a:lnTo>
                      <a:pt x="347" y="312"/>
                    </a:lnTo>
                    <a:lnTo>
                      <a:pt x="347" y="305"/>
                    </a:lnTo>
                    <a:lnTo>
                      <a:pt x="350" y="311"/>
                    </a:lnTo>
                    <a:lnTo>
                      <a:pt x="346" y="316"/>
                    </a:lnTo>
                    <a:lnTo>
                      <a:pt x="342" y="327"/>
                    </a:lnTo>
                    <a:lnTo>
                      <a:pt x="347" y="321"/>
                    </a:lnTo>
                    <a:lnTo>
                      <a:pt x="350" y="316"/>
                    </a:lnTo>
                    <a:lnTo>
                      <a:pt x="354" y="311"/>
                    </a:lnTo>
                    <a:lnTo>
                      <a:pt x="361" y="319"/>
                    </a:lnTo>
                    <a:lnTo>
                      <a:pt x="362" y="315"/>
                    </a:lnTo>
                    <a:lnTo>
                      <a:pt x="363" y="309"/>
                    </a:lnTo>
                    <a:lnTo>
                      <a:pt x="363" y="305"/>
                    </a:lnTo>
                    <a:lnTo>
                      <a:pt x="369" y="304"/>
                    </a:lnTo>
                    <a:close/>
                    <a:moveTo>
                      <a:pt x="163" y="279"/>
                    </a:moveTo>
                    <a:lnTo>
                      <a:pt x="152" y="283"/>
                    </a:lnTo>
                    <a:lnTo>
                      <a:pt x="154" y="287"/>
                    </a:lnTo>
                    <a:lnTo>
                      <a:pt x="160" y="289"/>
                    </a:lnTo>
                    <a:lnTo>
                      <a:pt x="165" y="293"/>
                    </a:lnTo>
                    <a:lnTo>
                      <a:pt x="171" y="292"/>
                    </a:lnTo>
                    <a:lnTo>
                      <a:pt x="173" y="286"/>
                    </a:lnTo>
                    <a:lnTo>
                      <a:pt x="175" y="285"/>
                    </a:lnTo>
                    <a:lnTo>
                      <a:pt x="173" y="285"/>
                    </a:lnTo>
                    <a:lnTo>
                      <a:pt x="163" y="279"/>
                    </a:lnTo>
                    <a:close/>
                    <a:moveTo>
                      <a:pt x="210" y="300"/>
                    </a:moveTo>
                    <a:lnTo>
                      <a:pt x="206" y="304"/>
                    </a:lnTo>
                    <a:lnTo>
                      <a:pt x="205" y="306"/>
                    </a:lnTo>
                    <a:lnTo>
                      <a:pt x="210" y="311"/>
                    </a:lnTo>
                    <a:lnTo>
                      <a:pt x="215" y="311"/>
                    </a:lnTo>
                    <a:lnTo>
                      <a:pt x="217" y="309"/>
                    </a:lnTo>
                    <a:lnTo>
                      <a:pt x="215" y="305"/>
                    </a:lnTo>
                    <a:lnTo>
                      <a:pt x="210" y="300"/>
                    </a:lnTo>
                    <a:close/>
                  </a:path>
                </a:pathLst>
              </a:custGeom>
              <a:solidFill>
                <a:srgbClr val="ECAD17"/>
              </a:solidFill>
              <a:ln w="12700">
                <a:solidFill>
                  <a:srgbClr val="FFFFFF"/>
                </a:solidFill>
                <a:prstDash val="solid"/>
                <a:round/>
                <a:headEnd/>
                <a:tailEnd/>
              </a:ln>
            </p:spPr>
            <p:txBody>
              <a:bodyPr/>
              <a:lstStyle/>
              <a:p>
                <a:endParaRPr lang="en-US" sz="1980"/>
              </a:p>
            </p:txBody>
          </p:sp>
          <p:sp>
            <p:nvSpPr>
              <p:cNvPr id="196" name="Freeform 174">
                <a:extLst>
                  <a:ext uri="{FF2B5EF4-FFF2-40B4-BE49-F238E27FC236}">
                    <a16:creationId xmlns:a16="http://schemas.microsoft.com/office/drawing/2014/main" id="{FBFB33B0-4E07-571E-B771-713D2180132A}"/>
                  </a:ext>
                </a:extLst>
              </p:cNvPr>
              <p:cNvSpPr>
                <a:spLocks noEditPoints="1"/>
              </p:cNvSpPr>
              <p:nvPr/>
            </p:nvSpPr>
            <p:spPr bwMode="auto">
              <a:xfrm>
                <a:off x="6356576" y="1874996"/>
                <a:ext cx="518022" cy="716971"/>
              </a:xfrm>
              <a:custGeom>
                <a:avLst/>
                <a:gdLst>
                  <a:gd name="T0" fmla="*/ 223 w 341"/>
                  <a:gd name="T1" fmla="*/ 15 h 472"/>
                  <a:gd name="T2" fmla="*/ 233 w 341"/>
                  <a:gd name="T3" fmla="*/ 0 h 472"/>
                  <a:gd name="T4" fmla="*/ 198 w 341"/>
                  <a:gd name="T5" fmla="*/ 23 h 472"/>
                  <a:gd name="T6" fmla="*/ 134 w 341"/>
                  <a:gd name="T7" fmla="*/ 99 h 472"/>
                  <a:gd name="T8" fmla="*/ 129 w 341"/>
                  <a:gd name="T9" fmla="*/ 107 h 472"/>
                  <a:gd name="T10" fmla="*/ 318 w 341"/>
                  <a:gd name="T11" fmla="*/ 262 h 472"/>
                  <a:gd name="T12" fmla="*/ 304 w 341"/>
                  <a:gd name="T13" fmla="*/ 278 h 472"/>
                  <a:gd name="T14" fmla="*/ 289 w 341"/>
                  <a:gd name="T15" fmla="*/ 292 h 472"/>
                  <a:gd name="T16" fmla="*/ 295 w 341"/>
                  <a:gd name="T17" fmla="*/ 265 h 472"/>
                  <a:gd name="T18" fmla="*/ 306 w 341"/>
                  <a:gd name="T19" fmla="*/ 250 h 472"/>
                  <a:gd name="T20" fmla="*/ 301 w 341"/>
                  <a:gd name="T21" fmla="*/ 239 h 472"/>
                  <a:gd name="T22" fmla="*/ 293 w 341"/>
                  <a:gd name="T23" fmla="*/ 225 h 472"/>
                  <a:gd name="T24" fmla="*/ 290 w 341"/>
                  <a:gd name="T25" fmla="*/ 201 h 472"/>
                  <a:gd name="T26" fmla="*/ 274 w 341"/>
                  <a:gd name="T27" fmla="*/ 191 h 472"/>
                  <a:gd name="T28" fmla="*/ 248 w 341"/>
                  <a:gd name="T29" fmla="*/ 175 h 472"/>
                  <a:gd name="T30" fmla="*/ 213 w 341"/>
                  <a:gd name="T31" fmla="*/ 167 h 472"/>
                  <a:gd name="T32" fmla="*/ 139 w 341"/>
                  <a:gd name="T33" fmla="*/ 140 h 472"/>
                  <a:gd name="T34" fmla="*/ 118 w 341"/>
                  <a:gd name="T35" fmla="*/ 133 h 472"/>
                  <a:gd name="T36" fmla="*/ 111 w 341"/>
                  <a:gd name="T37" fmla="*/ 128 h 472"/>
                  <a:gd name="T38" fmla="*/ 110 w 341"/>
                  <a:gd name="T39" fmla="*/ 107 h 472"/>
                  <a:gd name="T40" fmla="*/ 87 w 341"/>
                  <a:gd name="T41" fmla="*/ 120 h 472"/>
                  <a:gd name="T42" fmla="*/ 46 w 341"/>
                  <a:gd name="T43" fmla="*/ 133 h 472"/>
                  <a:gd name="T44" fmla="*/ 35 w 341"/>
                  <a:gd name="T45" fmla="*/ 137 h 472"/>
                  <a:gd name="T46" fmla="*/ 30 w 341"/>
                  <a:gd name="T47" fmla="*/ 190 h 472"/>
                  <a:gd name="T48" fmla="*/ 4 w 341"/>
                  <a:gd name="T49" fmla="*/ 213 h 472"/>
                  <a:gd name="T50" fmla="*/ 9 w 341"/>
                  <a:gd name="T51" fmla="*/ 229 h 472"/>
                  <a:gd name="T52" fmla="*/ 8 w 341"/>
                  <a:gd name="T53" fmla="*/ 269 h 472"/>
                  <a:gd name="T54" fmla="*/ 16 w 341"/>
                  <a:gd name="T55" fmla="*/ 301 h 472"/>
                  <a:gd name="T56" fmla="*/ 39 w 341"/>
                  <a:gd name="T57" fmla="*/ 316 h 472"/>
                  <a:gd name="T58" fmla="*/ 66 w 341"/>
                  <a:gd name="T59" fmla="*/ 338 h 472"/>
                  <a:gd name="T60" fmla="*/ 92 w 341"/>
                  <a:gd name="T61" fmla="*/ 354 h 472"/>
                  <a:gd name="T62" fmla="*/ 105 w 341"/>
                  <a:gd name="T63" fmla="*/ 385 h 472"/>
                  <a:gd name="T64" fmla="*/ 108 w 341"/>
                  <a:gd name="T65" fmla="*/ 399 h 472"/>
                  <a:gd name="T66" fmla="*/ 111 w 341"/>
                  <a:gd name="T67" fmla="*/ 422 h 472"/>
                  <a:gd name="T68" fmla="*/ 119 w 341"/>
                  <a:gd name="T69" fmla="*/ 450 h 472"/>
                  <a:gd name="T70" fmla="*/ 146 w 341"/>
                  <a:gd name="T71" fmla="*/ 472 h 472"/>
                  <a:gd name="T72" fmla="*/ 316 w 341"/>
                  <a:gd name="T73" fmla="*/ 448 h 472"/>
                  <a:gd name="T74" fmla="*/ 312 w 341"/>
                  <a:gd name="T75" fmla="*/ 427 h 472"/>
                  <a:gd name="T76" fmla="*/ 305 w 341"/>
                  <a:gd name="T77" fmla="*/ 400 h 472"/>
                  <a:gd name="T78" fmla="*/ 310 w 341"/>
                  <a:gd name="T79" fmla="*/ 369 h 472"/>
                  <a:gd name="T80" fmla="*/ 310 w 341"/>
                  <a:gd name="T81" fmla="*/ 342 h 472"/>
                  <a:gd name="T82" fmla="*/ 321 w 341"/>
                  <a:gd name="T83" fmla="*/ 319 h 472"/>
                  <a:gd name="T84" fmla="*/ 325 w 341"/>
                  <a:gd name="T85" fmla="*/ 277 h 472"/>
                  <a:gd name="T86" fmla="*/ 126 w 341"/>
                  <a:gd name="T87" fmla="*/ 115 h 472"/>
                  <a:gd name="T88" fmla="*/ 126 w 341"/>
                  <a:gd name="T89" fmla="*/ 115 h 472"/>
                  <a:gd name="T90" fmla="*/ 332 w 341"/>
                  <a:gd name="T91" fmla="*/ 236 h 472"/>
                  <a:gd name="T92" fmla="*/ 320 w 341"/>
                  <a:gd name="T93" fmla="*/ 261 h 472"/>
                  <a:gd name="T94" fmla="*/ 333 w 341"/>
                  <a:gd name="T95" fmla="*/ 257 h 472"/>
                  <a:gd name="T96" fmla="*/ 341 w 341"/>
                  <a:gd name="T97" fmla="*/ 22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472">
                    <a:moveTo>
                      <a:pt x="205" y="29"/>
                    </a:moveTo>
                    <a:lnTo>
                      <a:pt x="209" y="23"/>
                    </a:lnTo>
                    <a:lnTo>
                      <a:pt x="213" y="21"/>
                    </a:lnTo>
                    <a:lnTo>
                      <a:pt x="223" y="15"/>
                    </a:lnTo>
                    <a:lnTo>
                      <a:pt x="229" y="11"/>
                    </a:lnTo>
                    <a:lnTo>
                      <a:pt x="230" y="6"/>
                    </a:lnTo>
                    <a:lnTo>
                      <a:pt x="236" y="2"/>
                    </a:lnTo>
                    <a:lnTo>
                      <a:pt x="233" y="0"/>
                    </a:lnTo>
                    <a:lnTo>
                      <a:pt x="228" y="3"/>
                    </a:lnTo>
                    <a:lnTo>
                      <a:pt x="219" y="10"/>
                    </a:lnTo>
                    <a:lnTo>
                      <a:pt x="209" y="15"/>
                    </a:lnTo>
                    <a:lnTo>
                      <a:pt x="198" y="23"/>
                    </a:lnTo>
                    <a:lnTo>
                      <a:pt x="198" y="26"/>
                    </a:lnTo>
                    <a:lnTo>
                      <a:pt x="199" y="31"/>
                    </a:lnTo>
                    <a:lnTo>
                      <a:pt x="205" y="29"/>
                    </a:lnTo>
                    <a:close/>
                    <a:moveTo>
                      <a:pt x="134" y="99"/>
                    </a:moveTo>
                    <a:lnTo>
                      <a:pt x="131" y="98"/>
                    </a:lnTo>
                    <a:lnTo>
                      <a:pt x="133" y="103"/>
                    </a:lnTo>
                    <a:lnTo>
                      <a:pt x="134" y="99"/>
                    </a:lnTo>
                    <a:close/>
                    <a:moveTo>
                      <a:pt x="129" y="107"/>
                    </a:moveTo>
                    <a:lnTo>
                      <a:pt x="123" y="111"/>
                    </a:lnTo>
                    <a:lnTo>
                      <a:pt x="129" y="109"/>
                    </a:lnTo>
                    <a:lnTo>
                      <a:pt x="129" y="107"/>
                    </a:lnTo>
                    <a:close/>
                    <a:moveTo>
                      <a:pt x="318" y="262"/>
                    </a:moveTo>
                    <a:lnTo>
                      <a:pt x="313" y="266"/>
                    </a:lnTo>
                    <a:lnTo>
                      <a:pt x="308" y="267"/>
                    </a:lnTo>
                    <a:lnTo>
                      <a:pt x="305" y="273"/>
                    </a:lnTo>
                    <a:lnTo>
                      <a:pt x="304" y="278"/>
                    </a:lnTo>
                    <a:lnTo>
                      <a:pt x="301" y="284"/>
                    </a:lnTo>
                    <a:lnTo>
                      <a:pt x="295" y="288"/>
                    </a:lnTo>
                    <a:lnTo>
                      <a:pt x="293" y="292"/>
                    </a:lnTo>
                    <a:lnTo>
                      <a:pt x="289" y="292"/>
                    </a:lnTo>
                    <a:lnTo>
                      <a:pt x="287" y="286"/>
                    </a:lnTo>
                    <a:lnTo>
                      <a:pt x="289" y="280"/>
                    </a:lnTo>
                    <a:lnTo>
                      <a:pt x="293" y="270"/>
                    </a:lnTo>
                    <a:lnTo>
                      <a:pt x="295" y="265"/>
                    </a:lnTo>
                    <a:lnTo>
                      <a:pt x="297" y="259"/>
                    </a:lnTo>
                    <a:lnTo>
                      <a:pt x="302" y="257"/>
                    </a:lnTo>
                    <a:lnTo>
                      <a:pt x="306" y="254"/>
                    </a:lnTo>
                    <a:lnTo>
                      <a:pt x="306" y="250"/>
                    </a:lnTo>
                    <a:lnTo>
                      <a:pt x="308" y="244"/>
                    </a:lnTo>
                    <a:lnTo>
                      <a:pt x="306" y="244"/>
                    </a:lnTo>
                    <a:lnTo>
                      <a:pt x="305" y="244"/>
                    </a:lnTo>
                    <a:lnTo>
                      <a:pt x="301" y="239"/>
                    </a:lnTo>
                    <a:lnTo>
                      <a:pt x="299" y="235"/>
                    </a:lnTo>
                    <a:lnTo>
                      <a:pt x="302" y="224"/>
                    </a:lnTo>
                    <a:lnTo>
                      <a:pt x="297" y="224"/>
                    </a:lnTo>
                    <a:lnTo>
                      <a:pt x="293" y="225"/>
                    </a:lnTo>
                    <a:lnTo>
                      <a:pt x="290" y="221"/>
                    </a:lnTo>
                    <a:lnTo>
                      <a:pt x="293" y="216"/>
                    </a:lnTo>
                    <a:lnTo>
                      <a:pt x="293" y="205"/>
                    </a:lnTo>
                    <a:lnTo>
                      <a:pt x="290" y="201"/>
                    </a:lnTo>
                    <a:lnTo>
                      <a:pt x="293" y="200"/>
                    </a:lnTo>
                    <a:lnTo>
                      <a:pt x="286" y="194"/>
                    </a:lnTo>
                    <a:lnTo>
                      <a:pt x="279" y="191"/>
                    </a:lnTo>
                    <a:lnTo>
                      <a:pt x="274" y="191"/>
                    </a:lnTo>
                    <a:lnTo>
                      <a:pt x="272" y="181"/>
                    </a:lnTo>
                    <a:lnTo>
                      <a:pt x="267" y="178"/>
                    </a:lnTo>
                    <a:lnTo>
                      <a:pt x="253" y="176"/>
                    </a:lnTo>
                    <a:lnTo>
                      <a:pt x="248" y="175"/>
                    </a:lnTo>
                    <a:lnTo>
                      <a:pt x="242" y="176"/>
                    </a:lnTo>
                    <a:lnTo>
                      <a:pt x="233" y="175"/>
                    </a:lnTo>
                    <a:lnTo>
                      <a:pt x="230" y="175"/>
                    </a:lnTo>
                    <a:lnTo>
                      <a:pt x="213" y="167"/>
                    </a:lnTo>
                    <a:lnTo>
                      <a:pt x="157" y="156"/>
                    </a:lnTo>
                    <a:lnTo>
                      <a:pt x="150" y="147"/>
                    </a:lnTo>
                    <a:lnTo>
                      <a:pt x="146" y="143"/>
                    </a:lnTo>
                    <a:lnTo>
                      <a:pt x="139" y="140"/>
                    </a:lnTo>
                    <a:lnTo>
                      <a:pt x="138" y="137"/>
                    </a:lnTo>
                    <a:lnTo>
                      <a:pt x="129" y="137"/>
                    </a:lnTo>
                    <a:lnTo>
                      <a:pt x="123" y="134"/>
                    </a:lnTo>
                    <a:lnTo>
                      <a:pt x="118" y="133"/>
                    </a:lnTo>
                    <a:lnTo>
                      <a:pt x="112" y="136"/>
                    </a:lnTo>
                    <a:lnTo>
                      <a:pt x="107" y="136"/>
                    </a:lnTo>
                    <a:lnTo>
                      <a:pt x="110" y="133"/>
                    </a:lnTo>
                    <a:lnTo>
                      <a:pt x="111" y="128"/>
                    </a:lnTo>
                    <a:lnTo>
                      <a:pt x="111" y="122"/>
                    </a:lnTo>
                    <a:lnTo>
                      <a:pt x="114" y="118"/>
                    </a:lnTo>
                    <a:lnTo>
                      <a:pt x="115" y="111"/>
                    </a:lnTo>
                    <a:lnTo>
                      <a:pt x="110" y="107"/>
                    </a:lnTo>
                    <a:lnTo>
                      <a:pt x="103" y="111"/>
                    </a:lnTo>
                    <a:lnTo>
                      <a:pt x="99" y="115"/>
                    </a:lnTo>
                    <a:lnTo>
                      <a:pt x="92" y="118"/>
                    </a:lnTo>
                    <a:lnTo>
                      <a:pt x="87" y="120"/>
                    </a:lnTo>
                    <a:lnTo>
                      <a:pt x="77" y="125"/>
                    </a:lnTo>
                    <a:lnTo>
                      <a:pt x="57" y="133"/>
                    </a:lnTo>
                    <a:lnTo>
                      <a:pt x="51" y="134"/>
                    </a:lnTo>
                    <a:lnTo>
                      <a:pt x="46" y="133"/>
                    </a:lnTo>
                    <a:lnTo>
                      <a:pt x="40" y="128"/>
                    </a:lnTo>
                    <a:lnTo>
                      <a:pt x="39" y="130"/>
                    </a:lnTo>
                    <a:lnTo>
                      <a:pt x="38" y="132"/>
                    </a:lnTo>
                    <a:lnTo>
                      <a:pt x="35" y="137"/>
                    </a:lnTo>
                    <a:lnTo>
                      <a:pt x="31" y="137"/>
                    </a:lnTo>
                    <a:lnTo>
                      <a:pt x="32" y="179"/>
                    </a:lnTo>
                    <a:lnTo>
                      <a:pt x="32" y="185"/>
                    </a:lnTo>
                    <a:lnTo>
                      <a:pt x="30" y="190"/>
                    </a:lnTo>
                    <a:lnTo>
                      <a:pt x="19" y="195"/>
                    </a:lnTo>
                    <a:lnTo>
                      <a:pt x="8" y="202"/>
                    </a:lnTo>
                    <a:lnTo>
                      <a:pt x="6" y="208"/>
                    </a:lnTo>
                    <a:lnTo>
                      <a:pt x="4" y="213"/>
                    </a:lnTo>
                    <a:lnTo>
                      <a:pt x="0" y="217"/>
                    </a:lnTo>
                    <a:lnTo>
                      <a:pt x="0" y="223"/>
                    </a:lnTo>
                    <a:lnTo>
                      <a:pt x="4" y="228"/>
                    </a:lnTo>
                    <a:lnTo>
                      <a:pt x="9" y="229"/>
                    </a:lnTo>
                    <a:lnTo>
                      <a:pt x="15" y="240"/>
                    </a:lnTo>
                    <a:lnTo>
                      <a:pt x="9" y="254"/>
                    </a:lnTo>
                    <a:lnTo>
                      <a:pt x="11" y="263"/>
                    </a:lnTo>
                    <a:lnTo>
                      <a:pt x="8" y="269"/>
                    </a:lnTo>
                    <a:lnTo>
                      <a:pt x="11" y="280"/>
                    </a:lnTo>
                    <a:lnTo>
                      <a:pt x="11" y="289"/>
                    </a:lnTo>
                    <a:lnTo>
                      <a:pt x="8" y="294"/>
                    </a:lnTo>
                    <a:lnTo>
                      <a:pt x="16" y="301"/>
                    </a:lnTo>
                    <a:lnTo>
                      <a:pt x="21" y="305"/>
                    </a:lnTo>
                    <a:lnTo>
                      <a:pt x="27" y="308"/>
                    </a:lnTo>
                    <a:lnTo>
                      <a:pt x="36" y="309"/>
                    </a:lnTo>
                    <a:lnTo>
                      <a:pt x="39" y="316"/>
                    </a:lnTo>
                    <a:lnTo>
                      <a:pt x="44" y="319"/>
                    </a:lnTo>
                    <a:lnTo>
                      <a:pt x="51" y="322"/>
                    </a:lnTo>
                    <a:lnTo>
                      <a:pt x="59" y="326"/>
                    </a:lnTo>
                    <a:lnTo>
                      <a:pt x="66" y="338"/>
                    </a:lnTo>
                    <a:lnTo>
                      <a:pt x="77" y="346"/>
                    </a:lnTo>
                    <a:lnTo>
                      <a:pt x="82" y="349"/>
                    </a:lnTo>
                    <a:lnTo>
                      <a:pt x="87" y="350"/>
                    </a:lnTo>
                    <a:lnTo>
                      <a:pt x="92" y="354"/>
                    </a:lnTo>
                    <a:lnTo>
                      <a:pt x="97" y="360"/>
                    </a:lnTo>
                    <a:lnTo>
                      <a:pt x="101" y="365"/>
                    </a:lnTo>
                    <a:lnTo>
                      <a:pt x="104" y="380"/>
                    </a:lnTo>
                    <a:lnTo>
                      <a:pt x="105" y="385"/>
                    </a:lnTo>
                    <a:lnTo>
                      <a:pt x="104" y="387"/>
                    </a:lnTo>
                    <a:lnTo>
                      <a:pt x="107" y="393"/>
                    </a:lnTo>
                    <a:lnTo>
                      <a:pt x="107" y="398"/>
                    </a:lnTo>
                    <a:lnTo>
                      <a:pt x="108" y="399"/>
                    </a:lnTo>
                    <a:lnTo>
                      <a:pt x="110" y="404"/>
                    </a:lnTo>
                    <a:lnTo>
                      <a:pt x="114" y="406"/>
                    </a:lnTo>
                    <a:lnTo>
                      <a:pt x="116" y="411"/>
                    </a:lnTo>
                    <a:lnTo>
                      <a:pt x="111" y="422"/>
                    </a:lnTo>
                    <a:lnTo>
                      <a:pt x="114" y="430"/>
                    </a:lnTo>
                    <a:lnTo>
                      <a:pt x="114" y="438"/>
                    </a:lnTo>
                    <a:lnTo>
                      <a:pt x="118" y="444"/>
                    </a:lnTo>
                    <a:lnTo>
                      <a:pt x="119" y="450"/>
                    </a:lnTo>
                    <a:lnTo>
                      <a:pt x="122" y="456"/>
                    </a:lnTo>
                    <a:lnTo>
                      <a:pt x="127" y="459"/>
                    </a:lnTo>
                    <a:lnTo>
                      <a:pt x="142" y="461"/>
                    </a:lnTo>
                    <a:lnTo>
                      <a:pt x="146" y="472"/>
                    </a:lnTo>
                    <a:lnTo>
                      <a:pt x="242" y="467"/>
                    </a:lnTo>
                    <a:lnTo>
                      <a:pt x="314" y="460"/>
                    </a:lnTo>
                    <a:lnTo>
                      <a:pt x="317" y="460"/>
                    </a:lnTo>
                    <a:lnTo>
                      <a:pt x="316" y="448"/>
                    </a:lnTo>
                    <a:lnTo>
                      <a:pt x="316" y="444"/>
                    </a:lnTo>
                    <a:lnTo>
                      <a:pt x="316" y="438"/>
                    </a:lnTo>
                    <a:lnTo>
                      <a:pt x="314" y="433"/>
                    </a:lnTo>
                    <a:lnTo>
                      <a:pt x="312" y="427"/>
                    </a:lnTo>
                    <a:lnTo>
                      <a:pt x="312" y="423"/>
                    </a:lnTo>
                    <a:lnTo>
                      <a:pt x="306" y="417"/>
                    </a:lnTo>
                    <a:lnTo>
                      <a:pt x="308" y="412"/>
                    </a:lnTo>
                    <a:lnTo>
                      <a:pt x="305" y="400"/>
                    </a:lnTo>
                    <a:lnTo>
                      <a:pt x="306" y="391"/>
                    </a:lnTo>
                    <a:lnTo>
                      <a:pt x="309" y="379"/>
                    </a:lnTo>
                    <a:lnTo>
                      <a:pt x="309" y="374"/>
                    </a:lnTo>
                    <a:lnTo>
                      <a:pt x="310" y="369"/>
                    </a:lnTo>
                    <a:lnTo>
                      <a:pt x="313" y="364"/>
                    </a:lnTo>
                    <a:lnTo>
                      <a:pt x="313" y="357"/>
                    </a:lnTo>
                    <a:lnTo>
                      <a:pt x="310" y="346"/>
                    </a:lnTo>
                    <a:lnTo>
                      <a:pt x="310" y="342"/>
                    </a:lnTo>
                    <a:lnTo>
                      <a:pt x="313" y="331"/>
                    </a:lnTo>
                    <a:lnTo>
                      <a:pt x="316" y="326"/>
                    </a:lnTo>
                    <a:lnTo>
                      <a:pt x="320" y="322"/>
                    </a:lnTo>
                    <a:lnTo>
                      <a:pt x="321" y="319"/>
                    </a:lnTo>
                    <a:lnTo>
                      <a:pt x="317" y="308"/>
                    </a:lnTo>
                    <a:lnTo>
                      <a:pt x="318" y="303"/>
                    </a:lnTo>
                    <a:lnTo>
                      <a:pt x="320" y="292"/>
                    </a:lnTo>
                    <a:lnTo>
                      <a:pt x="325" y="277"/>
                    </a:lnTo>
                    <a:lnTo>
                      <a:pt x="327" y="273"/>
                    </a:lnTo>
                    <a:lnTo>
                      <a:pt x="324" y="266"/>
                    </a:lnTo>
                    <a:lnTo>
                      <a:pt x="318" y="262"/>
                    </a:lnTo>
                    <a:close/>
                    <a:moveTo>
                      <a:pt x="126" y="115"/>
                    </a:moveTo>
                    <a:lnTo>
                      <a:pt x="123" y="115"/>
                    </a:lnTo>
                    <a:lnTo>
                      <a:pt x="118" y="120"/>
                    </a:lnTo>
                    <a:lnTo>
                      <a:pt x="115" y="125"/>
                    </a:lnTo>
                    <a:lnTo>
                      <a:pt x="126" y="115"/>
                    </a:lnTo>
                    <a:close/>
                    <a:moveTo>
                      <a:pt x="341" y="228"/>
                    </a:moveTo>
                    <a:lnTo>
                      <a:pt x="340" y="227"/>
                    </a:lnTo>
                    <a:lnTo>
                      <a:pt x="335" y="231"/>
                    </a:lnTo>
                    <a:lnTo>
                      <a:pt x="332" y="236"/>
                    </a:lnTo>
                    <a:lnTo>
                      <a:pt x="327" y="242"/>
                    </a:lnTo>
                    <a:lnTo>
                      <a:pt x="327" y="247"/>
                    </a:lnTo>
                    <a:lnTo>
                      <a:pt x="323" y="252"/>
                    </a:lnTo>
                    <a:lnTo>
                      <a:pt x="320" y="261"/>
                    </a:lnTo>
                    <a:lnTo>
                      <a:pt x="323" y="265"/>
                    </a:lnTo>
                    <a:lnTo>
                      <a:pt x="328" y="266"/>
                    </a:lnTo>
                    <a:lnTo>
                      <a:pt x="332" y="261"/>
                    </a:lnTo>
                    <a:lnTo>
                      <a:pt x="333" y="257"/>
                    </a:lnTo>
                    <a:lnTo>
                      <a:pt x="333" y="251"/>
                    </a:lnTo>
                    <a:lnTo>
                      <a:pt x="337" y="244"/>
                    </a:lnTo>
                    <a:lnTo>
                      <a:pt x="337" y="239"/>
                    </a:lnTo>
                    <a:lnTo>
                      <a:pt x="341" y="228"/>
                    </a:lnTo>
                    <a:close/>
                  </a:path>
                </a:pathLst>
              </a:custGeom>
              <a:solidFill>
                <a:srgbClr val="DFDFE0"/>
              </a:solidFill>
              <a:ln w="12700">
                <a:solidFill>
                  <a:srgbClr val="FFFFFF"/>
                </a:solidFill>
                <a:prstDash val="solid"/>
                <a:round/>
                <a:headEnd/>
                <a:tailEnd/>
              </a:ln>
            </p:spPr>
            <p:txBody>
              <a:bodyPr/>
              <a:lstStyle/>
              <a:p>
                <a:endParaRPr lang="en-US" sz="1980"/>
              </a:p>
            </p:txBody>
          </p:sp>
          <p:sp>
            <p:nvSpPr>
              <p:cNvPr id="197" name="Freeform 175">
                <a:extLst>
                  <a:ext uri="{FF2B5EF4-FFF2-40B4-BE49-F238E27FC236}">
                    <a16:creationId xmlns:a16="http://schemas.microsoft.com/office/drawing/2014/main" id="{27461603-3520-3985-1B60-7925B558BAE7}"/>
                  </a:ext>
                </a:extLst>
              </p:cNvPr>
              <p:cNvSpPr>
                <a:spLocks noEditPoints="1"/>
              </p:cNvSpPr>
              <p:nvPr/>
            </p:nvSpPr>
            <p:spPr bwMode="auto">
              <a:xfrm>
                <a:off x="6566215" y="3512484"/>
                <a:ext cx="352437" cy="610640"/>
              </a:xfrm>
              <a:custGeom>
                <a:avLst/>
                <a:gdLst>
                  <a:gd name="T0" fmla="*/ 220 w 232"/>
                  <a:gd name="T1" fmla="*/ 7 h 402"/>
                  <a:gd name="T2" fmla="*/ 212 w 232"/>
                  <a:gd name="T3" fmla="*/ 0 h 402"/>
                  <a:gd name="T4" fmla="*/ 73 w 232"/>
                  <a:gd name="T5" fmla="*/ 13 h 402"/>
                  <a:gd name="T6" fmla="*/ 64 w 232"/>
                  <a:gd name="T7" fmla="*/ 26 h 402"/>
                  <a:gd name="T8" fmla="*/ 58 w 232"/>
                  <a:gd name="T9" fmla="*/ 34 h 402"/>
                  <a:gd name="T10" fmla="*/ 62 w 232"/>
                  <a:gd name="T11" fmla="*/ 40 h 402"/>
                  <a:gd name="T12" fmla="*/ 56 w 232"/>
                  <a:gd name="T13" fmla="*/ 45 h 402"/>
                  <a:gd name="T14" fmla="*/ 57 w 232"/>
                  <a:gd name="T15" fmla="*/ 57 h 402"/>
                  <a:gd name="T16" fmla="*/ 45 w 232"/>
                  <a:gd name="T17" fmla="*/ 65 h 402"/>
                  <a:gd name="T18" fmla="*/ 39 w 232"/>
                  <a:gd name="T19" fmla="*/ 78 h 402"/>
                  <a:gd name="T20" fmla="*/ 35 w 232"/>
                  <a:gd name="T21" fmla="*/ 82 h 402"/>
                  <a:gd name="T22" fmla="*/ 24 w 232"/>
                  <a:gd name="T23" fmla="*/ 98 h 402"/>
                  <a:gd name="T24" fmla="*/ 29 w 232"/>
                  <a:gd name="T25" fmla="*/ 112 h 402"/>
                  <a:gd name="T26" fmla="*/ 22 w 232"/>
                  <a:gd name="T27" fmla="*/ 118 h 402"/>
                  <a:gd name="T28" fmla="*/ 20 w 232"/>
                  <a:gd name="T29" fmla="*/ 121 h 402"/>
                  <a:gd name="T30" fmla="*/ 16 w 232"/>
                  <a:gd name="T31" fmla="*/ 132 h 402"/>
                  <a:gd name="T32" fmla="*/ 22 w 232"/>
                  <a:gd name="T33" fmla="*/ 137 h 402"/>
                  <a:gd name="T34" fmla="*/ 24 w 232"/>
                  <a:gd name="T35" fmla="*/ 147 h 402"/>
                  <a:gd name="T36" fmla="*/ 26 w 232"/>
                  <a:gd name="T37" fmla="*/ 156 h 402"/>
                  <a:gd name="T38" fmla="*/ 29 w 232"/>
                  <a:gd name="T39" fmla="*/ 167 h 402"/>
                  <a:gd name="T40" fmla="*/ 23 w 232"/>
                  <a:gd name="T41" fmla="*/ 178 h 402"/>
                  <a:gd name="T42" fmla="*/ 26 w 232"/>
                  <a:gd name="T43" fmla="*/ 182 h 402"/>
                  <a:gd name="T44" fmla="*/ 26 w 232"/>
                  <a:gd name="T45" fmla="*/ 193 h 402"/>
                  <a:gd name="T46" fmla="*/ 26 w 232"/>
                  <a:gd name="T47" fmla="*/ 208 h 402"/>
                  <a:gd name="T48" fmla="*/ 33 w 232"/>
                  <a:gd name="T49" fmla="*/ 216 h 402"/>
                  <a:gd name="T50" fmla="*/ 31 w 232"/>
                  <a:gd name="T51" fmla="*/ 220 h 402"/>
                  <a:gd name="T52" fmla="*/ 39 w 232"/>
                  <a:gd name="T53" fmla="*/ 232 h 402"/>
                  <a:gd name="T54" fmla="*/ 45 w 232"/>
                  <a:gd name="T55" fmla="*/ 236 h 402"/>
                  <a:gd name="T56" fmla="*/ 31 w 232"/>
                  <a:gd name="T57" fmla="*/ 243 h 402"/>
                  <a:gd name="T58" fmla="*/ 39 w 232"/>
                  <a:gd name="T59" fmla="*/ 247 h 402"/>
                  <a:gd name="T60" fmla="*/ 30 w 232"/>
                  <a:gd name="T61" fmla="*/ 257 h 402"/>
                  <a:gd name="T62" fmla="*/ 23 w 232"/>
                  <a:gd name="T63" fmla="*/ 273 h 402"/>
                  <a:gd name="T64" fmla="*/ 20 w 232"/>
                  <a:gd name="T65" fmla="*/ 282 h 402"/>
                  <a:gd name="T66" fmla="*/ 8 w 232"/>
                  <a:gd name="T67" fmla="*/ 296 h 402"/>
                  <a:gd name="T68" fmla="*/ 8 w 232"/>
                  <a:gd name="T69" fmla="*/ 303 h 402"/>
                  <a:gd name="T70" fmla="*/ 8 w 232"/>
                  <a:gd name="T71" fmla="*/ 319 h 402"/>
                  <a:gd name="T72" fmla="*/ 3 w 232"/>
                  <a:gd name="T73" fmla="*/ 330 h 402"/>
                  <a:gd name="T74" fmla="*/ 0 w 232"/>
                  <a:gd name="T75" fmla="*/ 346 h 402"/>
                  <a:gd name="T76" fmla="*/ 136 w 232"/>
                  <a:gd name="T77" fmla="*/ 338 h 402"/>
                  <a:gd name="T78" fmla="*/ 129 w 232"/>
                  <a:gd name="T79" fmla="*/ 362 h 402"/>
                  <a:gd name="T80" fmla="*/ 141 w 232"/>
                  <a:gd name="T81" fmla="*/ 380 h 402"/>
                  <a:gd name="T82" fmla="*/ 145 w 232"/>
                  <a:gd name="T83" fmla="*/ 394 h 402"/>
                  <a:gd name="T84" fmla="*/ 155 w 232"/>
                  <a:gd name="T85" fmla="*/ 402 h 402"/>
                  <a:gd name="T86" fmla="*/ 167 w 232"/>
                  <a:gd name="T87" fmla="*/ 392 h 402"/>
                  <a:gd name="T88" fmla="*/ 172 w 232"/>
                  <a:gd name="T89" fmla="*/ 388 h 402"/>
                  <a:gd name="T90" fmla="*/ 187 w 232"/>
                  <a:gd name="T91" fmla="*/ 384 h 402"/>
                  <a:gd name="T92" fmla="*/ 193 w 232"/>
                  <a:gd name="T93" fmla="*/ 380 h 402"/>
                  <a:gd name="T94" fmla="*/ 212 w 232"/>
                  <a:gd name="T95" fmla="*/ 384 h 402"/>
                  <a:gd name="T96" fmla="*/ 229 w 232"/>
                  <a:gd name="T97" fmla="*/ 384 h 402"/>
                  <a:gd name="T98" fmla="*/ 212 w 232"/>
                  <a:gd name="T99" fmla="*/ 394 h 402"/>
                  <a:gd name="T100" fmla="*/ 212 w 232"/>
                  <a:gd name="T101" fmla="*/ 39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 h="402">
                    <a:moveTo>
                      <a:pt x="232" y="376"/>
                    </a:moveTo>
                    <a:lnTo>
                      <a:pt x="216" y="255"/>
                    </a:lnTo>
                    <a:lnTo>
                      <a:pt x="220" y="7"/>
                    </a:lnTo>
                    <a:lnTo>
                      <a:pt x="214" y="4"/>
                    </a:lnTo>
                    <a:lnTo>
                      <a:pt x="212" y="0"/>
                    </a:lnTo>
                    <a:lnTo>
                      <a:pt x="212" y="0"/>
                    </a:lnTo>
                    <a:lnTo>
                      <a:pt x="163" y="4"/>
                    </a:lnTo>
                    <a:lnTo>
                      <a:pt x="71" y="11"/>
                    </a:lnTo>
                    <a:lnTo>
                      <a:pt x="73" y="13"/>
                    </a:lnTo>
                    <a:lnTo>
                      <a:pt x="75" y="18"/>
                    </a:lnTo>
                    <a:lnTo>
                      <a:pt x="69" y="23"/>
                    </a:lnTo>
                    <a:lnTo>
                      <a:pt x="64" y="26"/>
                    </a:lnTo>
                    <a:lnTo>
                      <a:pt x="61" y="22"/>
                    </a:lnTo>
                    <a:lnTo>
                      <a:pt x="62" y="34"/>
                    </a:lnTo>
                    <a:lnTo>
                      <a:pt x="58" y="34"/>
                    </a:lnTo>
                    <a:lnTo>
                      <a:pt x="57" y="29"/>
                    </a:lnTo>
                    <a:lnTo>
                      <a:pt x="57" y="36"/>
                    </a:lnTo>
                    <a:lnTo>
                      <a:pt x="62" y="40"/>
                    </a:lnTo>
                    <a:lnTo>
                      <a:pt x="57" y="41"/>
                    </a:lnTo>
                    <a:lnTo>
                      <a:pt x="56" y="37"/>
                    </a:lnTo>
                    <a:lnTo>
                      <a:pt x="56" y="45"/>
                    </a:lnTo>
                    <a:lnTo>
                      <a:pt x="58" y="48"/>
                    </a:lnTo>
                    <a:lnTo>
                      <a:pt x="56" y="53"/>
                    </a:lnTo>
                    <a:lnTo>
                      <a:pt x="57" y="57"/>
                    </a:lnTo>
                    <a:lnTo>
                      <a:pt x="53" y="64"/>
                    </a:lnTo>
                    <a:lnTo>
                      <a:pt x="49" y="65"/>
                    </a:lnTo>
                    <a:lnTo>
                      <a:pt x="45" y="65"/>
                    </a:lnTo>
                    <a:lnTo>
                      <a:pt x="45" y="69"/>
                    </a:lnTo>
                    <a:lnTo>
                      <a:pt x="41" y="75"/>
                    </a:lnTo>
                    <a:lnTo>
                      <a:pt x="39" y="78"/>
                    </a:lnTo>
                    <a:lnTo>
                      <a:pt x="34" y="76"/>
                    </a:lnTo>
                    <a:lnTo>
                      <a:pt x="38" y="80"/>
                    </a:lnTo>
                    <a:lnTo>
                      <a:pt x="35" y="82"/>
                    </a:lnTo>
                    <a:lnTo>
                      <a:pt x="35" y="87"/>
                    </a:lnTo>
                    <a:lnTo>
                      <a:pt x="38" y="93"/>
                    </a:lnTo>
                    <a:lnTo>
                      <a:pt x="24" y="98"/>
                    </a:lnTo>
                    <a:lnTo>
                      <a:pt x="29" y="101"/>
                    </a:lnTo>
                    <a:lnTo>
                      <a:pt x="27" y="106"/>
                    </a:lnTo>
                    <a:lnTo>
                      <a:pt x="29" y="112"/>
                    </a:lnTo>
                    <a:lnTo>
                      <a:pt x="27" y="114"/>
                    </a:lnTo>
                    <a:lnTo>
                      <a:pt x="22" y="114"/>
                    </a:lnTo>
                    <a:lnTo>
                      <a:pt x="22" y="118"/>
                    </a:lnTo>
                    <a:lnTo>
                      <a:pt x="27" y="120"/>
                    </a:lnTo>
                    <a:lnTo>
                      <a:pt x="22" y="122"/>
                    </a:lnTo>
                    <a:lnTo>
                      <a:pt x="20" y="121"/>
                    </a:lnTo>
                    <a:lnTo>
                      <a:pt x="18" y="122"/>
                    </a:lnTo>
                    <a:lnTo>
                      <a:pt x="22" y="128"/>
                    </a:lnTo>
                    <a:lnTo>
                      <a:pt x="16" y="132"/>
                    </a:lnTo>
                    <a:lnTo>
                      <a:pt x="19" y="137"/>
                    </a:lnTo>
                    <a:lnTo>
                      <a:pt x="16" y="143"/>
                    </a:lnTo>
                    <a:lnTo>
                      <a:pt x="22" y="137"/>
                    </a:lnTo>
                    <a:lnTo>
                      <a:pt x="24" y="141"/>
                    </a:lnTo>
                    <a:lnTo>
                      <a:pt x="19" y="144"/>
                    </a:lnTo>
                    <a:lnTo>
                      <a:pt x="24" y="147"/>
                    </a:lnTo>
                    <a:lnTo>
                      <a:pt x="26" y="145"/>
                    </a:lnTo>
                    <a:lnTo>
                      <a:pt x="23" y="151"/>
                    </a:lnTo>
                    <a:lnTo>
                      <a:pt x="26" y="156"/>
                    </a:lnTo>
                    <a:lnTo>
                      <a:pt x="27" y="158"/>
                    </a:lnTo>
                    <a:lnTo>
                      <a:pt x="29" y="166"/>
                    </a:lnTo>
                    <a:lnTo>
                      <a:pt x="29" y="167"/>
                    </a:lnTo>
                    <a:lnTo>
                      <a:pt x="23" y="167"/>
                    </a:lnTo>
                    <a:lnTo>
                      <a:pt x="24" y="171"/>
                    </a:lnTo>
                    <a:lnTo>
                      <a:pt x="23" y="178"/>
                    </a:lnTo>
                    <a:lnTo>
                      <a:pt x="22" y="181"/>
                    </a:lnTo>
                    <a:lnTo>
                      <a:pt x="20" y="186"/>
                    </a:lnTo>
                    <a:lnTo>
                      <a:pt x="26" y="182"/>
                    </a:lnTo>
                    <a:lnTo>
                      <a:pt x="30" y="183"/>
                    </a:lnTo>
                    <a:lnTo>
                      <a:pt x="30" y="189"/>
                    </a:lnTo>
                    <a:lnTo>
                      <a:pt x="26" y="193"/>
                    </a:lnTo>
                    <a:lnTo>
                      <a:pt x="26" y="198"/>
                    </a:lnTo>
                    <a:lnTo>
                      <a:pt x="33" y="202"/>
                    </a:lnTo>
                    <a:lnTo>
                      <a:pt x="26" y="208"/>
                    </a:lnTo>
                    <a:lnTo>
                      <a:pt x="27" y="212"/>
                    </a:lnTo>
                    <a:lnTo>
                      <a:pt x="37" y="211"/>
                    </a:lnTo>
                    <a:lnTo>
                      <a:pt x="33" y="216"/>
                    </a:lnTo>
                    <a:lnTo>
                      <a:pt x="37" y="220"/>
                    </a:lnTo>
                    <a:lnTo>
                      <a:pt x="31" y="219"/>
                    </a:lnTo>
                    <a:lnTo>
                      <a:pt x="31" y="220"/>
                    </a:lnTo>
                    <a:lnTo>
                      <a:pt x="34" y="225"/>
                    </a:lnTo>
                    <a:lnTo>
                      <a:pt x="38" y="228"/>
                    </a:lnTo>
                    <a:lnTo>
                      <a:pt x="39" y="232"/>
                    </a:lnTo>
                    <a:lnTo>
                      <a:pt x="45" y="234"/>
                    </a:lnTo>
                    <a:lnTo>
                      <a:pt x="46" y="234"/>
                    </a:lnTo>
                    <a:lnTo>
                      <a:pt x="45" y="236"/>
                    </a:lnTo>
                    <a:lnTo>
                      <a:pt x="42" y="236"/>
                    </a:lnTo>
                    <a:lnTo>
                      <a:pt x="38" y="240"/>
                    </a:lnTo>
                    <a:lnTo>
                      <a:pt x="31" y="243"/>
                    </a:lnTo>
                    <a:lnTo>
                      <a:pt x="29" y="247"/>
                    </a:lnTo>
                    <a:lnTo>
                      <a:pt x="34" y="249"/>
                    </a:lnTo>
                    <a:lnTo>
                      <a:pt x="39" y="247"/>
                    </a:lnTo>
                    <a:lnTo>
                      <a:pt x="35" y="254"/>
                    </a:lnTo>
                    <a:lnTo>
                      <a:pt x="35" y="255"/>
                    </a:lnTo>
                    <a:lnTo>
                      <a:pt x="30" y="257"/>
                    </a:lnTo>
                    <a:lnTo>
                      <a:pt x="35" y="258"/>
                    </a:lnTo>
                    <a:lnTo>
                      <a:pt x="35" y="259"/>
                    </a:lnTo>
                    <a:lnTo>
                      <a:pt x="23" y="273"/>
                    </a:lnTo>
                    <a:lnTo>
                      <a:pt x="19" y="274"/>
                    </a:lnTo>
                    <a:lnTo>
                      <a:pt x="16" y="280"/>
                    </a:lnTo>
                    <a:lnTo>
                      <a:pt x="20" y="282"/>
                    </a:lnTo>
                    <a:lnTo>
                      <a:pt x="15" y="288"/>
                    </a:lnTo>
                    <a:lnTo>
                      <a:pt x="14" y="292"/>
                    </a:lnTo>
                    <a:lnTo>
                      <a:pt x="8" y="296"/>
                    </a:lnTo>
                    <a:lnTo>
                      <a:pt x="14" y="296"/>
                    </a:lnTo>
                    <a:lnTo>
                      <a:pt x="12" y="299"/>
                    </a:lnTo>
                    <a:lnTo>
                      <a:pt x="8" y="303"/>
                    </a:lnTo>
                    <a:lnTo>
                      <a:pt x="10" y="314"/>
                    </a:lnTo>
                    <a:lnTo>
                      <a:pt x="4" y="314"/>
                    </a:lnTo>
                    <a:lnTo>
                      <a:pt x="8" y="319"/>
                    </a:lnTo>
                    <a:lnTo>
                      <a:pt x="7" y="323"/>
                    </a:lnTo>
                    <a:lnTo>
                      <a:pt x="0" y="324"/>
                    </a:lnTo>
                    <a:lnTo>
                      <a:pt x="3" y="330"/>
                    </a:lnTo>
                    <a:lnTo>
                      <a:pt x="1" y="335"/>
                    </a:lnTo>
                    <a:lnTo>
                      <a:pt x="5" y="341"/>
                    </a:lnTo>
                    <a:lnTo>
                      <a:pt x="0" y="346"/>
                    </a:lnTo>
                    <a:lnTo>
                      <a:pt x="69" y="342"/>
                    </a:lnTo>
                    <a:lnTo>
                      <a:pt x="134" y="337"/>
                    </a:lnTo>
                    <a:lnTo>
                      <a:pt x="136" y="338"/>
                    </a:lnTo>
                    <a:lnTo>
                      <a:pt x="134" y="343"/>
                    </a:lnTo>
                    <a:lnTo>
                      <a:pt x="130" y="354"/>
                    </a:lnTo>
                    <a:lnTo>
                      <a:pt x="129" y="362"/>
                    </a:lnTo>
                    <a:lnTo>
                      <a:pt x="130" y="368"/>
                    </a:lnTo>
                    <a:lnTo>
                      <a:pt x="134" y="373"/>
                    </a:lnTo>
                    <a:lnTo>
                      <a:pt x="141" y="380"/>
                    </a:lnTo>
                    <a:lnTo>
                      <a:pt x="142" y="385"/>
                    </a:lnTo>
                    <a:lnTo>
                      <a:pt x="147" y="391"/>
                    </a:lnTo>
                    <a:lnTo>
                      <a:pt x="145" y="394"/>
                    </a:lnTo>
                    <a:lnTo>
                      <a:pt x="148" y="398"/>
                    </a:lnTo>
                    <a:lnTo>
                      <a:pt x="152" y="400"/>
                    </a:lnTo>
                    <a:lnTo>
                      <a:pt x="155" y="402"/>
                    </a:lnTo>
                    <a:lnTo>
                      <a:pt x="160" y="402"/>
                    </a:lnTo>
                    <a:lnTo>
                      <a:pt x="161" y="396"/>
                    </a:lnTo>
                    <a:lnTo>
                      <a:pt x="167" y="392"/>
                    </a:lnTo>
                    <a:lnTo>
                      <a:pt x="168" y="390"/>
                    </a:lnTo>
                    <a:lnTo>
                      <a:pt x="168" y="390"/>
                    </a:lnTo>
                    <a:lnTo>
                      <a:pt x="172" y="388"/>
                    </a:lnTo>
                    <a:lnTo>
                      <a:pt x="171" y="390"/>
                    </a:lnTo>
                    <a:lnTo>
                      <a:pt x="176" y="388"/>
                    </a:lnTo>
                    <a:lnTo>
                      <a:pt x="187" y="384"/>
                    </a:lnTo>
                    <a:lnTo>
                      <a:pt x="198" y="383"/>
                    </a:lnTo>
                    <a:lnTo>
                      <a:pt x="199" y="380"/>
                    </a:lnTo>
                    <a:lnTo>
                      <a:pt x="193" y="380"/>
                    </a:lnTo>
                    <a:lnTo>
                      <a:pt x="201" y="379"/>
                    </a:lnTo>
                    <a:lnTo>
                      <a:pt x="206" y="383"/>
                    </a:lnTo>
                    <a:lnTo>
                      <a:pt x="212" y="384"/>
                    </a:lnTo>
                    <a:lnTo>
                      <a:pt x="217" y="383"/>
                    </a:lnTo>
                    <a:lnTo>
                      <a:pt x="218" y="380"/>
                    </a:lnTo>
                    <a:lnTo>
                      <a:pt x="229" y="384"/>
                    </a:lnTo>
                    <a:lnTo>
                      <a:pt x="232" y="379"/>
                    </a:lnTo>
                    <a:lnTo>
                      <a:pt x="232" y="376"/>
                    </a:lnTo>
                    <a:close/>
                    <a:moveTo>
                      <a:pt x="212" y="394"/>
                    </a:moveTo>
                    <a:lnTo>
                      <a:pt x="216" y="394"/>
                    </a:lnTo>
                    <a:lnTo>
                      <a:pt x="221" y="394"/>
                    </a:lnTo>
                    <a:lnTo>
                      <a:pt x="212" y="392"/>
                    </a:lnTo>
                    <a:lnTo>
                      <a:pt x="212" y="394"/>
                    </a:lnTo>
                    <a:close/>
                  </a:path>
                </a:pathLst>
              </a:custGeom>
              <a:solidFill>
                <a:srgbClr val="ED1B2E"/>
              </a:solidFill>
              <a:ln w="12700">
                <a:solidFill>
                  <a:srgbClr val="FFFFFF"/>
                </a:solidFill>
                <a:prstDash val="solid"/>
                <a:round/>
                <a:headEnd/>
                <a:tailEnd/>
              </a:ln>
            </p:spPr>
            <p:txBody>
              <a:bodyPr/>
              <a:lstStyle/>
              <a:p>
                <a:endParaRPr lang="en-US" sz="1980"/>
              </a:p>
            </p:txBody>
          </p:sp>
          <p:sp>
            <p:nvSpPr>
              <p:cNvPr id="198" name="Freeform 176">
                <a:extLst>
                  <a:ext uri="{FF2B5EF4-FFF2-40B4-BE49-F238E27FC236}">
                    <a16:creationId xmlns:a16="http://schemas.microsoft.com/office/drawing/2014/main" id="{881B8288-1D41-2EF9-8827-15CFA0EA0027}"/>
                  </a:ext>
                </a:extLst>
              </p:cNvPr>
              <p:cNvSpPr>
                <a:spLocks noEditPoints="1"/>
              </p:cNvSpPr>
              <p:nvPr/>
            </p:nvSpPr>
            <p:spPr bwMode="auto">
              <a:xfrm>
                <a:off x="6932325" y="2133227"/>
                <a:ext cx="385858" cy="522538"/>
              </a:xfrm>
              <a:custGeom>
                <a:avLst/>
                <a:gdLst>
                  <a:gd name="T0" fmla="*/ 253 w 254"/>
                  <a:gd name="T1" fmla="*/ 207 h 344"/>
                  <a:gd name="T2" fmla="*/ 245 w 254"/>
                  <a:gd name="T3" fmla="*/ 192 h 344"/>
                  <a:gd name="T4" fmla="*/ 236 w 254"/>
                  <a:gd name="T5" fmla="*/ 165 h 344"/>
                  <a:gd name="T6" fmla="*/ 219 w 254"/>
                  <a:gd name="T7" fmla="*/ 130 h 344"/>
                  <a:gd name="T8" fmla="*/ 200 w 254"/>
                  <a:gd name="T9" fmla="*/ 133 h 344"/>
                  <a:gd name="T10" fmla="*/ 185 w 254"/>
                  <a:gd name="T11" fmla="*/ 142 h 344"/>
                  <a:gd name="T12" fmla="*/ 178 w 254"/>
                  <a:gd name="T13" fmla="*/ 160 h 344"/>
                  <a:gd name="T14" fmla="*/ 167 w 254"/>
                  <a:gd name="T15" fmla="*/ 168 h 344"/>
                  <a:gd name="T16" fmla="*/ 154 w 254"/>
                  <a:gd name="T17" fmla="*/ 154 h 344"/>
                  <a:gd name="T18" fmla="*/ 166 w 254"/>
                  <a:gd name="T19" fmla="*/ 138 h 344"/>
                  <a:gd name="T20" fmla="*/ 173 w 254"/>
                  <a:gd name="T21" fmla="*/ 114 h 344"/>
                  <a:gd name="T22" fmla="*/ 181 w 254"/>
                  <a:gd name="T23" fmla="*/ 89 h 344"/>
                  <a:gd name="T24" fmla="*/ 177 w 254"/>
                  <a:gd name="T25" fmla="*/ 63 h 344"/>
                  <a:gd name="T26" fmla="*/ 170 w 254"/>
                  <a:gd name="T27" fmla="*/ 49 h 344"/>
                  <a:gd name="T28" fmla="*/ 173 w 254"/>
                  <a:gd name="T29" fmla="*/ 40 h 344"/>
                  <a:gd name="T30" fmla="*/ 161 w 254"/>
                  <a:gd name="T31" fmla="*/ 27 h 344"/>
                  <a:gd name="T32" fmla="*/ 139 w 254"/>
                  <a:gd name="T33" fmla="*/ 21 h 344"/>
                  <a:gd name="T34" fmla="*/ 124 w 254"/>
                  <a:gd name="T35" fmla="*/ 17 h 344"/>
                  <a:gd name="T36" fmla="*/ 110 w 254"/>
                  <a:gd name="T37" fmla="*/ 6 h 344"/>
                  <a:gd name="T38" fmla="*/ 95 w 254"/>
                  <a:gd name="T39" fmla="*/ 4 h 344"/>
                  <a:gd name="T40" fmla="*/ 80 w 254"/>
                  <a:gd name="T41" fmla="*/ 4 h 344"/>
                  <a:gd name="T42" fmla="*/ 68 w 254"/>
                  <a:gd name="T43" fmla="*/ 17 h 344"/>
                  <a:gd name="T44" fmla="*/ 75 w 254"/>
                  <a:gd name="T45" fmla="*/ 31 h 344"/>
                  <a:gd name="T46" fmla="*/ 63 w 254"/>
                  <a:gd name="T47" fmla="*/ 39 h 344"/>
                  <a:gd name="T48" fmla="*/ 57 w 254"/>
                  <a:gd name="T49" fmla="*/ 65 h 344"/>
                  <a:gd name="T50" fmla="*/ 55 w 254"/>
                  <a:gd name="T51" fmla="*/ 81 h 344"/>
                  <a:gd name="T52" fmla="*/ 52 w 254"/>
                  <a:gd name="T53" fmla="*/ 70 h 344"/>
                  <a:gd name="T54" fmla="*/ 44 w 254"/>
                  <a:gd name="T55" fmla="*/ 87 h 344"/>
                  <a:gd name="T56" fmla="*/ 43 w 254"/>
                  <a:gd name="T57" fmla="*/ 70 h 344"/>
                  <a:gd name="T58" fmla="*/ 41 w 254"/>
                  <a:gd name="T59" fmla="*/ 57 h 344"/>
                  <a:gd name="T60" fmla="*/ 34 w 254"/>
                  <a:gd name="T61" fmla="*/ 72 h 344"/>
                  <a:gd name="T62" fmla="*/ 18 w 254"/>
                  <a:gd name="T63" fmla="*/ 85 h 344"/>
                  <a:gd name="T64" fmla="*/ 10 w 254"/>
                  <a:gd name="T65" fmla="*/ 99 h 344"/>
                  <a:gd name="T66" fmla="*/ 13 w 254"/>
                  <a:gd name="T67" fmla="*/ 123 h 344"/>
                  <a:gd name="T68" fmla="*/ 2 w 254"/>
                  <a:gd name="T69" fmla="*/ 150 h 344"/>
                  <a:gd name="T70" fmla="*/ 9 w 254"/>
                  <a:gd name="T71" fmla="*/ 176 h 344"/>
                  <a:gd name="T72" fmla="*/ 3 w 254"/>
                  <a:gd name="T73" fmla="*/ 191 h 344"/>
                  <a:gd name="T74" fmla="*/ 21 w 254"/>
                  <a:gd name="T75" fmla="*/ 222 h 344"/>
                  <a:gd name="T76" fmla="*/ 30 w 254"/>
                  <a:gd name="T77" fmla="*/ 275 h 344"/>
                  <a:gd name="T78" fmla="*/ 19 w 254"/>
                  <a:gd name="T79" fmla="*/ 310 h 344"/>
                  <a:gd name="T80" fmla="*/ 9 w 254"/>
                  <a:gd name="T81" fmla="*/ 337 h 344"/>
                  <a:gd name="T82" fmla="*/ 5 w 254"/>
                  <a:gd name="T83" fmla="*/ 344 h 344"/>
                  <a:gd name="T84" fmla="*/ 125 w 254"/>
                  <a:gd name="T85" fmla="*/ 335 h 344"/>
                  <a:gd name="T86" fmla="*/ 209 w 254"/>
                  <a:gd name="T87" fmla="*/ 310 h 344"/>
                  <a:gd name="T88" fmla="*/ 220 w 254"/>
                  <a:gd name="T89" fmla="*/ 274 h 344"/>
                  <a:gd name="T90" fmla="*/ 228 w 254"/>
                  <a:gd name="T91" fmla="*/ 266 h 344"/>
                  <a:gd name="T92" fmla="*/ 235 w 254"/>
                  <a:gd name="T93" fmla="*/ 244 h 344"/>
                  <a:gd name="T94" fmla="*/ 245 w 254"/>
                  <a:gd name="T95" fmla="*/ 240 h 344"/>
                  <a:gd name="T96" fmla="*/ 249 w 254"/>
                  <a:gd name="T97" fmla="*/ 245 h 344"/>
                  <a:gd name="T98" fmla="*/ 251 w 254"/>
                  <a:gd name="T99" fmla="*/ 223 h 344"/>
                  <a:gd name="T100" fmla="*/ 44 w 254"/>
                  <a:gd name="T101" fmla="*/ 9 h 344"/>
                  <a:gd name="T102" fmla="*/ 38 w 254"/>
                  <a:gd name="T103" fmla="*/ 2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 h="344">
                    <a:moveTo>
                      <a:pt x="251" y="213"/>
                    </a:moveTo>
                    <a:lnTo>
                      <a:pt x="254" y="211"/>
                    </a:lnTo>
                    <a:lnTo>
                      <a:pt x="253" y="207"/>
                    </a:lnTo>
                    <a:lnTo>
                      <a:pt x="253" y="207"/>
                    </a:lnTo>
                    <a:lnTo>
                      <a:pt x="247" y="199"/>
                    </a:lnTo>
                    <a:lnTo>
                      <a:pt x="245" y="192"/>
                    </a:lnTo>
                    <a:lnTo>
                      <a:pt x="242" y="181"/>
                    </a:lnTo>
                    <a:lnTo>
                      <a:pt x="239" y="171"/>
                    </a:lnTo>
                    <a:lnTo>
                      <a:pt x="236" y="165"/>
                    </a:lnTo>
                    <a:lnTo>
                      <a:pt x="230" y="145"/>
                    </a:lnTo>
                    <a:lnTo>
                      <a:pt x="224" y="134"/>
                    </a:lnTo>
                    <a:lnTo>
                      <a:pt x="219" y="130"/>
                    </a:lnTo>
                    <a:lnTo>
                      <a:pt x="215" y="127"/>
                    </a:lnTo>
                    <a:lnTo>
                      <a:pt x="208" y="126"/>
                    </a:lnTo>
                    <a:lnTo>
                      <a:pt x="200" y="133"/>
                    </a:lnTo>
                    <a:lnTo>
                      <a:pt x="196" y="134"/>
                    </a:lnTo>
                    <a:lnTo>
                      <a:pt x="190" y="139"/>
                    </a:lnTo>
                    <a:lnTo>
                      <a:pt x="185" y="142"/>
                    </a:lnTo>
                    <a:lnTo>
                      <a:pt x="186" y="146"/>
                    </a:lnTo>
                    <a:lnTo>
                      <a:pt x="184" y="156"/>
                    </a:lnTo>
                    <a:lnTo>
                      <a:pt x="178" y="160"/>
                    </a:lnTo>
                    <a:lnTo>
                      <a:pt x="175" y="165"/>
                    </a:lnTo>
                    <a:lnTo>
                      <a:pt x="171" y="171"/>
                    </a:lnTo>
                    <a:lnTo>
                      <a:pt x="167" y="168"/>
                    </a:lnTo>
                    <a:lnTo>
                      <a:pt x="161" y="168"/>
                    </a:lnTo>
                    <a:lnTo>
                      <a:pt x="155" y="161"/>
                    </a:lnTo>
                    <a:lnTo>
                      <a:pt x="154" y="154"/>
                    </a:lnTo>
                    <a:lnTo>
                      <a:pt x="155" y="143"/>
                    </a:lnTo>
                    <a:lnTo>
                      <a:pt x="161" y="139"/>
                    </a:lnTo>
                    <a:lnTo>
                      <a:pt x="166" y="138"/>
                    </a:lnTo>
                    <a:lnTo>
                      <a:pt x="171" y="130"/>
                    </a:lnTo>
                    <a:lnTo>
                      <a:pt x="171" y="119"/>
                    </a:lnTo>
                    <a:lnTo>
                      <a:pt x="173" y="114"/>
                    </a:lnTo>
                    <a:lnTo>
                      <a:pt x="178" y="111"/>
                    </a:lnTo>
                    <a:lnTo>
                      <a:pt x="184" y="105"/>
                    </a:lnTo>
                    <a:lnTo>
                      <a:pt x="181" y="89"/>
                    </a:lnTo>
                    <a:lnTo>
                      <a:pt x="182" y="78"/>
                    </a:lnTo>
                    <a:lnTo>
                      <a:pt x="180" y="69"/>
                    </a:lnTo>
                    <a:lnTo>
                      <a:pt x="177" y="63"/>
                    </a:lnTo>
                    <a:lnTo>
                      <a:pt x="171" y="59"/>
                    </a:lnTo>
                    <a:lnTo>
                      <a:pt x="169" y="55"/>
                    </a:lnTo>
                    <a:lnTo>
                      <a:pt x="170" y="49"/>
                    </a:lnTo>
                    <a:lnTo>
                      <a:pt x="175" y="47"/>
                    </a:lnTo>
                    <a:lnTo>
                      <a:pt x="175" y="42"/>
                    </a:lnTo>
                    <a:lnTo>
                      <a:pt x="173" y="40"/>
                    </a:lnTo>
                    <a:lnTo>
                      <a:pt x="169" y="35"/>
                    </a:lnTo>
                    <a:lnTo>
                      <a:pt x="167" y="30"/>
                    </a:lnTo>
                    <a:lnTo>
                      <a:pt x="161" y="27"/>
                    </a:lnTo>
                    <a:lnTo>
                      <a:pt x="156" y="27"/>
                    </a:lnTo>
                    <a:lnTo>
                      <a:pt x="151" y="24"/>
                    </a:lnTo>
                    <a:lnTo>
                      <a:pt x="139" y="21"/>
                    </a:lnTo>
                    <a:lnTo>
                      <a:pt x="135" y="19"/>
                    </a:lnTo>
                    <a:lnTo>
                      <a:pt x="129" y="19"/>
                    </a:lnTo>
                    <a:lnTo>
                      <a:pt x="124" y="17"/>
                    </a:lnTo>
                    <a:lnTo>
                      <a:pt x="121" y="12"/>
                    </a:lnTo>
                    <a:lnTo>
                      <a:pt x="116" y="9"/>
                    </a:lnTo>
                    <a:lnTo>
                      <a:pt x="110" y="6"/>
                    </a:lnTo>
                    <a:lnTo>
                      <a:pt x="106" y="8"/>
                    </a:lnTo>
                    <a:lnTo>
                      <a:pt x="101" y="8"/>
                    </a:lnTo>
                    <a:lnTo>
                      <a:pt x="95" y="4"/>
                    </a:lnTo>
                    <a:lnTo>
                      <a:pt x="91" y="2"/>
                    </a:lnTo>
                    <a:lnTo>
                      <a:pt x="86" y="0"/>
                    </a:lnTo>
                    <a:lnTo>
                      <a:pt x="80" y="4"/>
                    </a:lnTo>
                    <a:lnTo>
                      <a:pt x="75" y="6"/>
                    </a:lnTo>
                    <a:lnTo>
                      <a:pt x="72" y="12"/>
                    </a:lnTo>
                    <a:lnTo>
                      <a:pt x="68" y="17"/>
                    </a:lnTo>
                    <a:lnTo>
                      <a:pt x="68" y="23"/>
                    </a:lnTo>
                    <a:lnTo>
                      <a:pt x="70" y="28"/>
                    </a:lnTo>
                    <a:lnTo>
                      <a:pt x="75" y="31"/>
                    </a:lnTo>
                    <a:lnTo>
                      <a:pt x="75" y="36"/>
                    </a:lnTo>
                    <a:lnTo>
                      <a:pt x="68" y="36"/>
                    </a:lnTo>
                    <a:lnTo>
                      <a:pt x="63" y="39"/>
                    </a:lnTo>
                    <a:lnTo>
                      <a:pt x="57" y="43"/>
                    </a:lnTo>
                    <a:lnTo>
                      <a:pt x="55" y="49"/>
                    </a:lnTo>
                    <a:lnTo>
                      <a:pt x="57" y="65"/>
                    </a:lnTo>
                    <a:lnTo>
                      <a:pt x="57" y="70"/>
                    </a:lnTo>
                    <a:lnTo>
                      <a:pt x="56" y="76"/>
                    </a:lnTo>
                    <a:lnTo>
                      <a:pt x="55" y="81"/>
                    </a:lnTo>
                    <a:lnTo>
                      <a:pt x="51" y="87"/>
                    </a:lnTo>
                    <a:lnTo>
                      <a:pt x="52" y="81"/>
                    </a:lnTo>
                    <a:lnTo>
                      <a:pt x="52" y="70"/>
                    </a:lnTo>
                    <a:lnTo>
                      <a:pt x="49" y="70"/>
                    </a:lnTo>
                    <a:lnTo>
                      <a:pt x="48" y="81"/>
                    </a:lnTo>
                    <a:lnTo>
                      <a:pt x="44" y="87"/>
                    </a:lnTo>
                    <a:lnTo>
                      <a:pt x="44" y="81"/>
                    </a:lnTo>
                    <a:lnTo>
                      <a:pt x="45" y="77"/>
                    </a:lnTo>
                    <a:lnTo>
                      <a:pt x="43" y="70"/>
                    </a:lnTo>
                    <a:lnTo>
                      <a:pt x="44" y="68"/>
                    </a:lnTo>
                    <a:lnTo>
                      <a:pt x="47" y="53"/>
                    </a:lnTo>
                    <a:lnTo>
                      <a:pt x="41" y="57"/>
                    </a:lnTo>
                    <a:lnTo>
                      <a:pt x="38" y="62"/>
                    </a:lnTo>
                    <a:lnTo>
                      <a:pt x="36" y="66"/>
                    </a:lnTo>
                    <a:lnTo>
                      <a:pt x="34" y="72"/>
                    </a:lnTo>
                    <a:lnTo>
                      <a:pt x="30" y="77"/>
                    </a:lnTo>
                    <a:lnTo>
                      <a:pt x="25" y="76"/>
                    </a:lnTo>
                    <a:lnTo>
                      <a:pt x="18" y="85"/>
                    </a:lnTo>
                    <a:lnTo>
                      <a:pt x="19" y="91"/>
                    </a:lnTo>
                    <a:lnTo>
                      <a:pt x="14" y="95"/>
                    </a:lnTo>
                    <a:lnTo>
                      <a:pt x="10" y="99"/>
                    </a:lnTo>
                    <a:lnTo>
                      <a:pt x="13" y="110"/>
                    </a:lnTo>
                    <a:lnTo>
                      <a:pt x="11" y="118"/>
                    </a:lnTo>
                    <a:lnTo>
                      <a:pt x="13" y="123"/>
                    </a:lnTo>
                    <a:lnTo>
                      <a:pt x="13" y="129"/>
                    </a:lnTo>
                    <a:lnTo>
                      <a:pt x="6" y="145"/>
                    </a:lnTo>
                    <a:lnTo>
                      <a:pt x="2" y="150"/>
                    </a:lnTo>
                    <a:lnTo>
                      <a:pt x="0" y="156"/>
                    </a:lnTo>
                    <a:lnTo>
                      <a:pt x="5" y="160"/>
                    </a:lnTo>
                    <a:lnTo>
                      <a:pt x="9" y="176"/>
                    </a:lnTo>
                    <a:lnTo>
                      <a:pt x="5" y="181"/>
                    </a:lnTo>
                    <a:lnTo>
                      <a:pt x="2" y="187"/>
                    </a:lnTo>
                    <a:lnTo>
                      <a:pt x="3" y="191"/>
                    </a:lnTo>
                    <a:lnTo>
                      <a:pt x="18" y="219"/>
                    </a:lnTo>
                    <a:lnTo>
                      <a:pt x="24" y="217"/>
                    </a:lnTo>
                    <a:lnTo>
                      <a:pt x="21" y="222"/>
                    </a:lnTo>
                    <a:lnTo>
                      <a:pt x="28" y="238"/>
                    </a:lnTo>
                    <a:lnTo>
                      <a:pt x="30" y="260"/>
                    </a:lnTo>
                    <a:lnTo>
                      <a:pt x="30" y="275"/>
                    </a:lnTo>
                    <a:lnTo>
                      <a:pt x="28" y="294"/>
                    </a:lnTo>
                    <a:lnTo>
                      <a:pt x="25" y="301"/>
                    </a:lnTo>
                    <a:lnTo>
                      <a:pt x="19" y="310"/>
                    </a:lnTo>
                    <a:lnTo>
                      <a:pt x="15" y="327"/>
                    </a:lnTo>
                    <a:lnTo>
                      <a:pt x="13" y="332"/>
                    </a:lnTo>
                    <a:lnTo>
                      <a:pt x="9" y="337"/>
                    </a:lnTo>
                    <a:lnTo>
                      <a:pt x="5" y="341"/>
                    </a:lnTo>
                    <a:lnTo>
                      <a:pt x="2" y="344"/>
                    </a:lnTo>
                    <a:lnTo>
                      <a:pt x="5" y="344"/>
                    </a:lnTo>
                    <a:lnTo>
                      <a:pt x="34" y="340"/>
                    </a:lnTo>
                    <a:lnTo>
                      <a:pt x="120" y="329"/>
                    </a:lnTo>
                    <a:lnTo>
                      <a:pt x="125" y="335"/>
                    </a:lnTo>
                    <a:lnTo>
                      <a:pt x="181" y="325"/>
                    </a:lnTo>
                    <a:lnTo>
                      <a:pt x="205" y="320"/>
                    </a:lnTo>
                    <a:lnTo>
                      <a:pt x="209" y="310"/>
                    </a:lnTo>
                    <a:lnTo>
                      <a:pt x="219" y="294"/>
                    </a:lnTo>
                    <a:lnTo>
                      <a:pt x="219" y="278"/>
                    </a:lnTo>
                    <a:lnTo>
                      <a:pt x="220" y="274"/>
                    </a:lnTo>
                    <a:lnTo>
                      <a:pt x="222" y="271"/>
                    </a:lnTo>
                    <a:lnTo>
                      <a:pt x="223" y="270"/>
                    </a:lnTo>
                    <a:lnTo>
                      <a:pt x="228" y="266"/>
                    </a:lnTo>
                    <a:lnTo>
                      <a:pt x="232" y="260"/>
                    </a:lnTo>
                    <a:lnTo>
                      <a:pt x="232" y="249"/>
                    </a:lnTo>
                    <a:lnTo>
                      <a:pt x="235" y="244"/>
                    </a:lnTo>
                    <a:lnTo>
                      <a:pt x="236" y="240"/>
                    </a:lnTo>
                    <a:lnTo>
                      <a:pt x="242" y="237"/>
                    </a:lnTo>
                    <a:lnTo>
                      <a:pt x="245" y="240"/>
                    </a:lnTo>
                    <a:lnTo>
                      <a:pt x="246" y="245"/>
                    </a:lnTo>
                    <a:lnTo>
                      <a:pt x="245" y="247"/>
                    </a:lnTo>
                    <a:lnTo>
                      <a:pt x="249" y="245"/>
                    </a:lnTo>
                    <a:lnTo>
                      <a:pt x="251" y="240"/>
                    </a:lnTo>
                    <a:lnTo>
                      <a:pt x="253" y="229"/>
                    </a:lnTo>
                    <a:lnTo>
                      <a:pt x="251" y="223"/>
                    </a:lnTo>
                    <a:lnTo>
                      <a:pt x="251" y="213"/>
                    </a:lnTo>
                    <a:close/>
                    <a:moveTo>
                      <a:pt x="44" y="11"/>
                    </a:moveTo>
                    <a:lnTo>
                      <a:pt x="44" y="9"/>
                    </a:lnTo>
                    <a:lnTo>
                      <a:pt x="40" y="12"/>
                    </a:lnTo>
                    <a:lnTo>
                      <a:pt x="38" y="17"/>
                    </a:lnTo>
                    <a:lnTo>
                      <a:pt x="38" y="23"/>
                    </a:lnTo>
                    <a:lnTo>
                      <a:pt x="44" y="21"/>
                    </a:lnTo>
                    <a:lnTo>
                      <a:pt x="44" y="11"/>
                    </a:lnTo>
                    <a:close/>
                  </a:path>
                </a:pathLst>
              </a:custGeom>
              <a:solidFill>
                <a:srgbClr val="DFDFE0"/>
              </a:solidFill>
              <a:ln w="12700">
                <a:solidFill>
                  <a:srgbClr val="FFFFFF"/>
                </a:solidFill>
                <a:prstDash val="solid"/>
                <a:round/>
                <a:headEnd/>
                <a:tailEnd/>
              </a:ln>
            </p:spPr>
            <p:txBody>
              <a:bodyPr/>
              <a:lstStyle/>
              <a:p>
                <a:endParaRPr lang="en-US" sz="1980"/>
              </a:p>
            </p:txBody>
          </p:sp>
          <p:sp>
            <p:nvSpPr>
              <p:cNvPr id="199" name="Freeform 177">
                <a:extLst>
                  <a:ext uri="{FF2B5EF4-FFF2-40B4-BE49-F238E27FC236}">
                    <a16:creationId xmlns:a16="http://schemas.microsoft.com/office/drawing/2014/main" id="{89A59D7E-D977-ADEE-704A-7EAC8BE26563}"/>
                  </a:ext>
                </a:extLst>
              </p:cNvPr>
              <p:cNvSpPr>
                <a:spLocks noEditPoints="1"/>
              </p:cNvSpPr>
              <p:nvPr/>
            </p:nvSpPr>
            <p:spPr bwMode="auto">
              <a:xfrm>
                <a:off x="6566215" y="1955504"/>
                <a:ext cx="601574" cy="290130"/>
              </a:xfrm>
              <a:custGeom>
                <a:avLst/>
                <a:gdLst>
                  <a:gd name="T0" fmla="*/ 358 w 396"/>
                  <a:gd name="T1" fmla="*/ 81 h 191"/>
                  <a:gd name="T2" fmla="*/ 351 w 396"/>
                  <a:gd name="T3" fmla="*/ 72 h 191"/>
                  <a:gd name="T4" fmla="*/ 342 w 396"/>
                  <a:gd name="T5" fmla="*/ 57 h 191"/>
                  <a:gd name="T6" fmla="*/ 335 w 396"/>
                  <a:gd name="T7" fmla="*/ 62 h 191"/>
                  <a:gd name="T8" fmla="*/ 316 w 396"/>
                  <a:gd name="T9" fmla="*/ 64 h 191"/>
                  <a:gd name="T10" fmla="*/ 303 w 396"/>
                  <a:gd name="T11" fmla="*/ 39 h 191"/>
                  <a:gd name="T12" fmla="*/ 277 w 396"/>
                  <a:gd name="T13" fmla="*/ 49 h 191"/>
                  <a:gd name="T14" fmla="*/ 246 w 396"/>
                  <a:gd name="T15" fmla="*/ 54 h 191"/>
                  <a:gd name="T16" fmla="*/ 221 w 396"/>
                  <a:gd name="T17" fmla="*/ 68 h 191"/>
                  <a:gd name="T18" fmla="*/ 203 w 396"/>
                  <a:gd name="T19" fmla="*/ 76 h 191"/>
                  <a:gd name="T20" fmla="*/ 180 w 396"/>
                  <a:gd name="T21" fmla="*/ 76 h 191"/>
                  <a:gd name="T22" fmla="*/ 167 w 396"/>
                  <a:gd name="T23" fmla="*/ 68 h 191"/>
                  <a:gd name="T24" fmla="*/ 149 w 396"/>
                  <a:gd name="T25" fmla="*/ 52 h 191"/>
                  <a:gd name="T26" fmla="*/ 129 w 396"/>
                  <a:gd name="T27" fmla="*/ 46 h 191"/>
                  <a:gd name="T28" fmla="*/ 117 w 396"/>
                  <a:gd name="T29" fmla="*/ 54 h 191"/>
                  <a:gd name="T30" fmla="*/ 111 w 396"/>
                  <a:gd name="T31" fmla="*/ 52 h 191"/>
                  <a:gd name="T32" fmla="*/ 107 w 396"/>
                  <a:gd name="T33" fmla="*/ 54 h 191"/>
                  <a:gd name="T34" fmla="*/ 95 w 396"/>
                  <a:gd name="T35" fmla="*/ 31 h 191"/>
                  <a:gd name="T36" fmla="*/ 77 w 396"/>
                  <a:gd name="T37" fmla="*/ 43 h 191"/>
                  <a:gd name="T38" fmla="*/ 57 w 396"/>
                  <a:gd name="T39" fmla="*/ 57 h 191"/>
                  <a:gd name="T40" fmla="*/ 41 w 396"/>
                  <a:gd name="T41" fmla="*/ 61 h 191"/>
                  <a:gd name="T42" fmla="*/ 20 w 396"/>
                  <a:gd name="T43" fmla="*/ 75 h 191"/>
                  <a:gd name="T44" fmla="*/ 1 w 396"/>
                  <a:gd name="T45" fmla="*/ 87 h 191"/>
                  <a:gd name="T46" fmla="*/ 19 w 396"/>
                  <a:gd name="T47" fmla="*/ 103 h 191"/>
                  <a:gd name="T48" fmla="*/ 95 w 396"/>
                  <a:gd name="T49" fmla="*/ 122 h 191"/>
                  <a:gd name="T50" fmla="*/ 115 w 396"/>
                  <a:gd name="T51" fmla="*/ 123 h 191"/>
                  <a:gd name="T52" fmla="*/ 136 w 396"/>
                  <a:gd name="T53" fmla="*/ 138 h 191"/>
                  <a:gd name="T54" fmla="*/ 155 w 396"/>
                  <a:gd name="T55" fmla="*/ 147 h 191"/>
                  <a:gd name="T56" fmla="*/ 155 w 396"/>
                  <a:gd name="T57" fmla="*/ 163 h 191"/>
                  <a:gd name="T58" fmla="*/ 159 w 396"/>
                  <a:gd name="T59" fmla="*/ 171 h 191"/>
                  <a:gd name="T60" fmla="*/ 163 w 396"/>
                  <a:gd name="T61" fmla="*/ 186 h 191"/>
                  <a:gd name="T62" fmla="*/ 170 w 396"/>
                  <a:gd name="T63" fmla="*/ 191 h 191"/>
                  <a:gd name="T64" fmla="*/ 183 w 396"/>
                  <a:gd name="T65" fmla="*/ 163 h 191"/>
                  <a:gd name="T66" fmla="*/ 194 w 396"/>
                  <a:gd name="T67" fmla="*/ 141 h 191"/>
                  <a:gd name="T68" fmla="*/ 198 w 396"/>
                  <a:gd name="T69" fmla="*/ 128 h 191"/>
                  <a:gd name="T70" fmla="*/ 208 w 396"/>
                  <a:gd name="T71" fmla="*/ 134 h 191"/>
                  <a:gd name="T72" fmla="*/ 220 w 396"/>
                  <a:gd name="T73" fmla="*/ 123 h 191"/>
                  <a:gd name="T74" fmla="*/ 218 w 396"/>
                  <a:gd name="T75" fmla="*/ 134 h 191"/>
                  <a:gd name="T76" fmla="*/ 225 w 396"/>
                  <a:gd name="T77" fmla="*/ 136 h 191"/>
                  <a:gd name="T78" fmla="*/ 236 w 396"/>
                  <a:gd name="T79" fmla="*/ 121 h 191"/>
                  <a:gd name="T80" fmla="*/ 248 w 396"/>
                  <a:gd name="T81" fmla="*/ 113 h 191"/>
                  <a:gd name="T82" fmla="*/ 269 w 396"/>
                  <a:gd name="T83" fmla="*/ 110 h 191"/>
                  <a:gd name="T84" fmla="*/ 289 w 396"/>
                  <a:gd name="T85" fmla="*/ 96 h 191"/>
                  <a:gd name="T86" fmla="*/ 311 w 396"/>
                  <a:gd name="T87" fmla="*/ 102 h 191"/>
                  <a:gd name="T88" fmla="*/ 327 w 396"/>
                  <a:gd name="T89" fmla="*/ 103 h 191"/>
                  <a:gd name="T90" fmla="*/ 338 w 396"/>
                  <a:gd name="T91" fmla="*/ 99 h 191"/>
                  <a:gd name="T92" fmla="*/ 373 w 396"/>
                  <a:gd name="T93" fmla="*/ 96 h 191"/>
                  <a:gd name="T94" fmla="*/ 109 w 396"/>
                  <a:gd name="T95" fmla="*/ 31 h 191"/>
                  <a:gd name="T96" fmla="*/ 104 w 396"/>
                  <a:gd name="T97" fmla="*/ 37 h 191"/>
                  <a:gd name="T98" fmla="*/ 126 w 396"/>
                  <a:gd name="T99" fmla="*/ 18 h 191"/>
                  <a:gd name="T100" fmla="*/ 140 w 396"/>
                  <a:gd name="T101" fmla="*/ 7 h 191"/>
                  <a:gd name="T102" fmla="*/ 129 w 396"/>
                  <a:gd name="T103" fmla="*/ 0 h 191"/>
                  <a:gd name="T104" fmla="*/ 99 w 396"/>
                  <a:gd name="T105" fmla="*/ 22 h 191"/>
                  <a:gd name="T106" fmla="*/ 109 w 396"/>
                  <a:gd name="T107" fmla="*/ 31 h 191"/>
                  <a:gd name="T108" fmla="*/ 383 w 396"/>
                  <a:gd name="T109" fmla="*/ 84 h 191"/>
                  <a:gd name="T110" fmla="*/ 374 w 396"/>
                  <a:gd name="T111" fmla="*/ 95 h 191"/>
                  <a:gd name="T112" fmla="*/ 389 w 396"/>
                  <a:gd name="T113"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 h="191">
                    <a:moveTo>
                      <a:pt x="365" y="88"/>
                    </a:moveTo>
                    <a:lnTo>
                      <a:pt x="364" y="84"/>
                    </a:lnTo>
                    <a:lnTo>
                      <a:pt x="358" y="81"/>
                    </a:lnTo>
                    <a:lnTo>
                      <a:pt x="357" y="81"/>
                    </a:lnTo>
                    <a:lnTo>
                      <a:pt x="353" y="77"/>
                    </a:lnTo>
                    <a:lnTo>
                      <a:pt x="351" y="72"/>
                    </a:lnTo>
                    <a:lnTo>
                      <a:pt x="350" y="67"/>
                    </a:lnTo>
                    <a:lnTo>
                      <a:pt x="347" y="61"/>
                    </a:lnTo>
                    <a:lnTo>
                      <a:pt x="342" y="57"/>
                    </a:lnTo>
                    <a:lnTo>
                      <a:pt x="339" y="57"/>
                    </a:lnTo>
                    <a:lnTo>
                      <a:pt x="338" y="58"/>
                    </a:lnTo>
                    <a:lnTo>
                      <a:pt x="335" y="62"/>
                    </a:lnTo>
                    <a:lnTo>
                      <a:pt x="330" y="65"/>
                    </a:lnTo>
                    <a:lnTo>
                      <a:pt x="327" y="60"/>
                    </a:lnTo>
                    <a:lnTo>
                      <a:pt x="316" y="64"/>
                    </a:lnTo>
                    <a:lnTo>
                      <a:pt x="305" y="62"/>
                    </a:lnTo>
                    <a:lnTo>
                      <a:pt x="303" y="58"/>
                    </a:lnTo>
                    <a:lnTo>
                      <a:pt x="303" y="39"/>
                    </a:lnTo>
                    <a:lnTo>
                      <a:pt x="293" y="41"/>
                    </a:lnTo>
                    <a:lnTo>
                      <a:pt x="288" y="43"/>
                    </a:lnTo>
                    <a:lnTo>
                      <a:pt x="277" y="49"/>
                    </a:lnTo>
                    <a:lnTo>
                      <a:pt x="273" y="50"/>
                    </a:lnTo>
                    <a:lnTo>
                      <a:pt x="251" y="52"/>
                    </a:lnTo>
                    <a:lnTo>
                      <a:pt x="246" y="54"/>
                    </a:lnTo>
                    <a:lnTo>
                      <a:pt x="237" y="56"/>
                    </a:lnTo>
                    <a:lnTo>
                      <a:pt x="232" y="61"/>
                    </a:lnTo>
                    <a:lnTo>
                      <a:pt x="221" y="68"/>
                    </a:lnTo>
                    <a:lnTo>
                      <a:pt x="213" y="79"/>
                    </a:lnTo>
                    <a:lnTo>
                      <a:pt x="209" y="76"/>
                    </a:lnTo>
                    <a:lnTo>
                      <a:pt x="203" y="76"/>
                    </a:lnTo>
                    <a:lnTo>
                      <a:pt x="198" y="76"/>
                    </a:lnTo>
                    <a:lnTo>
                      <a:pt x="193" y="71"/>
                    </a:lnTo>
                    <a:lnTo>
                      <a:pt x="180" y="76"/>
                    </a:lnTo>
                    <a:lnTo>
                      <a:pt x="176" y="76"/>
                    </a:lnTo>
                    <a:lnTo>
                      <a:pt x="170" y="73"/>
                    </a:lnTo>
                    <a:lnTo>
                      <a:pt x="167" y="68"/>
                    </a:lnTo>
                    <a:lnTo>
                      <a:pt x="157" y="58"/>
                    </a:lnTo>
                    <a:lnTo>
                      <a:pt x="155" y="53"/>
                    </a:lnTo>
                    <a:lnTo>
                      <a:pt x="149" y="52"/>
                    </a:lnTo>
                    <a:lnTo>
                      <a:pt x="144" y="48"/>
                    </a:lnTo>
                    <a:lnTo>
                      <a:pt x="138" y="46"/>
                    </a:lnTo>
                    <a:lnTo>
                      <a:pt x="129" y="46"/>
                    </a:lnTo>
                    <a:lnTo>
                      <a:pt x="123" y="48"/>
                    </a:lnTo>
                    <a:lnTo>
                      <a:pt x="119" y="53"/>
                    </a:lnTo>
                    <a:lnTo>
                      <a:pt x="117" y="54"/>
                    </a:lnTo>
                    <a:lnTo>
                      <a:pt x="122" y="43"/>
                    </a:lnTo>
                    <a:lnTo>
                      <a:pt x="117" y="49"/>
                    </a:lnTo>
                    <a:lnTo>
                      <a:pt x="111" y="52"/>
                    </a:lnTo>
                    <a:lnTo>
                      <a:pt x="110" y="57"/>
                    </a:lnTo>
                    <a:lnTo>
                      <a:pt x="109" y="58"/>
                    </a:lnTo>
                    <a:lnTo>
                      <a:pt x="107" y="54"/>
                    </a:lnTo>
                    <a:lnTo>
                      <a:pt x="107" y="43"/>
                    </a:lnTo>
                    <a:lnTo>
                      <a:pt x="99" y="33"/>
                    </a:lnTo>
                    <a:lnTo>
                      <a:pt x="95" y="31"/>
                    </a:lnTo>
                    <a:lnTo>
                      <a:pt x="92" y="26"/>
                    </a:lnTo>
                    <a:lnTo>
                      <a:pt x="81" y="38"/>
                    </a:lnTo>
                    <a:lnTo>
                      <a:pt x="77" y="43"/>
                    </a:lnTo>
                    <a:lnTo>
                      <a:pt x="67" y="48"/>
                    </a:lnTo>
                    <a:lnTo>
                      <a:pt x="61" y="53"/>
                    </a:lnTo>
                    <a:lnTo>
                      <a:pt x="57" y="57"/>
                    </a:lnTo>
                    <a:lnTo>
                      <a:pt x="52" y="58"/>
                    </a:lnTo>
                    <a:lnTo>
                      <a:pt x="46" y="60"/>
                    </a:lnTo>
                    <a:lnTo>
                      <a:pt x="41" y="61"/>
                    </a:lnTo>
                    <a:lnTo>
                      <a:pt x="35" y="61"/>
                    </a:lnTo>
                    <a:lnTo>
                      <a:pt x="30" y="64"/>
                    </a:lnTo>
                    <a:lnTo>
                      <a:pt x="20" y="75"/>
                    </a:lnTo>
                    <a:lnTo>
                      <a:pt x="4" y="81"/>
                    </a:lnTo>
                    <a:lnTo>
                      <a:pt x="0" y="84"/>
                    </a:lnTo>
                    <a:lnTo>
                      <a:pt x="1" y="87"/>
                    </a:lnTo>
                    <a:lnTo>
                      <a:pt x="8" y="90"/>
                    </a:lnTo>
                    <a:lnTo>
                      <a:pt x="12" y="94"/>
                    </a:lnTo>
                    <a:lnTo>
                      <a:pt x="19" y="103"/>
                    </a:lnTo>
                    <a:lnTo>
                      <a:pt x="75" y="114"/>
                    </a:lnTo>
                    <a:lnTo>
                      <a:pt x="92" y="122"/>
                    </a:lnTo>
                    <a:lnTo>
                      <a:pt x="95" y="122"/>
                    </a:lnTo>
                    <a:lnTo>
                      <a:pt x="104" y="123"/>
                    </a:lnTo>
                    <a:lnTo>
                      <a:pt x="110" y="122"/>
                    </a:lnTo>
                    <a:lnTo>
                      <a:pt x="115" y="123"/>
                    </a:lnTo>
                    <a:lnTo>
                      <a:pt x="129" y="125"/>
                    </a:lnTo>
                    <a:lnTo>
                      <a:pt x="134" y="128"/>
                    </a:lnTo>
                    <a:lnTo>
                      <a:pt x="136" y="138"/>
                    </a:lnTo>
                    <a:lnTo>
                      <a:pt x="141" y="138"/>
                    </a:lnTo>
                    <a:lnTo>
                      <a:pt x="148" y="141"/>
                    </a:lnTo>
                    <a:lnTo>
                      <a:pt x="155" y="147"/>
                    </a:lnTo>
                    <a:lnTo>
                      <a:pt x="152" y="148"/>
                    </a:lnTo>
                    <a:lnTo>
                      <a:pt x="155" y="152"/>
                    </a:lnTo>
                    <a:lnTo>
                      <a:pt x="155" y="163"/>
                    </a:lnTo>
                    <a:lnTo>
                      <a:pt x="152" y="168"/>
                    </a:lnTo>
                    <a:lnTo>
                      <a:pt x="155" y="172"/>
                    </a:lnTo>
                    <a:lnTo>
                      <a:pt x="159" y="171"/>
                    </a:lnTo>
                    <a:lnTo>
                      <a:pt x="164" y="171"/>
                    </a:lnTo>
                    <a:lnTo>
                      <a:pt x="161" y="182"/>
                    </a:lnTo>
                    <a:lnTo>
                      <a:pt x="163" y="186"/>
                    </a:lnTo>
                    <a:lnTo>
                      <a:pt x="167" y="191"/>
                    </a:lnTo>
                    <a:lnTo>
                      <a:pt x="168" y="191"/>
                    </a:lnTo>
                    <a:lnTo>
                      <a:pt x="170" y="191"/>
                    </a:lnTo>
                    <a:lnTo>
                      <a:pt x="170" y="187"/>
                    </a:lnTo>
                    <a:lnTo>
                      <a:pt x="175" y="178"/>
                    </a:lnTo>
                    <a:lnTo>
                      <a:pt x="183" y="163"/>
                    </a:lnTo>
                    <a:lnTo>
                      <a:pt x="186" y="152"/>
                    </a:lnTo>
                    <a:lnTo>
                      <a:pt x="189" y="147"/>
                    </a:lnTo>
                    <a:lnTo>
                      <a:pt x="194" y="141"/>
                    </a:lnTo>
                    <a:lnTo>
                      <a:pt x="195" y="130"/>
                    </a:lnTo>
                    <a:lnTo>
                      <a:pt x="199" y="123"/>
                    </a:lnTo>
                    <a:lnTo>
                      <a:pt x="198" y="128"/>
                    </a:lnTo>
                    <a:lnTo>
                      <a:pt x="199" y="134"/>
                    </a:lnTo>
                    <a:lnTo>
                      <a:pt x="203" y="138"/>
                    </a:lnTo>
                    <a:lnTo>
                      <a:pt x="208" y="134"/>
                    </a:lnTo>
                    <a:lnTo>
                      <a:pt x="209" y="132"/>
                    </a:lnTo>
                    <a:lnTo>
                      <a:pt x="214" y="126"/>
                    </a:lnTo>
                    <a:lnTo>
                      <a:pt x="220" y="123"/>
                    </a:lnTo>
                    <a:lnTo>
                      <a:pt x="224" y="125"/>
                    </a:lnTo>
                    <a:lnTo>
                      <a:pt x="224" y="130"/>
                    </a:lnTo>
                    <a:lnTo>
                      <a:pt x="218" y="134"/>
                    </a:lnTo>
                    <a:lnTo>
                      <a:pt x="216" y="141"/>
                    </a:lnTo>
                    <a:lnTo>
                      <a:pt x="221" y="141"/>
                    </a:lnTo>
                    <a:lnTo>
                      <a:pt x="225" y="136"/>
                    </a:lnTo>
                    <a:lnTo>
                      <a:pt x="229" y="130"/>
                    </a:lnTo>
                    <a:lnTo>
                      <a:pt x="236" y="126"/>
                    </a:lnTo>
                    <a:lnTo>
                      <a:pt x="236" y="121"/>
                    </a:lnTo>
                    <a:lnTo>
                      <a:pt x="239" y="115"/>
                    </a:lnTo>
                    <a:lnTo>
                      <a:pt x="243" y="113"/>
                    </a:lnTo>
                    <a:lnTo>
                      <a:pt x="248" y="113"/>
                    </a:lnTo>
                    <a:lnTo>
                      <a:pt x="254" y="113"/>
                    </a:lnTo>
                    <a:lnTo>
                      <a:pt x="263" y="110"/>
                    </a:lnTo>
                    <a:lnTo>
                      <a:pt x="269" y="110"/>
                    </a:lnTo>
                    <a:lnTo>
                      <a:pt x="274" y="106"/>
                    </a:lnTo>
                    <a:lnTo>
                      <a:pt x="279" y="98"/>
                    </a:lnTo>
                    <a:lnTo>
                      <a:pt x="289" y="96"/>
                    </a:lnTo>
                    <a:lnTo>
                      <a:pt x="294" y="98"/>
                    </a:lnTo>
                    <a:lnTo>
                      <a:pt x="300" y="98"/>
                    </a:lnTo>
                    <a:lnTo>
                      <a:pt x="311" y="102"/>
                    </a:lnTo>
                    <a:lnTo>
                      <a:pt x="321" y="110"/>
                    </a:lnTo>
                    <a:lnTo>
                      <a:pt x="327" y="113"/>
                    </a:lnTo>
                    <a:lnTo>
                      <a:pt x="327" y="103"/>
                    </a:lnTo>
                    <a:lnTo>
                      <a:pt x="328" y="98"/>
                    </a:lnTo>
                    <a:lnTo>
                      <a:pt x="332" y="96"/>
                    </a:lnTo>
                    <a:lnTo>
                      <a:pt x="338" y="99"/>
                    </a:lnTo>
                    <a:lnTo>
                      <a:pt x="343" y="98"/>
                    </a:lnTo>
                    <a:lnTo>
                      <a:pt x="368" y="98"/>
                    </a:lnTo>
                    <a:lnTo>
                      <a:pt x="373" y="96"/>
                    </a:lnTo>
                    <a:lnTo>
                      <a:pt x="370" y="91"/>
                    </a:lnTo>
                    <a:lnTo>
                      <a:pt x="365" y="88"/>
                    </a:lnTo>
                    <a:close/>
                    <a:moveTo>
                      <a:pt x="109" y="31"/>
                    </a:moveTo>
                    <a:lnTo>
                      <a:pt x="109" y="26"/>
                    </a:lnTo>
                    <a:lnTo>
                      <a:pt x="109" y="31"/>
                    </a:lnTo>
                    <a:lnTo>
                      <a:pt x="104" y="37"/>
                    </a:lnTo>
                    <a:lnTo>
                      <a:pt x="110" y="42"/>
                    </a:lnTo>
                    <a:lnTo>
                      <a:pt x="117" y="27"/>
                    </a:lnTo>
                    <a:lnTo>
                      <a:pt x="126" y="18"/>
                    </a:lnTo>
                    <a:lnTo>
                      <a:pt x="132" y="12"/>
                    </a:lnTo>
                    <a:lnTo>
                      <a:pt x="133" y="7"/>
                    </a:lnTo>
                    <a:lnTo>
                      <a:pt x="140" y="7"/>
                    </a:lnTo>
                    <a:lnTo>
                      <a:pt x="144" y="3"/>
                    </a:lnTo>
                    <a:lnTo>
                      <a:pt x="140" y="0"/>
                    </a:lnTo>
                    <a:lnTo>
                      <a:pt x="129" y="0"/>
                    </a:lnTo>
                    <a:lnTo>
                      <a:pt x="117" y="4"/>
                    </a:lnTo>
                    <a:lnTo>
                      <a:pt x="107" y="11"/>
                    </a:lnTo>
                    <a:lnTo>
                      <a:pt x="99" y="22"/>
                    </a:lnTo>
                    <a:lnTo>
                      <a:pt x="96" y="26"/>
                    </a:lnTo>
                    <a:lnTo>
                      <a:pt x="99" y="31"/>
                    </a:lnTo>
                    <a:lnTo>
                      <a:pt x="109" y="31"/>
                    </a:lnTo>
                    <a:close/>
                    <a:moveTo>
                      <a:pt x="392" y="88"/>
                    </a:moveTo>
                    <a:lnTo>
                      <a:pt x="387" y="84"/>
                    </a:lnTo>
                    <a:lnTo>
                      <a:pt x="383" y="84"/>
                    </a:lnTo>
                    <a:lnTo>
                      <a:pt x="384" y="90"/>
                    </a:lnTo>
                    <a:lnTo>
                      <a:pt x="378" y="94"/>
                    </a:lnTo>
                    <a:lnTo>
                      <a:pt x="374" y="95"/>
                    </a:lnTo>
                    <a:lnTo>
                      <a:pt x="378" y="98"/>
                    </a:lnTo>
                    <a:lnTo>
                      <a:pt x="380" y="98"/>
                    </a:lnTo>
                    <a:lnTo>
                      <a:pt x="389" y="98"/>
                    </a:lnTo>
                    <a:lnTo>
                      <a:pt x="396" y="94"/>
                    </a:lnTo>
                    <a:lnTo>
                      <a:pt x="392" y="88"/>
                    </a:lnTo>
                    <a:close/>
                  </a:path>
                </a:pathLst>
              </a:custGeom>
              <a:solidFill>
                <a:srgbClr val="DFDFE0"/>
              </a:solidFill>
              <a:ln w="12700">
                <a:solidFill>
                  <a:srgbClr val="FFFFFF"/>
                </a:solidFill>
                <a:prstDash val="solid"/>
                <a:round/>
                <a:headEnd/>
                <a:tailEnd/>
              </a:ln>
            </p:spPr>
            <p:txBody>
              <a:bodyPr/>
              <a:lstStyle/>
              <a:p>
                <a:endParaRPr lang="en-US" sz="1980"/>
              </a:p>
            </p:txBody>
          </p:sp>
          <p:sp>
            <p:nvSpPr>
              <p:cNvPr id="200" name="Freeform 178">
                <a:extLst>
                  <a:ext uri="{FF2B5EF4-FFF2-40B4-BE49-F238E27FC236}">
                    <a16:creationId xmlns:a16="http://schemas.microsoft.com/office/drawing/2014/main" id="{63EA9C9F-9B51-69CA-3D7A-899F74969E6E}"/>
                  </a:ext>
                </a:extLst>
              </p:cNvPr>
              <p:cNvSpPr>
                <a:spLocks noEditPoints="1"/>
              </p:cNvSpPr>
              <p:nvPr/>
            </p:nvSpPr>
            <p:spPr bwMode="auto">
              <a:xfrm>
                <a:off x="6994609" y="3949958"/>
                <a:ext cx="900842" cy="765579"/>
              </a:xfrm>
              <a:custGeom>
                <a:avLst/>
                <a:gdLst>
                  <a:gd name="T0" fmla="*/ 518 w 593"/>
                  <a:gd name="T1" fmla="*/ 489 h 504"/>
                  <a:gd name="T2" fmla="*/ 549 w 593"/>
                  <a:gd name="T3" fmla="*/ 474 h 504"/>
                  <a:gd name="T4" fmla="*/ 502 w 593"/>
                  <a:gd name="T5" fmla="*/ 496 h 504"/>
                  <a:gd name="T6" fmla="*/ 593 w 593"/>
                  <a:gd name="T7" fmla="*/ 375 h 504"/>
                  <a:gd name="T8" fmla="*/ 582 w 593"/>
                  <a:gd name="T9" fmla="*/ 294 h 504"/>
                  <a:gd name="T10" fmla="*/ 564 w 593"/>
                  <a:gd name="T11" fmla="*/ 271 h 504"/>
                  <a:gd name="T12" fmla="*/ 510 w 593"/>
                  <a:gd name="T13" fmla="*/ 179 h 504"/>
                  <a:gd name="T14" fmla="*/ 511 w 593"/>
                  <a:gd name="T15" fmla="*/ 165 h 504"/>
                  <a:gd name="T16" fmla="*/ 536 w 593"/>
                  <a:gd name="T17" fmla="*/ 215 h 504"/>
                  <a:gd name="T18" fmla="*/ 528 w 593"/>
                  <a:gd name="T19" fmla="*/ 175 h 504"/>
                  <a:gd name="T20" fmla="*/ 457 w 593"/>
                  <a:gd name="T21" fmla="*/ 74 h 504"/>
                  <a:gd name="T22" fmla="*/ 433 w 593"/>
                  <a:gd name="T23" fmla="*/ 19 h 504"/>
                  <a:gd name="T24" fmla="*/ 423 w 593"/>
                  <a:gd name="T25" fmla="*/ 5 h 504"/>
                  <a:gd name="T26" fmla="*/ 391 w 593"/>
                  <a:gd name="T27" fmla="*/ 9 h 504"/>
                  <a:gd name="T28" fmla="*/ 384 w 593"/>
                  <a:gd name="T29" fmla="*/ 39 h 504"/>
                  <a:gd name="T30" fmla="*/ 182 w 593"/>
                  <a:gd name="T31" fmla="*/ 16 h 504"/>
                  <a:gd name="T32" fmla="*/ 14 w 593"/>
                  <a:gd name="T33" fmla="*/ 60 h 504"/>
                  <a:gd name="T34" fmla="*/ 23 w 593"/>
                  <a:gd name="T35" fmla="*/ 81 h 504"/>
                  <a:gd name="T36" fmla="*/ 34 w 593"/>
                  <a:gd name="T37" fmla="*/ 80 h 504"/>
                  <a:gd name="T38" fmla="*/ 44 w 593"/>
                  <a:gd name="T39" fmla="*/ 70 h 504"/>
                  <a:gd name="T40" fmla="*/ 38 w 593"/>
                  <a:gd name="T41" fmla="*/ 83 h 504"/>
                  <a:gd name="T42" fmla="*/ 88 w 593"/>
                  <a:gd name="T43" fmla="*/ 72 h 504"/>
                  <a:gd name="T44" fmla="*/ 101 w 593"/>
                  <a:gd name="T45" fmla="*/ 73 h 504"/>
                  <a:gd name="T46" fmla="*/ 115 w 593"/>
                  <a:gd name="T47" fmla="*/ 83 h 504"/>
                  <a:gd name="T48" fmla="*/ 136 w 593"/>
                  <a:gd name="T49" fmla="*/ 80 h 504"/>
                  <a:gd name="T50" fmla="*/ 149 w 593"/>
                  <a:gd name="T51" fmla="*/ 92 h 504"/>
                  <a:gd name="T52" fmla="*/ 144 w 593"/>
                  <a:gd name="T53" fmla="*/ 92 h 504"/>
                  <a:gd name="T54" fmla="*/ 164 w 593"/>
                  <a:gd name="T55" fmla="*/ 106 h 504"/>
                  <a:gd name="T56" fmla="*/ 166 w 593"/>
                  <a:gd name="T57" fmla="*/ 112 h 504"/>
                  <a:gd name="T58" fmla="*/ 191 w 593"/>
                  <a:gd name="T59" fmla="*/ 121 h 504"/>
                  <a:gd name="T60" fmla="*/ 224 w 593"/>
                  <a:gd name="T61" fmla="*/ 102 h 504"/>
                  <a:gd name="T62" fmla="*/ 238 w 593"/>
                  <a:gd name="T63" fmla="*/ 95 h 504"/>
                  <a:gd name="T64" fmla="*/ 262 w 593"/>
                  <a:gd name="T65" fmla="*/ 80 h 504"/>
                  <a:gd name="T66" fmla="*/ 309 w 593"/>
                  <a:gd name="T67" fmla="*/ 115 h 504"/>
                  <a:gd name="T68" fmla="*/ 343 w 593"/>
                  <a:gd name="T69" fmla="*/ 145 h 504"/>
                  <a:gd name="T70" fmla="*/ 372 w 593"/>
                  <a:gd name="T71" fmla="*/ 169 h 504"/>
                  <a:gd name="T72" fmla="*/ 372 w 593"/>
                  <a:gd name="T73" fmla="*/ 230 h 504"/>
                  <a:gd name="T74" fmla="*/ 383 w 593"/>
                  <a:gd name="T75" fmla="*/ 259 h 504"/>
                  <a:gd name="T76" fmla="*/ 383 w 593"/>
                  <a:gd name="T77" fmla="*/ 239 h 504"/>
                  <a:gd name="T78" fmla="*/ 402 w 593"/>
                  <a:gd name="T79" fmla="*/ 245 h 504"/>
                  <a:gd name="T80" fmla="*/ 381 w 593"/>
                  <a:gd name="T81" fmla="*/ 275 h 504"/>
                  <a:gd name="T82" fmla="*/ 412 w 593"/>
                  <a:gd name="T83" fmla="*/ 316 h 504"/>
                  <a:gd name="T84" fmla="*/ 427 w 593"/>
                  <a:gd name="T85" fmla="*/ 317 h 504"/>
                  <a:gd name="T86" fmla="*/ 436 w 593"/>
                  <a:gd name="T87" fmla="*/ 317 h 504"/>
                  <a:gd name="T88" fmla="*/ 446 w 593"/>
                  <a:gd name="T89" fmla="*/ 346 h 504"/>
                  <a:gd name="T90" fmla="*/ 449 w 593"/>
                  <a:gd name="T91" fmla="*/ 348 h 504"/>
                  <a:gd name="T92" fmla="*/ 479 w 593"/>
                  <a:gd name="T93" fmla="*/ 388 h 504"/>
                  <a:gd name="T94" fmla="*/ 502 w 593"/>
                  <a:gd name="T95" fmla="*/ 396 h 504"/>
                  <a:gd name="T96" fmla="*/ 532 w 593"/>
                  <a:gd name="T97" fmla="*/ 431 h 504"/>
                  <a:gd name="T98" fmla="*/ 524 w 593"/>
                  <a:gd name="T99" fmla="*/ 439 h 504"/>
                  <a:gd name="T100" fmla="*/ 559 w 593"/>
                  <a:gd name="T101" fmla="*/ 443 h 504"/>
                  <a:gd name="T102" fmla="*/ 582 w 593"/>
                  <a:gd name="T103" fmla="*/ 435 h 504"/>
                  <a:gd name="T104" fmla="*/ 582 w 593"/>
                  <a:gd name="T105" fmla="*/ 401 h 504"/>
                  <a:gd name="T106" fmla="*/ 593 w 593"/>
                  <a:gd name="T107" fmla="*/ 381 h 504"/>
                  <a:gd name="T108" fmla="*/ 493 w 593"/>
                  <a:gd name="T109" fmla="*/ 500 h 504"/>
                  <a:gd name="T110" fmla="*/ 41 w 593"/>
                  <a:gd name="T111" fmla="*/ 87 h 504"/>
                  <a:gd name="T112" fmla="*/ 64 w 593"/>
                  <a:gd name="T113" fmla="*/ 78 h 504"/>
                  <a:gd name="T114" fmla="*/ 210 w 593"/>
                  <a:gd name="T115" fmla="*/ 121 h 504"/>
                  <a:gd name="T116" fmla="*/ 200 w 593"/>
                  <a:gd name="T117" fmla="*/ 127 h 504"/>
                  <a:gd name="T118" fmla="*/ 433 w 593"/>
                  <a:gd name="T119" fmla="*/ 350 h 504"/>
                  <a:gd name="T120" fmla="*/ 433 w 593"/>
                  <a:gd name="T121" fmla="*/ 350 h 504"/>
                  <a:gd name="T122" fmla="*/ 582 w 593"/>
                  <a:gd name="T123" fmla="*/ 441 h 504"/>
                  <a:gd name="T124" fmla="*/ 593 w 593"/>
                  <a:gd name="T125" fmla="*/ 40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solidFill>
                <a:srgbClr val="DFDFE0"/>
              </a:solidFill>
              <a:ln w="12700">
                <a:solidFill>
                  <a:srgbClr val="FFFFFF"/>
                </a:solidFill>
                <a:prstDash val="solid"/>
                <a:round/>
                <a:headEnd/>
                <a:tailEnd/>
              </a:ln>
            </p:spPr>
            <p:txBody>
              <a:bodyPr/>
              <a:lstStyle/>
              <a:p>
                <a:endParaRPr lang="en-US" sz="1980"/>
              </a:p>
            </p:txBody>
          </p:sp>
          <p:sp>
            <p:nvSpPr>
              <p:cNvPr id="201" name="Freeform 179">
                <a:extLst>
                  <a:ext uri="{FF2B5EF4-FFF2-40B4-BE49-F238E27FC236}">
                    <a16:creationId xmlns:a16="http://schemas.microsoft.com/office/drawing/2014/main" id="{732725E1-8315-D1D5-049D-6DD35291E94C}"/>
                  </a:ext>
                </a:extLst>
              </p:cNvPr>
              <p:cNvSpPr>
                <a:spLocks noEditPoints="1"/>
              </p:cNvSpPr>
              <p:nvPr/>
            </p:nvSpPr>
            <p:spPr bwMode="auto">
              <a:xfrm>
                <a:off x="8023058" y="2517536"/>
                <a:ext cx="129126" cy="299244"/>
              </a:xfrm>
              <a:custGeom>
                <a:avLst/>
                <a:gdLst>
                  <a:gd name="T0" fmla="*/ 83 w 85"/>
                  <a:gd name="T1" fmla="*/ 88 h 197"/>
                  <a:gd name="T2" fmla="*/ 81 w 85"/>
                  <a:gd name="T3" fmla="*/ 65 h 197"/>
                  <a:gd name="T4" fmla="*/ 65 w 85"/>
                  <a:gd name="T5" fmla="*/ 65 h 197"/>
                  <a:gd name="T6" fmla="*/ 61 w 85"/>
                  <a:gd name="T7" fmla="*/ 50 h 197"/>
                  <a:gd name="T8" fmla="*/ 66 w 85"/>
                  <a:gd name="T9" fmla="*/ 45 h 197"/>
                  <a:gd name="T10" fmla="*/ 70 w 85"/>
                  <a:gd name="T11" fmla="*/ 36 h 197"/>
                  <a:gd name="T12" fmla="*/ 73 w 85"/>
                  <a:gd name="T13" fmla="*/ 23 h 197"/>
                  <a:gd name="T14" fmla="*/ 18 w 85"/>
                  <a:gd name="T15" fmla="*/ 0 h 197"/>
                  <a:gd name="T16" fmla="*/ 11 w 85"/>
                  <a:gd name="T17" fmla="*/ 11 h 197"/>
                  <a:gd name="T18" fmla="*/ 4 w 85"/>
                  <a:gd name="T19" fmla="*/ 30 h 197"/>
                  <a:gd name="T20" fmla="*/ 1 w 85"/>
                  <a:gd name="T21" fmla="*/ 40 h 197"/>
                  <a:gd name="T22" fmla="*/ 5 w 85"/>
                  <a:gd name="T23" fmla="*/ 45 h 197"/>
                  <a:gd name="T24" fmla="*/ 0 w 85"/>
                  <a:gd name="T25" fmla="*/ 55 h 197"/>
                  <a:gd name="T26" fmla="*/ 7 w 85"/>
                  <a:gd name="T27" fmla="*/ 69 h 197"/>
                  <a:gd name="T28" fmla="*/ 14 w 85"/>
                  <a:gd name="T29" fmla="*/ 76 h 197"/>
                  <a:gd name="T30" fmla="*/ 22 w 85"/>
                  <a:gd name="T31" fmla="*/ 80 h 197"/>
                  <a:gd name="T32" fmla="*/ 38 w 85"/>
                  <a:gd name="T33" fmla="*/ 95 h 197"/>
                  <a:gd name="T34" fmla="*/ 28 w 85"/>
                  <a:gd name="T35" fmla="*/ 106 h 197"/>
                  <a:gd name="T36" fmla="*/ 23 w 85"/>
                  <a:gd name="T37" fmla="*/ 112 h 197"/>
                  <a:gd name="T38" fmla="*/ 23 w 85"/>
                  <a:gd name="T39" fmla="*/ 113 h 197"/>
                  <a:gd name="T40" fmla="*/ 20 w 85"/>
                  <a:gd name="T41" fmla="*/ 124 h 197"/>
                  <a:gd name="T42" fmla="*/ 14 w 85"/>
                  <a:gd name="T43" fmla="*/ 128 h 197"/>
                  <a:gd name="T44" fmla="*/ 5 w 85"/>
                  <a:gd name="T45" fmla="*/ 135 h 197"/>
                  <a:gd name="T46" fmla="*/ 1 w 85"/>
                  <a:gd name="T47" fmla="*/ 147 h 197"/>
                  <a:gd name="T48" fmla="*/ 0 w 85"/>
                  <a:gd name="T49" fmla="*/ 152 h 197"/>
                  <a:gd name="T50" fmla="*/ 3 w 85"/>
                  <a:gd name="T51" fmla="*/ 158 h 197"/>
                  <a:gd name="T52" fmla="*/ 12 w 85"/>
                  <a:gd name="T53" fmla="*/ 168 h 197"/>
                  <a:gd name="T54" fmla="*/ 23 w 85"/>
                  <a:gd name="T55" fmla="*/ 173 h 197"/>
                  <a:gd name="T56" fmla="*/ 37 w 85"/>
                  <a:gd name="T57" fmla="*/ 178 h 197"/>
                  <a:gd name="T58" fmla="*/ 49 w 85"/>
                  <a:gd name="T59" fmla="*/ 183 h 197"/>
                  <a:gd name="T60" fmla="*/ 47 w 85"/>
                  <a:gd name="T61" fmla="*/ 197 h 197"/>
                  <a:gd name="T62" fmla="*/ 56 w 85"/>
                  <a:gd name="T63" fmla="*/ 193 h 197"/>
                  <a:gd name="T64" fmla="*/ 61 w 85"/>
                  <a:gd name="T65" fmla="*/ 182 h 197"/>
                  <a:gd name="T66" fmla="*/ 65 w 85"/>
                  <a:gd name="T67" fmla="*/ 166 h 197"/>
                  <a:gd name="T68" fmla="*/ 62 w 85"/>
                  <a:gd name="T69" fmla="*/ 163 h 197"/>
                  <a:gd name="T70" fmla="*/ 72 w 85"/>
                  <a:gd name="T71" fmla="*/ 158 h 197"/>
                  <a:gd name="T72" fmla="*/ 73 w 85"/>
                  <a:gd name="T73" fmla="*/ 148 h 197"/>
                  <a:gd name="T74" fmla="*/ 76 w 85"/>
                  <a:gd name="T75" fmla="*/ 140 h 197"/>
                  <a:gd name="T76" fmla="*/ 80 w 85"/>
                  <a:gd name="T77" fmla="*/ 129 h 197"/>
                  <a:gd name="T78" fmla="*/ 80 w 85"/>
                  <a:gd name="T79" fmla="*/ 118 h 197"/>
                  <a:gd name="T80" fmla="*/ 80 w 85"/>
                  <a:gd name="T81" fmla="*/ 106 h 197"/>
                  <a:gd name="T82" fmla="*/ 80 w 85"/>
                  <a:gd name="T83" fmla="*/ 99 h 197"/>
                  <a:gd name="T84" fmla="*/ 84 w 85"/>
                  <a:gd name="T85" fmla="*/ 99 h 197"/>
                  <a:gd name="T86" fmla="*/ 84 w 85"/>
                  <a:gd name="T87" fmla="*/ 114 h 197"/>
                  <a:gd name="T88" fmla="*/ 84 w 85"/>
                  <a:gd name="T89" fmla="*/ 94 h 197"/>
                  <a:gd name="T90" fmla="*/ 84 w 85"/>
                  <a:gd name="T91" fmla="*/ 122 h 197"/>
                  <a:gd name="T92" fmla="*/ 84 w 85"/>
                  <a:gd name="T93"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97">
                    <a:moveTo>
                      <a:pt x="84" y="94"/>
                    </a:moveTo>
                    <a:lnTo>
                      <a:pt x="83" y="88"/>
                    </a:lnTo>
                    <a:lnTo>
                      <a:pt x="83" y="72"/>
                    </a:lnTo>
                    <a:lnTo>
                      <a:pt x="81" y="65"/>
                    </a:lnTo>
                    <a:lnTo>
                      <a:pt x="70" y="64"/>
                    </a:lnTo>
                    <a:lnTo>
                      <a:pt x="65" y="65"/>
                    </a:lnTo>
                    <a:lnTo>
                      <a:pt x="61" y="65"/>
                    </a:lnTo>
                    <a:lnTo>
                      <a:pt x="61" y="50"/>
                    </a:lnTo>
                    <a:lnTo>
                      <a:pt x="65" y="44"/>
                    </a:lnTo>
                    <a:lnTo>
                      <a:pt x="66" y="45"/>
                    </a:lnTo>
                    <a:lnTo>
                      <a:pt x="70" y="40"/>
                    </a:lnTo>
                    <a:lnTo>
                      <a:pt x="70" y="36"/>
                    </a:lnTo>
                    <a:lnTo>
                      <a:pt x="73" y="29"/>
                    </a:lnTo>
                    <a:lnTo>
                      <a:pt x="73" y="23"/>
                    </a:lnTo>
                    <a:lnTo>
                      <a:pt x="73" y="18"/>
                    </a:lnTo>
                    <a:lnTo>
                      <a:pt x="18" y="0"/>
                    </a:lnTo>
                    <a:lnTo>
                      <a:pt x="12" y="6"/>
                    </a:lnTo>
                    <a:lnTo>
                      <a:pt x="11" y="11"/>
                    </a:lnTo>
                    <a:lnTo>
                      <a:pt x="11" y="17"/>
                    </a:lnTo>
                    <a:lnTo>
                      <a:pt x="4" y="30"/>
                    </a:lnTo>
                    <a:lnTo>
                      <a:pt x="0" y="36"/>
                    </a:lnTo>
                    <a:lnTo>
                      <a:pt x="1" y="40"/>
                    </a:lnTo>
                    <a:lnTo>
                      <a:pt x="3" y="40"/>
                    </a:lnTo>
                    <a:lnTo>
                      <a:pt x="5" y="45"/>
                    </a:lnTo>
                    <a:lnTo>
                      <a:pt x="4" y="50"/>
                    </a:lnTo>
                    <a:lnTo>
                      <a:pt x="0" y="55"/>
                    </a:lnTo>
                    <a:lnTo>
                      <a:pt x="1" y="64"/>
                    </a:lnTo>
                    <a:lnTo>
                      <a:pt x="7" y="69"/>
                    </a:lnTo>
                    <a:lnTo>
                      <a:pt x="12" y="71"/>
                    </a:lnTo>
                    <a:lnTo>
                      <a:pt x="14" y="76"/>
                    </a:lnTo>
                    <a:lnTo>
                      <a:pt x="18" y="80"/>
                    </a:lnTo>
                    <a:lnTo>
                      <a:pt x="22" y="80"/>
                    </a:lnTo>
                    <a:lnTo>
                      <a:pt x="26" y="86"/>
                    </a:lnTo>
                    <a:lnTo>
                      <a:pt x="38" y="95"/>
                    </a:lnTo>
                    <a:lnTo>
                      <a:pt x="35" y="101"/>
                    </a:lnTo>
                    <a:lnTo>
                      <a:pt x="28" y="106"/>
                    </a:lnTo>
                    <a:lnTo>
                      <a:pt x="26" y="112"/>
                    </a:lnTo>
                    <a:lnTo>
                      <a:pt x="23" y="112"/>
                    </a:lnTo>
                    <a:lnTo>
                      <a:pt x="23" y="113"/>
                    </a:lnTo>
                    <a:lnTo>
                      <a:pt x="23" y="113"/>
                    </a:lnTo>
                    <a:lnTo>
                      <a:pt x="20" y="118"/>
                    </a:lnTo>
                    <a:lnTo>
                      <a:pt x="20" y="124"/>
                    </a:lnTo>
                    <a:lnTo>
                      <a:pt x="15" y="128"/>
                    </a:lnTo>
                    <a:lnTo>
                      <a:pt x="14" y="128"/>
                    </a:lnTo>
                    <a:lnTo>
                      <a:pt x="9" y="131"/>
                    </a:lnTo>
                    <a:lnTo>
                      <a:pt x="5" y="135"/>
                    </a:lnTo>
                    <a:lnTo>
                      <a:pt x="3" y="140"/>
                    </a:lnTo>
                    <a:lnTo>
                      <a:pt x="1" y="147"/>
                    </a:lnTo>
                    <a:lnTo>
                      <a:pt x="0" y="151"/>
                    </a:lnTo>
                    <a:lnTo>
                      <a:pt x="0" y="152"/>
                    </a:lnTo>
                    <a:lnTo>
                      <a:pt x="3" y="158"/>
                    </a:lnTo>
                    <a:lnTo>
                      <a:pt x="3" y="158"/>
                    </a:lnTo>
                    <a:lnTo>
                      <a:pt x="1" y="160"/>
                    </a:lnTo>
                    <a:lnTo>
                      <a:pt x="12" y="168"/>
                    </a:lnTo>
                    <a:lnTo>
                      <a:pt x="18" y="170"/>
                    </a:lnTo>
                    <a:lnTo>
                      <a:pt x="23" y="173"/>
                    </a:lnTo>
                    <a:lnTo>
                      <a:pt x="31" y="179"/>
                    </a:lnTo>
                    <a:lnTo>
                      <a:pt x="37" y="178"/>
                    </a:lnTo>
                    <a:lnTo>
                      <a:pt x="47" y="178"/>
                    </a:lnTo>
                    <a:lnTo>
                      <a:pt x="49" y="183"/>
                    </a:lnTo>
                    <a:lnTo>
                      <a:pt x="47" y="192"/>
                    </a:lnTo>
                    <a:lnTo>
                      <a:pt x="47" y="197"/>
                    </a:lnTo>
                    <a:lnTo>
                      <a:pt x="53" y="197"/>
                    </a:lnTo>
                    <a:lnTo>
                      <a:pt x="56" y="193"/>
                    </a:lnTo>
                    <a:lnTo>
                      <a:pt x="57" y="187"/>
                    </a:lnTo>
                    <a:lnTo>
                      <a:pt x="61" y="182"/>
                    </a:lnTo>
                    <a:lnTo>
                      <a:pt x="62" y="171"/>
                    </a:lnTo>
                    <a:lnTo>
                      <a:pt x="65" y="166"/>
                    </a:lnTo>
                    <a:lnTo>
                      <a:pt x="62" y="166"/>
                    </a:lnTo>
                    <a:lnTo>
                      <a:pt x="62" y="163"/>
                    </a:lnTo>
                    <a:lnTo>
                      <a:pt x="66" y="158"/>
                    </a:lnTo>
                    <a:lnTo>
                      <a:pt x="72" y="158"/>
                    </a:lnTo>
                    <a:lnTo>
                      <a:pt x="69" y="152"/>
                    </a:lnTo>
                    <a:lnTo>
                      <a:pt x="73" y="148"/>
                    </a:lnTo>
                    <a:lnTo>
                      <a:pt x="70" y="143"/>
                    </a:lnTo>
                    <a:lnTo>
                      <a:pt x="76" y="140"/>
                    </a:lnTo>
                    <a:lnTo>
                      <a:pt x="77" y="135"/>
                    </a:lnTo>
                    <a:lnTo>
                      <a:pt x="80" y="129"/>
                    </a:lnTo>
                    <a:lnTo>
                      <a:pt x="83" y="124"/>
                    </a:lnTo>
                    <a:lnTo>
                      <a:pt x="80" y="118"/>
                    </a:lnTo>
                    <a:lnTo>
                      <a:pt x="81" y="114"/>
                    </a:lnTo>
                    <a:lnTo>
                      <a:pt x="80" y="106"/>
                    </a:lnTo>
                    <a:lnTo>
                      <a:pt x="79" y="101"/>
                    </a:lnTo>
                    <a:lnTo>
                      <a:pt x="80" y="99"/>
                    </a:lnTo>
                    <a:lnTo>
                      <a:pt x="81" y="95"/>
                    </a:lnTo>
                    <a:lnTo>
                      <a:pt x="84" y="99"/>
                    </a:lnTo>
                    <a:lnTo>
                      <a:pt x="83" y="105"/>
                    </a:lnTo>
                    <a:lnTo>
                      <a:pt x="84" y="114"/>
                    </a:lnTo>
                    <a:lnTo>
                      <a:pt x="85" y="109"/>
                    </a:lnTo>
                    <a:lnTo>
                      <a:pt x="84" y="94"/>
                    </a:lnTo>
                    <a:close/>
                    <a:moveTo>
                      <a:pt x="84" y="128"/>
                    </a:moveTo>
                    <a:lnTo>
                      <a:pt x="84" y="122"/>
                    </a:lnTo>
                    <a:lnTo>
                      <a:pt x="80" y="139"/>
                    </a:lnTo>
                    <a:lnTo>
                      <a:pt x="84" y="128"/>
                    </a:lnTo>
                    <a:close/>
                  </a:path>
                </a:pathLst>
              </a:custGeom>
              <a:solidFill>
                <a:srgbClr val="DFDFE0"/>
              </a:solidFill>
              <a:ln w="12700">
                <a:solidFill>
                  <a:srgbClr val="FFFFFF"/>
                </a:solidFill>
                <a:prstDash val="solid"/>
                <a:round/>
                <a:headEnd/>
                <a:tailEnd/>
              </a:ln>
            </p:spPr>
            <p:txBody>
              <a:bodyPr/>
              <a:lstStyle/>
              <a:p>
                <a:endParaRPr lang="en-US" sz="1980"/>
              </a:p>
            </p:txBody>
          </p:sp>
          <p:sp>
            <p:nvSpPr>
              <p:cNvPr id="202" name="Freeform 180">
                <a:extLst>
                  <a:ext uri="{FF2B5EF4-FFF2-40B4-BE49-F238E27FC236}">
                    <a16:creationId xmlns:a16="http://schemas.microsoft.com/office/drawing/2014/main" id="{FFD722FF-AB24-F627-E03F-CE2FD5FB62DE}"/>
                  </a:ext>
                </a:extLst>
              </p:cNvPr>
              <p:cNvSpPr>
                <a:spLocks noEditPoints="1"/>
              </p:cNvSpPr>
              <p:nvPr/>
            </p:nvSpPr>
            <p:spPr bwMode="auto">
              <a:xfrm>
                <a:off x="7277167" y="3129695"/>
                <a:ext cx="868941" cy="382789"/>
              </a:xfrm>
              <a:custGeom>
                <a:avLst/>
                <a:gdLst>
                  <a:gd name="T0" fmla="*/ 540 w 572"/>
                  <a:gd name="T1" fmla="*/ 46 h 252"/>
                  <a:gd name="T2" fmla="*/ 533 w 572"/>
                  <a:gd name="T3" fmla="*/ 69 h 252"/>
                  <a:gd name="T4" fmla="*/ 526 w 572"/>
                  <a:gd name="T5" fmla="*/ 60 h 252"/>
                  <a:gd name="T6" fmla="*/ 511 w 572"/>
                  <a:gd name="T7" fmla="*/ 57 h 252"/>
                  <a:gd name="T8" fmla="*/ 483 w 572"/>
                  <a:gd name="T9" fmla="*/ 56 h 252"/>
                  <a:gd name="T10" fmla="*/ 475 w 572"/>
                  <a:gd name="T11" fmla="*/ 31 h 252"/>
                  <a:gd name="T12" fmla="*/ 483 w 572"/>
                  <a:gd name="T13" fmla="*/ 52 h 252"/>
                  <a:gd name="T14" fmla="*/ 505 w 572"/>
                  <a:gd name="T15" fmla="*/ 41 h 252"/>
                  <a:gd name="T16" fmla="*/ 518 w 572"/>
                  <a:gd name="T17" fmla="*/ 33 h 252"/>
                  <a:gd name="T18" fmla="*/ 530 w 572"/>
                  <a:gd name="T19" fmla="*/ 31 h 252"/>
                  <a:gd name="T20" fmla="*/ 536 w 572"/>
                  <a:gd name="T21" fmla="*/ 31 h 252"/>
                  <a:gd name="T22" fmla="*/ 515 w 572"/>
                  <a:gd name="T23" fmla="*/ 3 h 252"/>
                  <a:gd name="T24" fmla="*/ 165 w 572"/>
                  <a:gd name="T25" fmla="*/ 67 h 252"/>
                  <a:gd name="T26" fmla="*/ 145 w 572"/>
                  <a:gd name="T27" fmla="*/ 91 h 252"/>
                  <a:gd name="T28" fmla="*/ 118 w 572"/>
                  <a:gd name="T29" fmla="*/ 113 h 252"/>
                  <a:gd name="T30" fmla="*/ 96 w 572"/>
                  <a:gd name="T31" fmla="*/ 122 h 252"/>
                  <a:gd name="T32" fmla="*/ 81 w 572"/>
                  <a:gd name="T33" fmla="*/ 142 h 252"/>
                  <a:gd name="T34" fmla="*/ 43 w 572"/>
                  <a:gd name="T35" fmla="*/ 171 h 252"/>
                  <a:gd name="T36" fmla="*/ 15 w 572"/>
                  <a:gd name="T37" fmla="*/ 195 h 252"/>
                  <a:gd name="T38" fmla="*/ 98 w 572"/>
                  <a:gd name="T39" fmla="*/ 204 h 252"/>
                  <a:gd name="T40" fmla="*/ 132 w 572"/>
                  <a:gd name="T41" fmla="*/ 187 h 252"/>
                  <a:gd name="T42" fmla="*/ 232 w 572"/>
                  <a:gd name="T43" fmla="*/ 190 h 252"/>
                  <a:gd name="T44" fmla="*/ 393 w 572"/>
                  <a:gd name="T45" fmla="*/ 250 h 252"/>
                  <a:gd name="T46" fmla="*/ 429 w 572"/>
                  <a:gd name="T47" fmla="*/ 244 h 252"/>
                  <a:gd name="T48" fmla="*/ 434 w 572"/>
                  <a:gd name="T49" fmla="*/ 225 h 252"/>
                  <a:gd name="T50" fmla="*/ 450 w 572"/>
                  <a:gd name="T51" fmla="*/ 195 h 252"/>
                  <a:gd name="T52" fmla="*/ 465 w 572"/>
                  <a:gd name="T53" fmla="*/ 174 h 252"/>
                  <a:gd name="T54" fmla="*/ 476 w 572"/>
                  <a:gd name="T55" fmla="*/ 166 h 252"/>
                  <a:gd name="T56" fmla="*/ 505 w 572"/>
                  <a:gd name="T57" fmla="*/ 153 h 252"/>
                  <a:gd name="T58" fmla="*/ 521 w 572"/>
                  <a:gd name="T59" fmla="*/ 145 h 252"/>
                  <a:gd name="T60" fmla="*/ 521 w 572"/>
                  <a:gd name="T61" fmla="*/ 137 h 252"/>
                  <a:gd name="T62" fmla="*/ 514 w 572"/>
                  <a:gd name="T63" fmla="*/ 133 h 252"/>
                  <a:gd name="T64" fmla="*/ 486 w 572"/>
                  <a:gd name="T65" fmla="*/ 142 h 252"/>
                  <a:gd name="T66" fmla="*/ 488 w 572"/>
                  <a:gd name="T67" fmla="*/ 140 h 252"/>
                  <a:gd name="T68" fmla="*/ 500 w 572"/>
                  <a:gd name="T69" fmla="*/ 124 h 252"/>
                  <a:gd name="T70" fmla="*/ 494 w 572"/>
                  <a:gd name="T71" fmla="*/ 109 h 252"/>
                  <a:gd name="T72" fmla="*/ 491 w 572"/>
                  <a:gd name="T73" fmla="*/ 103 h 252"/>
                  <a:gd name="T74" fmla="*/ 502 w 572"/>
                  <a:gd name="T75" fmla="*/ 91 h 252"/>
                  <a:gd name="T76" fmla="*/ 513 w 572"/>
                  <a:gd name="T77" fmla="*/ 100 h 252"/>
                  <a:gd name="T78" fmla="*/ 541 w 572"/>
                  <a:gd name="T79" fmla="*/ 76 h 252"/>
                  <a:gd name="T80" fmla="*/ 528 w 572"/>
                  <a:gd name="T81" fmla="*/ 0 h 252"/>
                  <a:gd name="T82" fmla="*/ 543 w 572"/>
                  <a:gd name="T83" fmla="*/ 35 h 252"/>
                  <a:gd name="T84" fmla="*/ 559 w 572"/>
                  <a:gd name="T85" fmla="*/ 56 h 252"/>
                  <a:gd name="T86" fmla="*/ 453 w 572"/>
                  <a:gd name="T87" fmla="*/ 194 h 252"/>
                  <a:gd name="T88" fmla="*/ 458 w 572"/>
                  <a:gd name="T89" fmla="*/ 189 h 252"/>
                  <a:gd name="T90" fmla="*/ 505 w 572"/>
                  <a:gd name="T91" fmla="*/ 161 h 252"/>
                  <a:gd name="T92" fmla="*/ 518 w 572"/>
                  <a:gd name="T93" fmla="*/ 166 h 252"/>
                  <a:gd name="T94" fmla="*/ 537 w 572"/>
                  <a:gd name="T95" fmla="*/ 129 h 252"/>
                  <a:gd name="T96" fmla="*/ 545 w 572"/>
                  <a:gd name="T97" fmla="*/ 119 h 252"/>
                  <a:gd name="T98" fmla="*/ 571 w 572"/>
                  <a:gd name="T99" fmla="*/ 75 h 252"/>
                  <a:gd name="T100" fmla="*/ 570 w 572"/>
                  <a:gd name="T101" fmla="*/ 75 h 252"/>
                  <a:gd name="T102" fmla="*/ 571 w 572"/>
                  <a:gd name="T103" fmla="*/ 10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2" h="252">
                    <a:moveTo>
                      <a:pt x="551" y="72"/>
                    </a:moveTo>
                    <a:lnTo>
                      <a:pt x="549" y="68"/>
                    </a:lnTo>
                    <a:lnTo>
                      <a:pt x="548" y="57"/>
                    </a:lnTo>
                    <a:lnTo>
                      <a:pt x="545" y="52"/>
                    </a:lnTo>
                    <a:lnTo>
                      <a:pt x="540" y="46"/>
                    </a:lnTo>
                    <a:lnTo>
                      <a:pt x="540" y="50"/>
                    </a:lnTo>
                    <a:lnTo>
                      <a:pt x="538" y="53"/>
                    </a:lnTo>
                    <a:lnTo>
                      <a:pt x="532" y="54"/>
                    </a:lnTo>
                    <a:lnTo>
                      <a:pt x="532" y="60"/>
                    </a:lnTo>
                    <a:lnTo>
                      <a:pt x="533" y="69"/>
                    </a:lnTo>
                    <a:lnTo>
                      <a:pt x="528" y="75"/>
                    </a:lnTo>
                    <a:lnTo>
                      <a:pt x="526" y="72"/>
                    </a:lnTo>
                    <a:lnTo>
                      <a:pt x="529" y="68"/>
                    </a:lnTo>
                    <a:lnTo>
                      <a:pt x="524" y="65"/>
                    </a:lnTo>
                    <a:lnTo>
                      <a:pt x="526" y="60"/>
                    </a:lnTo>
                    <a:lnTo>
                      <a:pt x="526" y="54"/>
                    </a:lnTo>
                    <a:lnTo>
                      <a:pt x="526" y="49"/>
                    </a:lnTo>
                    <a:lnTo>
                      <a:pt x="519" y="49"/>
                    </a:lnTo>
                    <a:lnTo>
                      <a:pt x="513" y="52"/>
                    </a:lnTo>
                    <a:lnTo>
                      <a:pt x="511" y="57"/>
                    </a:lnTo>
                    <a:lnTo>
                      <a:pt x="500" y="54"/>
                    </a:lnTo>
                    <a:lnTo>
                      <a:pt x="495" y="58"/>
                    </a:lnTo>
                    <a:lnTo>
                      <a:pt x="490" y="60"/>
                    </a:lnTo>
                    <a:lnTo>
                      <a:pt x="484" y="61"/>
                    </a:lnTo>
                    <a:lnTo>
                      <a:pt x="483" y="56"/>
                    </a:lnTo>
                    <a:lnTo>
                      <a:pt x="479" y="50"/>
                    </a:lnTo>
                    <a:lnTo>
                      <a:pt x="476" y="45"/>
                    </a:lnTo>
                    <a:lnTo>
                      <a:pt x="475" y="39"/>
                    </a:lnTo>
                    <a:lnTo>
                      <a:pt x="477" y="35"/>
                    </a:lnTo>
                    <a:lnTo>
                      <a:pt x="475" y="31"/>
                    </a:lnTo>
                    <a:lnTo>
                      <a:pt x="477" y="34"/>
                    </a:lnTo>
                    <a:lnTo>
                      <a:pt x="477" y="35"/>
                    </a:lnTo>
                    <a:lnTo>
                      <a:pt x="479" y="37"/>
                    </a:lnTo>
                    <a:lnTo>
                      <a:pt x="477" y="42"/>
                    </a:lnTo>
                    <a:lnTo>
                      <a:pt x="483" y="52"/>
                    </a:lnTo>
                    <a:lnTo>
                      <a:pt x="488" y="52"/>
                    </a:lnTo>
                    <a:lnTo>
                      <a:pt x="494" y="53"/>
                    </a:lnTo>
                    <a:lnTo>
                      <a:pt x="505" y="43"/>
                    </a:lnTo>
                    <a:lnTo>
                      <a:pt x="499" y="41"/>
                    </a:lnTo>
                    <a:lnTo>
                      <a:pt x="505" y="41"/>
                    </a:lnTo>
                    <a:lnTo>
                      <a:pt x="513" y="42"/>
                    </a:lnTo>
                    <a:lnTo>
                      <a:pt x="509" y="37"/>
                    </a:lnTo>
                    <a:lnTo>
                      <a:pt x="514" y="38"/>
                    </a:lnTo>
                    <a:lnTo>
                      <a:pt x="518" y="37"/>
                    </a:lnTo>
                    <a:lnTo>
                      <a:pt x="518" y="33"/>
                    </a:lnTo>
                    <a:lnTo>
                      <a:pt x="513" y="27"/>
                    </a:lnTo>
                    <a:lnTo>
                      <a:pt x="509" y="26"/>
                    </a:lnTo>
                    <a:lnTo>
                      <a:pt x="514" y="25"/>
                    </a:lnTo>
                    <a:lnTo>
                      <a:pt x="524" y="31"/>
                    </a:lnTo>
                    <a:lnTo>
                      <a:pt x="530" y="31"/>
                    </a:lnTo>
                    <a:lnTo>
                      <a:pt x="526" y="26"/>
                    </a:lnTo>
                    <a:lnTo>
                      <a:pt x="522" y="22"/>
                    </a:lnTo>
                    <a:lnTo>
                      <a:pt x="533" y="30"/>
                    </a:lnTo>
                    <a:lnTo>
                      <a:pt x="537" y="37"/>
                    </a:lnTo>
                    <a:lnTo>
                      <a:pt x="536" y="31"/>
                    </a:lnTo>
                    <a:lnTo>
                      <a:pt x="526" y="16"/>
                    </a:lnTo>
                    <a:lnTo>
                      <a:pt x="526" y="14"/>
                    </a:lnTo>
                    <a:lnTo>
                      <a:pt x="521" y="12"/>
                    </a:lnTo>
                    <a:lnTo>
                      <a:pt x="517" y="7"/>
                    </a:lnTo>
                    <a:lnTo>
                      <a:pt x="515" y="3"/>
                    </a:lnTo>
                    <a:lnTo>
                      <a:pt x="452" y="16"/>
                    </a:lnTo>
                    <a:lnTo>
                      <a:pt x="380" y="31"/>
                    </a:lnTo>
                    <a:lnTo>
                      <a:pt x="237" y="57"/>
                    </a:lnTo>
                    <a:lnTo>
                      <a:pt x="186" y="65"/>
                    </a:lnTo>
                    <a:lnTo>
                      <a:pt x="165" y="67"/>
                    </a:lnTo>
                    <a:lnTo>
                      <a:pt x="155" y="67"/>
                    </a:lnTo>
                    <a:lnTo>
                      <a:pt x="152" y="73"/>
                    </a:lnTo>
                    <a:lnTo>
                      <a:pt x="152" y="79"/>
                    </a:lnTo>
                    <a:lnTo>
                      <a:pt x="151" y="88"/>
                    </a:lnTo>
                    <a:lnTo>
                      <a:pt x="145" y="91"/>
                    </a:lnTo>
                    <a:lnTo>
                      <a:pt x="141" y="95"/>
                    </a:lnTo>
                    <a:lnTo>
                      <a:pt x="137" y="107"/>
                    </a:lnTo>
                    <a:lnTo>
                      <a:pt x="132" y="113"/>
                    </a:lnTo>
                    <a:lnTo>
                      <a:pt x="127" y="109"/>
                    </a:lnTo>
                    <a:lnTo>
                      <a:pt x="118" y="113"/>
                    </a:lnTo>
                    <a:lnTo>
                      <a:pt x="113" y="117"/>
                    </a:lnTo>
                    <a:lnTo>
                      <a:pt x="110" y="122"/>
                    </a:lnTo>
                    <a:lnTo>
                      <a:pt x="106" y="128"/>
                    </a:lnTo>
                    <a:lnTo>
                      <a:pt x="102" y="128"/>
                    </a:lnTo>
                    <a:lnTo>
                      <a:pt x="96" y="122"/>
                    </a:lnTo>
                    <a:lnTo>
                      <a:pt x="92" y="125"/>
                    </a:lnTo>
                    <a:lnTo>
                      <a:pt x="89" y="128"/>
                    </a:lnTo>
                    <a:lnTo>
                      <a:pt x="88" y="133"/>
                    </a:lnTo>
                    <a:lnTo>
                      <a:pt x="83" y="132"/>
                    </a:lnTo>
                    <a:lnTo>
                      <a:pt x="81" y="142"/>
                    </a:lnTo>
                    <a:lnTo>
                      <a:pt x="79" y="147"/>
                    </a:lnTo>
                    <a:lnTo>
                      <a:pt x="73" y="147"/>
                    </a:lnTo>
                    <a:lnTo>
                      <a:pt x="62" y="155"/>
                    </a:lnTo>
                    <a:lnTo>
                      <a:pt x="49" y="168"/>
                    </a:lnTo>
                    <a:lnTo>
                      <a:pt x="43" y="171"/>
                    </a:lnTo>
                    <a:lnTo>
                      <a:pt x="33" y="171"/>
                    </a:lnTo>
                    <a:lnTo>
                      <a:pt x="23" y="178"/>
                    </a:lnTo>
                    <a:lnTo>
                      <a:pt x="18" y="183"/>
                    </a:lnTo>
                    <a:lnTo>
                      <a:pt x="16" y="189"/>
                    </a:lnTo>
                    <a:lnTo>
                      <a:pt x="15" y="195"/>
                    </a:lnTo>
                    <a:lnTo>
                      <a:pt x="11" y="201"/>
                    </a:lnTo>
                    <a:lnTo>
                      <a:pt x="0" y="204"/>
                    </a:lnTo>
                    <a:lnTo>
                      <a:pt x="0" y="224"/>
                    </a:lnTo>
                    <a:lnTo>
                      <a:pt x="80" y="212"/>
                    </a:lnTo>
                    <a:lnTo>
                      <a:pt x="98" y="204"/>
                    </a:lnTo>
                    <a:lnTo>
                      <a:pt x="103" y="202"/>
                    </a:lnTo>
                    <a:lnTo>
                      <a:pt x="111" y="195"/>
                    </a:lnTo>
                    <a:lnTo>
                      <a:pt x="122" y="191"/>
                    </a:lnTo>
                    <a:lnTo>
                      <a:pt x="126" y="189"/>
                    </a:lnTo>
                    <a:lnTo>
                      <a:pt x="132" y="187"/>
                    </a:lnTo>
                    <a:lnTo>
                      <a:pt x="191" y="180"/>
                    </a:lnTo>
                    <a:lnTo>
                      <a:pt x="213" y="179"/>
                    </a:lnTo>
                    <a:lnTo>
                      <a:pt x="218" y="185"/>
                    </a:lnTo>
                    <a:lnTo>
                      <a:pt x="222" y="182"/>
                    </a:lnTo>
                    <a:lnTo>
                      <a:pt x="232" y="190"/>
                    </a:lnTo>
                    <a:lnTo>
                      <a:pt x="233" y="195"/>
                    </a:lnTo>
                    <a:lnTo>
                      <a:pt x="235" y="201"/>
                    </a:lnTo>
                    <a:lnTo>
                      <a:pt x="236" y="202"/>
                    </a:lnTo>
                    <a:lnTo>
                      <a:pt x="309" y="191"/>
                    </a:lnTo>
                    <a:lnTo>
                      <a:pt x="393" y="250"/>
                    </a:lnTo>
                    <a:lnTo>
                      <a:pt x="395" y="252"/>
                    </a:lnTo>
                    <a:lnTo>
                      <a:pt x="399" y="252"/>
                    </a:lnTo>
                    <a:lnTo>
                      <a:pt x="410" y="247"/>
                    </a:lnTo>
                    <a:lnTo>
                      <a:pt x="419" y="244"/>
                    </a:lnTo>
                    <a:lnTo>
                      <a:pt x="429" y="244"/>
                    </a:lnTo>
                    <a:lnTo>
                      <a:pt x="433" y="241"/>
                    </a:lnTo>
                    <a:lnTo>
                      <a:pt x="434" y="231"/>
                    </a:lnTo>
                    <a:lnTo>
                      <a:pt x="431" y="220"/>
                    </a:lnTo>
                    <a:lnTo>
                      <a:pt x="431" y="220"/>
                    </a:lnTo>
                    <a:lnTo>
                      <a:pt x="434" y="225"/>
                    </a:lnTo>
                    <a:lnTo>
                      <a:pt x="438" y="237"/>
                    </a:lnTo>
                    <a:lnTo>
                      <a:pt x="438" y="222"/>
                    </a:lnTo>
                    <a:lnTo>
                      <a:pt x="439" y="217"/>
                    </a:lnTo>
                    <a:lnTo>
                      <a:pt x="443" y="206"/>
                    </a:lnTo>
                    <a:lnTo>
                      <a:pt x="450" y="195"/>
                    </a:lnTo>
                    <a:lnTo>
                      <a:pt x="462" y="186"/>
                    </a:lnTo>
                    <a:lnTo>
                      <a:pt x="458" y="180"/>
                    </a:lnTo>
                    <a:lnTo>
                      <a:pt x="462" y="175"/>
                    </a:lnTo>
                    <a:lnTo>
                      <a:pt x="460" y="172"/>
                    </a:lnTo>
                    <a:lnTo>
                      <a:pt x="465" y="174"/>
                    </a:lnTo>
                    <a:lnTo>
                      <a:pt x="461" y="179"/>
                    </a:lnTo>
                    <a:lnTo>
                      <a:pt x="467" y="180"/>
                    </a:lnTo>
                    <a:lnTo>
                      <a:pt x="468" y="180"/>
                    </a:lnTo>
                    <a:lnTo>
                      <a:pt x="472" y="175"/>
                    </a:lnTo>
                    <a:lnTo>
                      <a:pt x="476" y="166"/>
                    </a:lnTo>
                    <a:lnTo>
                      <a:pt x="483" y="167"/>
                    </a:lnTo>
                    <a:lnTo>
                      <a:pt x="495" y="160"/>
                    </a:lnTo>
                    <a:lnTo>
                      <a:pt x="500" y="160"/>
                    </a:lnTo>
                    <a:lnTo>
                      <a:pt x="500" y="157"/>
                    </a:lnTo>
                    <a:lnTo>
                      <a:pt x="505" y="153"/>
                    </a:lnTo>
                    <a:lnTo>
                      <a:pt x="507" y="159"/>
                    </a:lnTo>
                    <a:lnTo>
                      <a:pt x="509" y="153"/>
                    </a:lnTo>
                    <a:lnTo>
                      <a:pt x="514" y="156"/>
                    </a:lnTo>
                    <a:lnTo>
                      <a:pt x="517" y="156"/>
                    </a:lnTo>
                    <a:lnTo>
                      <a:pt x="521" y="145"/>
                    </a:lnTo>
                    <a:lnTo>
                      <a:pt x="526" y="141"/>
                    </a:lnTo>
                    <a:lnTo>
                      <a:pt x="528" y="136"/>
                    </a:lnTo>
                    <a:lnTo>
                      <a:pt x="526" y="132"/>
                    </a:lnTo>
                    <a:lnTo>
                      <a:pt x="524" y="132"/>
                    </a:lnTo>
                    <a:lnTo>
                      <a:pt x="521" y="137"/>
                    </a:lnTo>
                    <a:lnTo>
                      <a:pt x="517" y="138"/>
                    </a:lnTo>
                    <a:lnTo>
                      <a:pt x="518" y="133"/>
                    </a:lnTo>
                    <a:lnTo>
                      <a:pt x="515" y="128"/>
                    </a:lnTo>
                    <a:lnTo>
                      <a:pt x="514" y="133"/>
                    </a:lnTo>
                    <a:lnTo>
                      <a:pt x="514" y="133"/>
                    </a:lnTo>
                    <a:lnTo>
                      <a:pt x="510" y="134"/>
                    </a:lnTo>
                    <a:lnTo>
                      <a:pt x="511" y="140"/>
                    </a:lnTo>
                    <a:lnTo>
                      <a:pt x="506" y="137"/>
                    </a:lnTo>
                    <a:lnTo>
                      <a:pt x="496" y="144"/>
                    </a:lnTo>
                    <a:lnTo>
                      <a:pt x="486" y="142"/>
                    </a:lnTo>
                    <a:lnTo>
                      <a:pt x="476" y="134"/>
                    </a:lnTo>
                    <a:lnTo>
                      <a:pt x="472" y="129"/>
                    </a:lnTo>
                    <a:lnTo>
                      <a:pt x="477" y="133"/>
                    </a:lnTo>
                    <a:lnTo>
                      <a:pt x="483" y="134"/>
                    </a:lnTo>
                    <a:lnTo>
                      <a:pt x="488" y="140"/>
                    </a:lnTo>
                    <a:lnTo>
                      <a:pt x="494" y="140"/>
                    </a:lnTo>
                    <a:lnTo>
                      <a:pt x="498" y="137"/>
                    </a:lnTo>
                    <a:lnTo>
                      <a:pt x="506" y="128"/>
                    </a:lnTo>
                    <a:lnTo>
                      <a:pt x="506" y="122"/>
                    </a:lnTo>
                    <a:lnTo>
                      <a:pt x="500" y="124"/>
                    </a:lnTo>
                    <a:lnTo>
                      <a:pt x="502" y="119"/>
                    </a:lnTo>
                    <a:lnTo>
                      <a:pt x="509" y="118"/>
                    </a:lnTo>
                    <a:lnTo>
                      <a:pt x="510" y="113"/>
                    </a:lnTo>
                    <a:lnTo>
                      <a:pt x="499" y="109"/>
                    </a:lnTo>
                    <a:lnTo>
                      <a:pt x="494" y="109"/>
                    </a:lnTo>
                    <a:lnTo>
                      <a:pt x="471" y="102"/>
                    </a:lnTo>
                    <a:lnTo>
                      <a:pt x="469" y="100"/>
                    </a:lnTo>
                    <a:lnTo>
                      <a:pt x="469" y="99"/>
                    </a:lnTo>
                    <a:lnTo>
                      <a:pt x="480" y="102"/>
                    </a:lnTo>
                    <a:lnTo>
                      <a:pt x="491" y="103"/>
                    </a:lnTo>
                    <a:lnTo>
                      <a:pt x="496" y="100"/>
                    </a:lnTo>
                    <a:lnTo>
                      <a:pt x="499" y="102"/>
                    </a:lnTo>
                    <a:lnTo>
                      <a:pt x="498" y="96"/>
                    </a:lnTo>
                    <a:lnTo>
                      <a:pt x="496" y="92"/>
                    </a:lnTo>
                    <a:lnTo>
                      <a:pt x="502" y="91"/>
                    </a:lnTo>
                    <a:lnTo>
                      <a:pt x="499" y="95"/>
                    </a:lnTo>
                    <a:lnTo>
                      <a:pt x="505" y="99"/>
                    </a:lnTo>
                    <a:lnTo>
                      <a:pt x="510" y="100"/>
                    </a:lnTo>
                    <a:lnTo>
                      <a:pt x="510" y="95"/>
                    </a:lnTo>
                    <a:lnTo>
                      <a:pt x="513" y="100"/>
                    </a:lnTo>
                    <a:lnTo>
                      <a:pt x="518" y="102"/>
                    </a:lnTo>
                    <a:lnTo>
                      <a:pt x="530" y="102"/>
                    </a:lnTo>
                    <a:lnTo>
                      <a:pt x="534" y="96"/>
                    </a:lnTo>
                    <a:lnTo>
                      <a:pt x="541" y="80"/>
                    </a:lnTo>
                    <a:lnTo>
                      <a:pt x="541" y="76"/>
                    </a:lnTo>
                    <a:lnTo>
                      <a:pt x="547" y="77"/>
                    </a:lnTo>
                    <a:lnTo>
                      <a:pt x="551" y="72"/>
                    </a:lnTo>
                    <a:close/>
                    <a:moveTo>
                      <a:pt x="544" y="33"/>
                    </a:moveTo>
                    <a:lnTo>
                      <a:pt x="537" y="22"/>
                    </a:lnTo>
                    <a:lnTo>
                      <a:pt x="528" y="0"/>
                    </a:lnTo>
                    <a:lnTo>
                      <a:pt x="528" y="0"/>
                    </a:lnTo>
                    <a:lnTo>
                      <a:pt x="525" y="0"/>
                    </a:lnTo>
                    <a:lnTo>
                      <a:pt x="534" y="20"/>
                    </a:lnTo>
                    <a:lnTo>
                      <a:pt x="538" y="25"/>
                    </a:lnTo>
                    <a:lnTo>
                      <a:pt x="543" y="35"/>
                    </a:lnTo>
                    <a:lnTo>
                      <a:pt x="548" y="41"/>
                    </a:lnTo>
                    <a:lnTo>
                      <a:pt x="545" y="42"/>
                    </a:lnTo>
                    <a:lnTo>
                      <a:pt x="551" y="43"/>
                    </a:lnTo>
                    <a:lnTo>
                      <a:pt x="556" y="50"/>
                    </a:lnTo>
                    <a:lnTo>
                      <a:pt x="559" y="56"/>
                    </a:lnTo>
                    <a:lnTo>
                      <a:pt x="560" y="54"/>
                    </a:lnTo>
                    <a:lnTo>
                      <a:pt x="557" y="48"/>
                    </a:lnTo>
                    <a:lnTo>
                      <a:pt x="544" y="33"/>
                    </a:lnTo>
                    <a:close/>
                    <a:moveTo>
                      <a:pt x="458" y="189"/>
                    </a:moveTo>
                    <a:lnTo>
                      <a:pt x="453" y="194"/>
                    </a:lnTo>
                    <a:lnTo>
                      <a:pt x="450" y="199"/>
                    </a:lnTo>
                    <a:lnTo>
                      <a:pt x="454" y="194"/>
                    </a:lnTo>
                    <a:lnTo>
                      <a:pt x="465" y="185"/>
                    </a:lnTo>
                    <a:lnTo>
                      <a:pt x="464" y="185"/>
                    </a:lnTo>
                    <a:lnTo>
                      <a:pt x="458" y="189"/>
                    </a:lnTo>
                    <a:close/>
                    <a:moveTo>
                      <a:pt x="498" y="161"/>
                    </a:moveTo>
                    <a:lnTo>
                      <a:pt x="488" y="166"/>
                    </a:lnTo>
                    <a:lnTo>
                      <a:pt x="484" y="168"/>
                    </a:lnTo>
                    <a:lnTo>
                      <a:pt x="494" y="164"/>
                    </a:lnTo>
                    <a:lnTo>
                      <a:pt x="505" y="161"/>
                    </a:lnTo>
                    <a:lnTo>
                      <a:pt x="503" y="161"/>
                    </a:lnTo>
                    <a:lnTo>
                      <a:pt x="498" y="161"/>
                    </a:lnTo>
                    <a:close/>
                    <a:moveTo>
                      <a:pt x="524" y="148"/>
                    </a:moveTo>
                    <a:lnTo>
                      <a:pt x="522" y="153"/>
                    </a:lnTo>
                    <a:lnTo>
                      <a:pt x="518" y="166"/>
                    </a:lnTo>
                    <a:lnTo>
                      <a:pt x="524" y="149"/>
                    </a:lnTo>
                    <a:lnTo>
                      <a:pt x="532" y="137"/>
                    </a:lnTo>
                    <a:lnTo>
                      <a:pt x="528" y="142"/>
                    </a:lnTo>
                    <a:lnTo>
                      <a:pt x="524" y="148"/>
                    </a:lnTo>
                    <a:close/>
                    <a:moveTo>
                      <a:pt x="537" y="129"/>
                    </a:moveTo>
                    <a:lnTo>
                      <a:pt x="541" y="124"/>
                    </a:lnTo>
                    <a:lnTo>
                      <a:pt x="538" y="124"/>
                    </a:lnTo>
                    <a:lnTo>
                      <a:pt x="537" y="129"/>
                    </a:lnTo>
                    <a:close/>
                    <a:moveTo>
                      <a:pt x="549" y="114"/>
                    </a:moveTo>
                    <a:lnTo>
                      <a:pt x="545" y="119"/>
                    </a:lnTo>
                    <a:lnTo>
                      <a:pt x="556" y="110"/>
                    </a:lnTo>
                    <a:lnTo>
                      <a:pt x="556" y="109"/>
                    </a:lnTo>
                    <a:lnTo>
                      <a:pt x="555" y="110"/>
                    </a:lnTo>
                    <a:lnTo>
                      <a:pt x="549" y="114"/>
                    </a:lnTo>
                    <a:close/>
                    <a:moveTo>
                      <a:pt x="571" y="75"/>
                    </a:moveTo>
                    <a:lnTo>
                      <a:pt x="570" y="69"/>
                    </a:lnTo>
                    <a:lnTo>
                      <a:pt x="564" y="58"/>
                    </a:lnTo>
                    <a:lnTo>
                      <a:pt x="566" y="64"/>
                    </a:lnTo>
                    <a:lnTo>
                      <a:pt x="568" y="69"/>
                    </a:lnTo>
                    <a:lnTo>
                      <a:pt x="570" y="75"/>
                    </a:lnTo>
                    <a:lnTo>
                      <a:pt x="571" y="94"/>
                    </a:lnTo>
                    <a:lnTo>
                      <a:pt x="568" y="99"/>
                    </a:lnTo>
                    <a:lnTo>
                      <a:pt x="564" y="103"/>
                    </a:lnTo>
                    <a:lnTo>
                      <a:pt x="564" y="105"/>
                    </a:lnTo>
                    <a:lnTo>
                      <a:pt x="571" y="102"/>
                    </a:lnTo>
                    <a:lnTo>
                      <a:pt x="572" y="91"/>
                    </a:lnTo>
                    <a:lnTo>
                      <a:pt x="571" y="75"/>
                    </a:lnTo>
                    <a:close/>
                  </a:path>
                </a:pathLst>
              </a:custGeom>
              <a:solidFill>
                <a:srgbClr val="DFDFE0"/>
              </a:solidFill>
              <a:ln w="12700">
                <a:solidFill>
                  <a:srgbClr val="FFFFFF"/>
                </a:solidFill>
                <a:prstDash val="solid"/>
                <a:round/>
                <a:headEnd/>
                <a:tailEnd/>
              </a:ln>
            </p:spPr>
            <p:txBody>
              <a:bodyPr/>
              <a:lstStyle/>
              <a:p>
                <a:endParaRPr lang="en-US" sz="1980"/>
              </a:p>
            </p:txBody>
          </p:sp>
          <p:sp>
            <p:nvSpPr>
              <p:cNvPr id="203" name="Freeform 181">
                <a:extLst>
                  <a:ext uri="{FF2B5EF4-FFF2-40B4-BE49-F238E27FC236}">
                    <a16:creationId xmlns:a16="http://schemas.microsoft.com/office/drawing/2014/main" id="{8EAB6506-0E0C-A796-FE14-024F046BE8AA}"/>
                  </a:ext>
                </a:extLst>
              </p:cNvPr>
              <p:cNvSpPr>
                <a:spLocks noEditPoints="1"/>
              </p:cNvSpPr>
              <p:nvPr/>
            </p:nvSpPr>
            <p:spPr bwMode="auto">
              <a:xfrm>
                <a:off x="7570358" y="2043606"/>
                <a:ext cx="738296" cy="552918"/>
              </a:xfrm>
              <a:custGeom>
                <a:avLst/>
                <a:gdLst>
                  <a:gd name="T0" fmla="*/ 379 w 486"/>
                  <a:gd name="T1" fmla="*/ 341 h 364"/>
                  <a:gd name="T2" fmla="*/ 381 w 486"/>
                  <a:gd name="T3" fmla="*/ 319 h 364"/>
                  <a:gd name="T4" fmla="*/ 389 w 486"/>
                  <a:gd name="T5" fmla="*/ 303 h 364"/>
                  <a:gd name="T6" fmla="*/ 373 w 486"/>
                  <a:gd name="T7" fmla="*/ 235 h 364"/>
                  <a:gd name="T8" fmla="*/ 371 w 486"/>
                  <a:gd name="T9" fmla="*/ 174 h 364"/>
                  <a:gd name="T10" fmla="*/ 351 w 486"/>
                  <a:gd name="T11" fmla="*/ 110 h 364"/>
                  <a:gd name="T12" fmla="*/ 347 w 486"/>
                  <a:gd name="T13" fmla="*/ 102 h 364"/>
                  <a:gd name="T14" fmla="*/ 337 w 486"/>
                  <a:gd name="T15" fmla="*/ 75 h 364"/>
                  <a:gd name="T16" fmla="*/ 339 w 486"/>
                  <a:gd name="T17" fmla="*/ 57 h 364"/>
                  <a:gd name="T18" fmla="*/ 336 w 486"/>
                  <a:gd name="T19" fmla="*/ 41 h 364"/>
                  <a:gd name="T20" fmla="*/ 329 w 486"/>
                  <a:gd name="T21" fmla="*/ 18 h 364"/>
                  <a:gd name="T22" fmla="*/ 324 w 486"/>
                  <a:gd name="T23" fmla="*/ 3 h 364"/>
                  <a:gd name="T24" fmla="*/ 246 w 486"/>
                  <a:gd name="T25" fmla="*/ 19 h 364"/>
                  <a:gd name="T26" fmla="*/ 213 w 486"/>
                  <a:gd name="T27" fmla="*/ 45 h 364"/>
                  <a:gd name="T28" fmla="*/ 188 w 486"/>
                  <a:gd name="T29" fmla="*/ 90 h 364"/>
                  <a:gd name="T30" fmla="*/ 170 w 486"/>
                  <a:gd name="T31" fmla="*/ 109 h 364"/>
                  <a:gd name="T32" fmla="*/ 176 w 486"/>
                  <a:gd name="T33" fmla="*/ 121 h 364"/>
                  <a:gd name="T34" fmla="*/ 180 w 486"/>
                  <a:gd name="T35" fmla="*/ 121 h 364"/>
                  <a:gd name="T36" fmla="*/ 184 w 486"/>
                  <a:gd name="T37" fmla="*/ 128 h 364"/>
                  <a:gd name="T38" fmla="*/ 184 w 486"/>
                  <a:gd name="T39" fmla="*/ 143 h 364"/>
                  <a:gd name="T40" fmla="*/ 183 w 486"/>
                  <a:gd name="T41" fmla="*/ 159 h 364"/>
                  <a:gd name="T42" fmla="*/ 165 w 486"/>
                  <a:gd name="T43" fmla="*/ 170 h 364"/>
                  <a:gd name="T44" fmla="*/ 153 w 486"/>
                  <a:gd name="T45" fmla="*/ 183 h 364"/>
                  <a:gd name="T46" fmla="*/ 135 w 486"/>
                  <a:gd name="T47" fmla="*/ 188 h 364"/>
                  <a:gd name="T48" fmla="*/ 100 w 486"/>
                  <a:gd name="T49" fmla="*/ 190 h 364"/>
                  <a:gd name="T50" fmla="*/ 47 w 486"/>
                  <a:gd name="T51" fmla="*/ 201 h 364"/>
                  <a:gd name="T52" fmla="*/ 32 w 486"/>
                  <a:gd name="T53" fmla="*/ 209 h 364"/>
                  <a:gd name="T54" fmla="*/ 29 w 486"/>
                  <a:gd name="T55" fmla="*/ 221 h 364"/>
                  <a:gd name="T56" fmla="*/ 40 w 486"/>
                  <a:gd name="T57" fmla="*/ 230 h 364"/>
                  <a:gd name="T58" fmla="*/ 44 w 486"/>
                  <a:gd name="T59" fmla="*/ 250 h 364"/>
                  <a:gd name="T60" fmla="*/ 28 w 486"/>
                  <a:gd name="T61" fmla="*/ 270 h 364"/>
                  <a:gd name="T62" fmla="*/ 2 w 486"/>
                  <a:gd name="T63" fmla="*/ 300 h 364"/>
                  <a:gd name="T64" fmla="*/ 4 w 486"/>
                  <a:gd name="T65" fmla="*/ 322 h 364"/>
                  <a:gd name="T66" fmla="*/ 210 w 486"/>
                  <a:gd name="T67" fmla="*/ 281 h 364"/>
                  <a:gd name="T68" fmla="*/ 272 w 486"/>
                  <a:gd name="T69" fmla="*/ 272 h 364"/>
                  <a:gd name="T70" fmla="*/ 284 w 486"/>
                  <a:gd name="T71" fmla="*/ 281 h 364"/>
                  <a:gd name="T72" fmla="*/ 295 w 486"/>
                  <a:gd name="T73" fmla="*/ 303 h 364"/>
                  <a:gd name="T74" fmla="*/ 316 w 486"/>
                  <a:gd name="T75" fmla="*/ 310 h 364"/>
                  <a:gd name="T76" fmla="*/ 367 w 486"/>
                  <a:gd name="T77" fmla="*/ 316 h 364"/>
                  <a:gd name="T78" fmla="*/ 362 w 486"/>
                  <a:gd name="T79" fmla="*/ 306 h 364"/>
                  <a:gd name="T80" fmla="*/ 371 w 486"/>
                  <a:gd name="T81" fmla="*/ 322 h 364"/>
                  <a:gd name="T82" fmla="*/ 371 w 486"/>
                  <a:gd name="T83" fmla="*/ 349 h 364"/>
                  <a:gd name="T84" fmla="*/ 474 w 486"/>
                  <a:gd name="T85" fmla="*/ 299 h 364"/>
                  <a:gd name="T86" fmla="*/ 458 w 486"/>
                  <a:gd name="T87" fmla="*/ 314 h 364"/>
                  <a:gd name="T88" fmla="*/ 453 w 486"/>
                  <a:gd name="T89" fmla="*/ 311 h 364"/>
                  <a:gd name="T90" fmla="*/ 463 w 486"/>
                  <a:gd name="T91" fmla="*/ 292 h 364"/>
                  <a:gd name="T92" fmla="*/ 421 w 486"/>
                  <a:gd name="T93" fmla="*/ 318 h 364"/>
                  <a:gd name="T94" fmla="*/ 408 w 486"/>
                  <a:gd name="T95" fmla="*/ 326 h 364"/>
                  <a:gd name="T96" fmla="*/ 389 w 486"/>
                  <a:gd name="T97" fmla="*/ 334 h 364"/>
                  <a:gd name="T98" fmla="*/ 382 w 486"/>
                  <a:gd name="T99" fmla="*/ 344 h 364"/>
                  <a:gd name="T100" fmla="*/ 370 w 486"/>
                  <a:gd name="T101" fmla="*/ 361 h 364"/>
                  <a:gd name="T102" fmla="*/ 377 w 486"/>
                  <a:gd name="T103" fmla="*/ 364 h 364"/>
                  <a:gd name="T104" fmla="*/ 408 w 486"/>
                  <a:gd name="T105" fmla="*/ 348 h 364"/>
                  <a:gd name="T106" fmla="*/ 431 w 486"/>
                  <a:gd name="T107" fmla="*/ 334 h 364"/>
                  <a:gd name="T108" fmla="*/ 447 w 486"/>
                  <a:gd name="T109" fmla="*/ 327 h 364"/>
                  <a:gd name="T110" fmla="*/ 463 w 486"/>
                  <a:gd name="T111" fmla="*/ 315 h 364"/>
                  <a:gd name="T112" fmla="*/ 486 w 486"/>
                  <a:gd name="T113" fmla="*/ 2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6" h="364">
                    <a:moveTo>
                      <a:pt x="371" y="349"/>
                    </a:moveTo>
                    <a:lnTo>
                      <a:pt x="374" y="344"/>
                    </a:lnTo>
                    <a:lnTo>
                      <a:pt x="379" y="341"/>
                    </a:lnTo>
                    <a:lnTo>
                      <a:pt x="381" y="335"/>
                    </a:lnTo>
                    <a:lnTo>
                      <a:pt x="386" y="325"/>
                    </a:lnTo>
                    <a:lnTo>
                      <a:pt x="381" y="319"/>
                    </a:lnTo>
                    <a:lnTo>
                      <a:pt x="381" y="316"/>
                    </a:lnTo>
                    <a:lnTo>
                      <a:pt x="389" y="308"/>
                    </a:lnTo>
                    <a:lnTo>
                      <a:pt x="389" y="303"/>
                    </a:lnTo>
                    <a:lnTo>
                      <a:pt x="385" y="297"/>
                    </a:lnTo>
                    <a:lnTo>
                      <a:pt x="375" y="238"/>
                    </a:lnTo>
                    <a:lnTo>
                      <a:pt x="373" y="235"/>
                    </a:lnTo>
                    <a:lnTo>
                      <a:pt x="373" y="185"/>
                    </a:lnTo>
                    <a:lnTo>
                      <a:pt x="374" y="179"/>
                    </a:lnTo>
                    <a:lnTo>
                      <a:pt x="371" y="174"/>
                    </a:lnTo>
                    <a:lnTo>
                      <a:pt x="371" y="170"/>
                    </a:lnTo>
                    <a:lnTo>
                      <a:pt x="359" y="117"/>
                    </a:lnTo>
                    <a:lnTo>
                      <a:pt x="351" y="110"/>
                    </a:lnTo>
                    <a:lnTo>
                      <a:pt x="350" y="116"/>
                    </a:lnTo>
                    <a:lnTo>
                      <a:pt x="347" y="110"/>
                    </a:lnTo>
                    <a:lnTo>
                      <a:pt x="347" y="102"/>
                    </a:lnTo>
                    <a:lnTo>
                      <a:pt x="344" y="91"/>
                    </a:lnTo>
                    <a:lnTo>
                      <a:pt x="341" y="86"/>
                    </a:lnTo>
                    <a:lnTo>
                      <a:pt x="337" y="75"/>
                    </a:lnTo>
                    <a:lnTo>
                      <a:pt x="337" y="64"/>
                    </a:lnTo>
                    <a:lnTo>
                      <a:pt x="340" y="63"/>
                    </a:lnTo>
                    <a:lnTo>
                      <a:pt x="339" y="57"/>
                    </a:lnTo>
                    <a:lnTo>
                      <a:pt x="337" y="52"/>
                    </a:lnTo>
                    <a:lnTo>
                      <a:pt x="337" y="47"/>
                    </a:lnTo>
                    <a:lnTo>
                      <a:pt x="336" y="41"/>
                    </a:lnTo>
                    <a:lnTo>
                      <a:pt x="331" y="36"/>
                    </a:lnTo>
                    <a:lnTo>
                      <a:pt x="329" y="30"/>
                    </a:lnTo>
                    <a:lnTo>
                      <a:pt x="329" y="18"/>
                    </a:lnTo>
                    <a:lnTo>
                      <a:pt x="325" y="13"/>
                    </a:lnTo>
                    <a:lnTo>
                      <a:pt x="325" y="7"/>
                    </a:lnTo>
                    <a:lnTo>
                      <a:pt x="324" y="3"/>
                    </a:lnTo>
                    <a:lnTo>
                      <a:pt x="324" y="0"/>
                    </a:lnTo>
                    <a:lnTo>
                      <a:pt x="283" y="11"/>
                    </a:lnTo>
                    <a:lnTo>
                      <a:pt x="246" y="19"/>
                    </a:lnTo>
                    <a:lnTo>
                      <a:pt x="241" y="19"/>
                    </a:lnTo>
                    <a:lnTo>
                      <a:pt x="230" y="25"/>
                    </a:lnTo>
                    <a:lnTo>
                      <a:pt x="213" y="45"/>
                    </a:lnTo>
                    <a:lnTo>
                      <a:pt x="195" y="74"/>
                    </a:lnTo>
                    <a:lnTo>
                      <a:pt x="196" y="80"/>
                    </a:lnTo>
                    <a:lnTo>
                      <a:pt x="188" y="90"/>
                    </a:lnTo>
                    <a:lnTo>
                      <a:pt x="185" y="94"/>
                    </a:lnTo>
                    <a:lnTo>
                      <a:pt x="180" y="99"/>
                    </a:lnTo>
                    <a:lnTo>
                      <a:pt x="170" y="109"/>
                    </a:lnTo>
                    <a:lnTo>
                      <a:pt x="169" y="114"/>
                    </a:lnTo>
                    <a:lnTo>
                      <a:pt x="175" y="118"/>
                    </a:lnTo>
                    <a:lnTo>
                      <a:pt x="176" y="121"/>
                    </a:lnTo>
                    <a:lnTo>
                      <a:pt x="175" y="116"/>
                    </a:lnTo>
                    <a:lnTo>
                      <a:pt x="180" y="113"/>
                    </a:lnTo>
                    <a:lnTo>
                      <a:pt x="180" y="121"/>
                    </a:lnTo>
                    <a:lnTo>
                      <a:pt x="188" y="117"/>
                    </a:lnTo>
                    <a:lnTo>
                      <a:pt x="184" y="122"/>
                    </a:lnTo>
                    <a:lnTo>
                      <a:pt x="184" y="128"/>
                    </a:lnTo>
                    <a:lnTo>
                      <a:pt x="179" y="129"/>
                    </a:lnTo>
                    <a:lnTo>
                      <a:pt x="184" y="140"/>
                    </a:lnTo>
                    <a:lnTo>
                      <a:pt x="184" y="143"/>
                    </a:lnTo>
                    <a:lnTo>
                      <a:pt x="187" y="148"/>
                    </a:lnTo>
                    <a:lnTo>
                      <a:pt x="187" y="154"/>
                    </a:lnTo>
                    <a:lnTo>
                      <a:pt x="183" y="159"/>
                    </a:lnTo>
                    <a:lnTo>
                      <a:pt x="177" y="159"/>
                    </a:lnTo>
                    <a:lnTo>
                      <a:pt x="172" y="164"/>
                    </a:lnTo>
                    <a:lnTo>
                      <a:pt x="165" y="170"/>
                    </a:lnTo>
                    <a:lnTo>
                      <a:pt x="162" y="175"/>
                    </a:lnTo>
                    <a:lnTo>
                      <a:pt x="158" y="181"/>
                    </a:lnTo>
                    <a:lnTo>
                      <a:pt x="153" y="183"/>
                    </a:lnTo>
                    <a:lnTo>
                      <a:pt x="149" y="189"/>
                    </a:lnTo>
                    <a:lnTo>
                      <a:pt x="145" y="188"/>
                    </a:lnTo>
                    <a:lnTo>
                      <a:pt x="135" y="188"/>
                    </a:lnTo>
                    <a:lnTo>
                      <a:pt x="124" y="190"/>
                    </a:lnTo>
                    <a:lnTo>
                      <a:pt x="114" y="197"/>
                    </a:lnTo>
                    <a:lnTo>
                      <a:pt x="100" y="190"/>
                    </a:lnTo>
                    <a:lnTo>
                      <a:pt x="78" y="192"/>
                    </a:lnTo>
                    <a:lnTo>
                      <a:pt x="58" y="196"/>
                    </a:lnTo>
                    <a:lnTo>
                      <a:pt x="47" y="201"/>
                    </a:lnTo>
                    <a:lnTo>
                      <a:pt x="42" y="204"/>
                    </a:lnTo>
                    <a:lnTo>
                      <a:pt x="36" y="205"/>
                    </a:lnTo>
                    <a:lnTo>
                      <a:pt x="32" y="209"/>
                    </a:lnTo>
                    <a:lnTo>
                      <a:pt x="27" y="211"/>
                    </a:lnTo>
                    <a:lnTo>
                      <a:pt x="27" y="212"/>
                    </a:lnTo>
                    <a:lnTo>
                      <a:pt x="29" y="221"/>
                    </a:lnTo>
                    <a:lnTo>
                      <a:pt x="28" y="226"/>
                    </a:lnTo>
                    <a:lnTo>
                      <a:pt x="40" y="227"/>
                    </a:lnTo>
                    <a:lnTo>
                      <a:pt x="40" y="230"/>
                    </a:lnTo>
                    <a:lnTo>
                      <a:pt x="38" y="232"/>
                    </a:lnTo>
                    <a:lnTo>
                      <a:pt x="44" y="245"/>
                    </a:lnTo>
                    <a:lnTo>
                      <a:pt x="44" y="250"/>
                    </a:lnTo>
                    <a:lnTo>
                      <a:pt x="35" y="261"/>
                    </a:lnTo>
                    <a:lnTo>
                      <a:pt x="32" y="266"/>
                    </a:lnTo>
                    <a:lnTo>
                      <a:pt x="28" y="270"/>
                    </a:lnTo>
                    <a:lnTo>
                      <a:pt x="23" y="277"/>
                    </a:lnTo>
                    <a:lnTo>
                      <a:pt x="13" y="288"/>
                    </a:lnTo>
                    <a:lnTo>
                      <a:pt x="2" y="300"/>
                    </a:lnTo>
                    <a:lnTo>
                      <a:pt x="0" y="301"/>
                    </a:lnTo>
                    <a:lnTo>
                      <a:pt x="1" y="303"/>
                    </a:lnTo>
                    <a:lnTo>
                      <a:pt x="4" y="322"/>
                    </a:lnTo>
                    <a:lnTo>
                      <a:pt x="52" y="314"/>
                    </a:lnTo>
                    <a:lnTo>
                      <a:pt x="127" y="299"/>
                    </a:lnTo>
                    <a:lnTo>
                      <a:pt x="210" y="281"/>
                    </a:lnTo>
                    <a:lnTo>
                      <a:pt x="265" y="269"/>
                    </a:lnTo>
                    <a:lnTo>
                      <a:pt x="267" y="270"/>
                    </a:lnTo>
                    <a:lnTo>
                      <a:pt x="272" y="272"/>
                    </a:lnTo>
                    <a:lnTo>
                      <a:pt x="274" y="277"/>
                    </a:lnTo>
                    <a:lnTo>
                      <a:pt x="279" y="276"/>
                    </a:lnTo>
                    <a:lnTo>
                      <a:pt x="284" y="281"/>
                    </a:lnTo>
                    <a:lnTo>
                      <a:pt x="290" y="292"/>
                    </a:lnTo>
                    <a:lnTo>
                      <a:pt x="291" y="297"/>
                    </a:lnTo>
                    <a:lnTo>
                      <a:pt x="295" y="303"/>
                    </a:lnTo>
                    <a:lnTo>
                      <a:pt x="305" y="307"/>
                    </a:lnTo>
                    <a:lnTo>
                      <a:pt x="310" y="307"/>
                    </a:lnTo>
                    <a:lnTo>
                      <a:pt x="316" y="310"/>
                    </a:lnTo>
                    <a:lnTo>
                      <a:pt x="316" y="312"/>
                    </a:lnTo>
                    <a:lnTo>
                      <a:pt x="371" y="330"/>
                    </a:lnTo>
                    <a:lnTo>
                      <a:pt x="367" y="316"/>
                    </a:lnTo>
                    <a:lnTo>
                      <a:pt x="362" y="312"/>
                    </a:lnTo>
                    <a:lnTo>
                      <a:pt x="360" y="307"/>
                    </a:lnTo>
                    <a:lnTo>
                      <a:pt x="362" y="306"/>
                    </a:lnTo>
                    <a:lnTo>
                      <a:pt x="363" y="310"/>
                    </a:lnTo>
                    <a:lnTo>
                      <a:pt x="368" y="314"/>
                    </a:lnTo>
                    <a:lnTo>
                      <a:pt x="371" y="322"/>
                    </a:lnTo>
                    <a:lnTo>
                      <a:pt x="373" y="338"/>
                    </a:lnTo>
                    <a:lnTo>
                      <a:pt x="370" y="349"/>
                    </a:lnTo>
                    <a:lnTo>
                      <a:pt x="371" y="349"/>
                    </a:lnTo>
                    <a:close/>
                    <a:moveTo>
                      <a:pt x="481" y="297"/>
                    </a:moveTo>
                    <a:lnTo>
                      <a:pt x="476" y="300"/>
                    </a:lnTo>
                    <a:lnTo>
                      <a:pt x="474" y="299"/>
                    </a:lnTo>
                    <a:lnTo>
                      <a:pt x="469" y="300"/>
                    </a:lnTo>
                    <a:lnTo>
                      <a:pt x="463" y="303"/>
                    </a:lnTo>
                    <a:lnTo>
                      <a:pt x="458" y="314"/>
                    </a:lnTo>
                    <a:lnTo>
                      <a:pt x="454" y="315"/>
                    </a:lnTo>
                    <a:lnTo>
                      <a:pt x="449" y="315"/>
                    </a:lnTo>
                    <a:lnTo>
                      <a:pt x="453" y="311"/>
                    </a:lnTo>
                    <a:lnTo>
                      <a:pt x="458" y="306"/>
                    </a:lnTo>
                    <a:lnTo>
                      <a:pt x="458" y="300"/>
                    </a:lnTo>
                    <a:lnTo>
                      <a:pt x="463" y="292"/>
                    </a:lnTo>
                    <a:lnTo>
                      <a:pt x="447" y="310"/>
                    </a:lnTo>
                    <a:lnTo>
                      <a:pt x="436" y="315"/>
                    </a:lnTo>
                    <a:lnTo>
                      <a:pt x="421" y="318"/>
                    </a:lnTo>
                    <a:lnTo>
                      <a:pt x="416" y="320"/>
                    </a:lnTo>
                    <a:lnTo>
                      <a:pt x="413" y="326"/>
                    </a:lnTo>
                    <a:lnTo>
                      <a:pt x="408" y="326"/>
                    </a:lnTo>
                    <a:lnTo>
                      <a:pt x="398" y="331"/>
                    </a:lnTo>
                    <a:lnTo>
                      <a:pt x="393" y="330"/>
                    </a:lnTo>
                    <a:lnTo>
                      <a:pt x="389" y="334"/>
                    </a:lnTo>
                    <a:lnTo>
                      <a:pt x="389" y="339"/>
                    </a:lnTo>
                    <a:lnTo>
                      <a:pt x="383" y="337"/>
                    </a:lnTo>
                    <a:lnTo>
                      <a:pt x="382" y="344"/>
                    </a:lnTo>
                    <a:lnTo>
                      <a:pt x="373" y="349"/>
                    </a:lnTo>
                    <a:lnTo>
                      <a:pt x="371" y="356"/>
                    </a:lnTo>
                    <a:lnTo>
                      <a:pt x="370" y="361"/>
                    </a:lnTo>
                    <a:lnTo>
                      <a:pt x="373" y="361"/>
                    </a:lnTo>
                    <a:lnTo>
                      <a:pt x="382" y="360"/>
                    </a:lnTo>
                    <a:lnTo>
                      <a:pt x="377" y="364"/>
                    </a:lnTo>
                    <a:lnTo>
                      <a:pt x="387" y="358"/>
                    </a:lnTo>
                    <a:lnTo>
                      <a:pt x="406" y="348"/>
                    </a:lnTo>
                    <a:lnTo>
                      <a:pt x="408" y="348"/>
                    </a:lnTo>
                    <a:lnTo>
                      <a:pt x="415" y="344"/>
                    </a:lnTo>
                    <a:lnTo>
                      <a:pt x="420" y="341"/>
                    </a:lnTo>
                    <a:lnTo>
                      <a:pt x="431" y="334"/>
                    </a:lnTo>
                    <a:lnTo>
                      <a:pt x="436" y="333"/>
                    </a:lnTo>
                    <a:lnTo>
                      <a:pt x="442" y="329"/>
                    </a:lnTo>
                    <a:lnTo>
                      <a:pt x="447" y="327"/>
                    </a:lnTo>
                    <a:lnTo>
                      <a:pt x="458" y="320"/>
                    </a:lnTo>
                    <a:lnTo>
                      <a:pt x="458" y="316"/>
                    </a:lnTo>
                    <a:lnTo>
                      <a:pt x="463" y="315"/>
                    </a:lnTo>
                    <a:lnTo>
                      <a:pt x="474" y="306"/>
                    </a:lnTo>
                    <a:lnTo>
                      <a:pt x="480" y="303"/>
                    </a:lnTo>
                    <a:lnTo>
                      <a:pt x="486" y="293"/>
                    </a:lnTo>
                    <a:lnTo>
                      <a:pt x="481" y="297"/>
                    </a:lnTo>
                    <a:close/>
                  </a:path>
                </a:pathLst>
              </a:custGeom>
              <a:solidFill>
                <a:srgbClr val="DFDFE0"/>
              </a:solidFill>
              <a:ln w="12700">
                <a:solidFill>
                  <a:srgbClr val="FFFFFF"/>
                </a:solidFill>
                <a:prstDash val="solid"/>
                <a:round/>
                <a:headEnd/>
                <a:tailEnd/>
              </a:ln>
            </p:spPr>
            <p:txBody>
              <a:bodyPr/>
              <a:lstStyle/>
              <a:p>
                <a:endParaRPr lang="en-US" sz="1980"/>
              </a:p>
            </p:txBody>
          </p:sp>
          <p:sp>
            <p:nvSpPr>
              <p:cNvPr id="204" name="Freeform 182">
                <a:extLst>
                  <a:ext uri="{FF2B5EF4-FFF2-40B4-BE49-F238E27FC236}">
                    <a16:creationId xmlns:a16="http://schemas.microsoft.com/office/drawing/2014/main" id="{9C4797E9-6AAF-8F59-C6C7-4E6D10860AA0}"/>
                  </a:ext>
                </a:extLst>
              </p:cNvPr>
              <p:cNvSpPr>
                <a:spLocks noEditPoints="1"/>
              </p:cNvSpPr>
              <p:nvPr/>
            </p:nvSpPr>
            <p:spPr bwMode="auto">
              <a:xfrm>
                <a:off x="8136993" y="2244115"/>
                <a:ext cx="343323" cy="185319"/>
              </a:xfrm>
              <a:custGeom>
                <a:avLst/>
                <a:gdLst>
                  <a:gd name="T0" fmla="*/ 214 w 226"/>
                  <a:gd name="T1" fmla="*/ 66 h 122"/>
                  <a:gd name="T2" fmla="*/ 202 w 226"/>
                  <a:gd name="T3" fmla="*/ 53 h 122"/>
                  <a:gd name="T4" fmla="*/ 191 w 226"/>
                  <a:gd name="T5" fmla="*/ 53 h 122"/>
                  <a:gd name="T6" fmla="*/ 202 w 226"/>
                  <a:gd name="T7" fmla="*/ 57 h 122"/>
                  <a:gd name="T8" fmla="*/ 208 w 226"/>
                  <a:gd name="T9" fmla="*/ 62 h 122"/>
                  <a:gd name="T10" fmla="*/ 206 w 226"/>
                  <a:gd name="T11" fmla="*/ 76 h 122"/>
                  <a:gd name="T12" fmla="*/ 191 w 226"/>
                  <a:gd name="T13" fmla="*/ 83 h 122"/>
                  <a:gd name="T14" fmla="*/ 181 w 226"/>
                  <a:gd name="T15" fmla="*/ 81 h 122"/>
                  <a:gd name="T16" fmla="*/ 172 w 226"/>
                  <a:gd name="T17" fmla="*/ 69 h 122"/>
                  <a:gd name="T18" fmla="*/ 166 w 226"/>
                  <a:gd name="T19" fmla="*/ 62 h 122"/>
                  <a:gd name="T20" fmla="*/ 168 w 226"/>
                  <a:gd name="T21" fmla="*/ 58 h 122"/>
                  <a:gd name="T22" fmla="*/ 151 w 226"/>
                  <a:gd name="T23" fmla="*/ 49 h 122"/>
                  <a:gd name="T24" fmla="*/ 141 w 226"/>
                  <a:gd name="T25" fmla="*/ 49 h 122"/>
                  <a:gd name="T26" fmla="*/ 143 w 226"/>
                  <a:gd name="T27" fmla="*/ 43 h 122"/>
                  <a:gd name="T28" fmla="*/ 145 w 226"/>
                  <a:gd name="T29" fmla="*/ 32 h 122"/>
                  <a:gd name="T30" fmla="*/ 146 w 226"/>
                  <a:gd name="T31" fmla="*/ 26 h 122"/>
                  <a:gd name="T32" fmla="*/ 158 w 226"/>
                  <a:gd name="T33" fmla="*/ 14 h 122"/>
                  <a:gd name="T34" fmla="*/ 154 w 226"/>
                  <a:gd name="T35" fmla="*/ 15 h 122"/>
                  <a:gd name="T36" fmla="*/ 143 w 226"/>
                  <a:gd name="T37" fmla="*/ 12 h 122"/>
                  <a:gd name="T38" fmla="*/ 138 w 226"/>
                  <a:gd name="T39" fmla="*/ 4 h 122"/>
                  <a:gd name="T40" fmla="*/ 137 w 226"/>
                  <a:gd name="T41" fmla="*/ 0 h 122"/>
                  <a:gd name="T42" fmla="*/ 128 w 226"/>
                  <a:gd name="T43" fmla="*/ 4 h 122"/>
                  <a:gd name="T44" fmla="*/ 124 w 226"/>
                  <a:gd name="T45" fmla="*/ 8 h 122"/>
                  <a:gd name="T46" fmla="*/ 115 w 226"/>
                  <a:gd name="T47" fmla="*/ 22 h 122"/>
                  <a:gd name="T48" fmla="*/ 1 w 226"/>
                  <a:gd name="T49" fmla="*/ 47 h 122"/>
                  <a:gd name="T50" fmla="*/ 0 w 226"/>
                  <a:gd name="T51" fmla="*/ 103 h 122"/>
                  <a:gd name="T52" fmla="*/ 36 w 226"/>
                  <a:gd name="T53" fmla="*/ 99 h 122"/>
                  <a:gd name="T54" fmla="*/ 51 w 226"/>
                  <a:gd name="T55" fmla="*/ 95 h 122"/>
                  <a:gd name="T56" fmla="*/ 61 w 226"/>
                  <a:gd name="T57" fmla="*/ 92 h 122"/>
                  <a:gd name="T58" fmla="*/ 97 w 226"/>
                  <a:gd name="T59" fmla="*/ 84 h 122"/>
                  <a:gd name="T60" fmla="*/ 122 w 226"/>
                  <a:gd name="T61" fmla="*/ 79 h 122"/>
                  <a:gd name="T62" fmla="*/ 128 w 226"/>
                  <a:gd name="T63" fmla="*/ 87 h 122"/>
                  <a:gd name="T64" fmla="*/ 132 w 226"/>
                  <a:gd name="T65" fmla="*/ 92 h 122"/>
                  <a:gd name="T66" fmla="*/ 137 w 226"/>
                  <a:gd name="T67" fmla="*/ 96 h 122"/>
                  <a:gd name="T68" fmla="*/ 143 w 226"/>
                  <a:gd name="T69" fmla="*/ 102 h 122"/>
                  <a:gd name="T70" fmla="*/ 150 w 226"/>
                  <a:gd name="T71" fmla="*/ 110 h 122"/>
                  <a:gd name="T72" fmla="*/ 154 w 226"/>
                  <a:gd name="T73" fmla="*/ 108 h 122"/>
                  <a:gd name="T74" fmla="*/ 162 w 226"/>
                  <a:gd name="T75" fmla="*/ 100 h 122"/>
                  <a:gd name="T76" fmla="*/ 170 w 226"/>
                  <a:gd name="T77" fmla="*/ 91 h 122"/>
                  <a:gd name="T78" fmla="*/ 176 w 226"/>
                  <a:gd name="T79" fmla="*/ 92 h 122"/>
                  <a:gd name="T80" fmla="*/ 184 w 226"/>
                  <a:gd name="T81" fmla="*/ 100 h 122"/>
                  <a:gd name="T82" fmla="*/ 189 w 226"/>
                  <a:gd name="T83" fmla="*/ 92 h 122"/>
                  <a:gd name="T84" fmla="*/ 207 w 226"/>
                  <a:gd name="T85" fmla="*/ 84 h 122"/>
                  <a:gd name="T86" fmla="*/ 217 w 226"/>
                  <a:gd name="T87" fmla="*/ 77 h 122"/>
                  <a:gd name="T88" fmla="*/ 218 w 226"/>
                  <a:gd name="T89" fmla="*/ 106 h 122"/>
                  <a:gd name="T90" fmla="*/ 218 w 226"/>
                  <a:gd name="T91" fmla="*/ 113 h 122"/>
                  <a:gd name="T92" fmla="*/ 223 w 226"/>
                  <a:gd name="T93" fmla="*/ 115 h 122"/>
                  <a:gd name="T94" fmla="*/ 222 w 226"/>
                  <a:gd name="T95" fmla="*/ 108 h 122"/>
                  <a:gd name="T96" fmla="*/ 179 w 226"/>
                  <a:gd name="T97" fmla="*/ 113 h 122"/>
                  <a:gd name="T98" fmla="*/ 184 w 226"/>
                  <a:gd name="T99" fmla="*/ 117 h 122"/>
                  <a:gd name="T100" fmla="*/ 185 w 226"/>
                  <a:gd name="T101"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122">
                    <a:moveTo>
                      <a:pt x="217" y="77"/>
                    </a:moveTo>
                    <a:lnTo>
                      <a:pt x="214" y="66"/>
                    </a:lnTo>
                    <a:lnTo>
                      <a:pt x="207" y="57"/>
                    </a:lnTo>
                    <a:lnTo>
                      <a:pt x="202" y="53"/>
                    </a:lnTo>
                    <a:lnTo>
                      <a:pt x="196" y="51"/>
                    </a:lnTo>
                    <a:lnTo>
                      <a:pt x="191" y="53"/>
                    </a:lnTo>
                    <a:lnTo>
                      <a:pt x="196" y="53"/>
                    </a:lnTo>
                    <a:lnTo>
                      <a:pt x="202" y="57"/>
                    </a:lnTo>
                    <a:lnTo>
                      <a:pt x="203" y="62"/>
                    </a:lnTo>
                    <a:lnTo>
                      <a:pt x="208" y="62"/>
                    </a:lnTo>
                    <a:lnTo>
                      <a:pt x="211" y="70"/>
                    </a:lnTo>
                    <a:lnTo>
                      <a:pt x="206" y="76"/>
                    </a:lnTo>
                    <a:lnTo>
                      <a:pt x="196" y="84"/>
                    </a:lnTo>
                    <a:lnTo>
                      <a:pt x="191" y="83"/>
                    </a:lnTo>
                    <a:lnTo>
                      <a:pt x="185" y="83"/>
                    </a:lnTo>
                    <a:lnTo>
                      <a:pt x="181" y="81"/>
                    </a:lnTo>
                    <a:lnTo>
                      <a:pt x="177" y="70"/>
                    </a:lnTo>
                    <a:lnTo>
                      <a:pt x="172" y="69"/>
                    </a:lnTo>
                    <a:lnTo>
                      <a:pt x="166" y="66"/>
                    </a:lnTo>
                    <a:lnTo>
                      <a:pt x="166" y="62"/>
                    </a:lnTo>
                    <a:lnTo>
                      <a:pt x="172" y="65"/>
                    </a:lnTo>
                    <a:lnTo>
                      <a:pt x="168" y="58"/>
                    </a:lnTo>
                    <a:lnTo>
                      <a:pt x="157" y="49"/>
                    </a:lnTo>
                    <a:lnTo>
                      <a:pt x="151" y="49"/>
                    </a:lnTo>
                    <a:lnTo>
                      <a:pt x="146" y="51"/>
                    </a:lnTo>
                    <a:lnTo>
                      <a:pt x="141" y="49"/>
                    </a:lnTo>
                    <a:lnTo>
                      <a:pt x="138" y="43"/>
                    </a:lnTo>
                    <a:lnTo>
                      <a:pt x="143" y="43"/>
                    </a:lnTo>
                    <a:lnTo>
                      <a:pt x="141" y="38"/>
                    </a:lnTo>
                    <a:lnTo>
                      <a:pt x="145" y="32"/>
                    </a:lnTo>
                    <a:lnTo>
                      <a:pt x="145" y="31"/>
                    </a:lnTo>
                    <a:lnTo>
                      <a:pt x="146" y="26"/>
                    </a:lnTo>
                    <a:lnTo>
                      <a:pt x="157" y="19"/>
                    </a:lnTo>
                    <a:lnTo>
                      <a:pt x="158" y="14"/>
                    </a:lnTo>
                    <a:lnTo>
                      <a:pt x="153" y="14"/>
                    </a:lnTo>
                    <a:lnTo>
                      <a:pt x="154" y="15"/>
                    </a:lnTo>
                    <a:lnTo>
                      <a:pt x="149" y="16"/>
                    </a:lnTo>
                    <a:lnTo>
                      <a:pt x="143" y="12"/>
                    </a:lnTo>
                    <a:lnTo>
                      <a:pt x="142" y="7"/>
                    </a:lnTo>
                    <a:lnTo>
                      <a:pt x="138" y="4"/>
                    </a:lnTo>
                    <a:lnTo>
                      <a:pt x="139" y="0"/>
                    </a:lnTo>
                    <a:lnTo>
                      <a:pt x="137" y="0"/>
                    </a:lnTo>
                    <a:lnTo>
                      <a:pt x="134" y="0"/>
                    </a:lnTo>
                    <a:lnTo>
                      <a:pt x="128" y="4"/>
                    </a:lnTo>
                    <a:lnTo>
                      <a:pt x="126" y="9"/>
                    </a:lnTo>
                    <a:lnTo>
                      <a:pt x="124" y="8"/>
                    </a:lnTo>
                    <a:lnTo>
                      <a:pt x="120" y="14"/>
                    </a:lnTo>
                    <a:lnTo>
                      <a:pt x="115" y="22"/>
                    </a:lnTo>
                    <a:lnTo>
                      <a:pt x="47" y="37"/>
                    </a:lnTo>
                    <a:lnTo>
                      <a:pt x="1" y="47"/>
                    </a:lnTo>
                    <a:lnTo>
                      <a:pt x="0" y="53"/>
                    </a:lnTo>
                    <a:lnTo>
                      <a:pt x="0" y="103"/>
                    </a:lnTo>
                    <a:lnTo>
                      <a:pt x="2" y="106"/>
                    </a:lnTo>
                    <a:lnTo>
                      <a:pt x="36" y="99"/>
                    </a:lnTo>
                    <a:lnTo>
                      <a:pt x="42" y="99"/>
                    </a:lnTo>
                    <a:lnTo>
                      <a:pt x="51" y="95"/>
                    </a:lnTo>
                    <a:lnTo>
                      <a:pt x="55" y="95"/>
                    </a:lnTo>
                    <a:lnTo>
                      <a:pt x="61" y="92"/>
                    </a:lnTo>
                    <a:lnTo>
                      <a:pt x="90" y="85"/>
                    </a:lnTo>
                    <a:lnTo>
                      <a:pt x="97" y="84"/>
                    </a:lnTo>
                    <a:lnTo>
                      <a:pt x="101" y="84"/>
                    </a:lnTo>
                    <a:lnTo>
                      <a:pt x="122" y="79"/>
                    </a:lnTo>
                    <a:lnTo>
                      <a:pt x="126" y="81"/>
                    </a:lnTo>
                    <a:lnTo>
                      <a:pt x="128" y="87"/>
                    </a:lnTo>
                    <a:lnTo>
                      <a:pt x="131" y="88"/>
                    </a:lnTo>
                    <a:lnTo>
                      <a:pt x="132" y="92"/>
                    </a:lnTo>
                    <a:lnTo>
                      <a:pt x="135" y="96"/>
                    </a:lnTo>
                    <a:lnTo>
                      <a:pt x="137" y="96"/>
                    </a:lnTo>
                    <a:lnTo>
                      <a:pt x="141" y="99"/>
                    </a:lnTo>
                    <a:lnTo>
                      <a:pt x="143" y="102"/>
                    </a:lnTo>
                    <a:lnTo>
                      <a:pt x="149" y="103"/>
                    </a:lnTo>
                    <a:lnTo>
                      <a:pt x="150" y="110"/>
                    </a:lnTo>
                    <a:lnTo>
                      <a:pt x="151" y="114"/>
                    </a:lnTo>
                    <a:lnTo>
                      <a:pt x="154" y="108"/>
                    </a:lnTo>
                    <a:lnTo>
                      <a:pt x="160" y="108"/>
                    </a:lnTo>
                    <a:lnTo>
                      <a:pt x="162" y="100"/>
                    </a:lnTo>
                    <a:lnTo>
                      <a:pt x="168" y="96"/>
                    </a:lnTo>
                    <a:lnTo>
                      <a:pt x="170" y="91"/>
                    </a:lnTo>
                    <a:lnTo>
                      <a:pt x="176" y="87"/>
                    </a:lnTo>
                    <a:lnTo>
                      <a:pt x="176" y="92"/>
                    </a:lnTo>
                    <a:lnTo>
                      <a:pt x="177" y="103"/>
                    </a:lnTo>
                    <a:lnTo>
                      <a:pt x="184" y="100"/>
                    </a:lnTo>
                    <a:lnTo>
                      <a:pt x="188" y="98"/>
                    </a:lnTo>
                    <a:lnTo>
                      <a:pt x="189" y="92"/>
                    </a:lnTo>
                    <a:lnTo>
                      <a:pt x="192" y="92"/>
                    </a:lnTo>
                    <a:lnTo>
                      <a:pt x="207" y="84"/>
                    </a:lnTo>
                    <a:lnTo>
                      <a:pt x="214" y="83"/>
                    </a:lnTo>
                    <a:lnTo>
                      <a:pt x="217" y="77"/>
                    </a:lnTo>
                    <a:close/>
                    <a:moveTo>
                      <a:pt x="222" y="108"/>
                    </a:moveTo>
                    <a:lnTo>
                      <a:pt x="218" y="106"/>
                    </a:lnTo>
                    <a:lnTo>
                      <a:pt x="219" y="107"/>
                    </a:lnTo>
                    <a:lnTo>
                      <a:pt x="218" y="113"/>
                    </a:lnTo>
                    <a:lnTo>
                      <a:pt x="214" y="117"/>
                    </a:lnTo>
                    <a:lnTo>
                      <a:pt x="223" y="115"/>
                    </a:lnTo>
                    <a:lnTo>
                      <a:pt x="226" y="114"/>
                    </a:lnTo>
                    <a:lnTo>
                      <a:pt x="222" y="108"/>
                    </a:lnTo>
                    <a:close/>
                    <a:moveTo>
                      <a:pt x="181" y="108"/>
                    </a:moveTo>
                    <a:lnTo>
                      <a:pt x="179" y="113"/>
                    </a:lnTo>
                    <a:lnTo>
                      <a:pt x="175" y="122"/>
                    </a:lnTo>
                    <a:lnTo>
                      <a:pt x="184" y="117"/>
                    </a:lnTo>
                    <a:lnTo>
                      <a:pt x="189" y="113"/>
                    </a:lnTo>
                    <a:lnTo>
                      <a:pt x="185" y="107"/>
                    </a:lnTo>
                    <a:lnTo>
                      <a:pt x="181" y="108"/>
                    </a:lnTo>
                    <a:close/>
                  </a:path>
                </a:pathLst>
              </a:custGeom>
              <a:solidFill>
                <a:srgbClr val="DFDFE0"/>
              </a:solidFill>
              <a:ln w="12700">
                <a:solidFill>
                  <a:srgbClr val="FFFFFF"/>
                </a:solidFill>
                <a:prstDash val="solid"/>
                <a:round/>
                <a:headEnd/>
                <a:tailEnd/>
              </a:ln>
            </p:spPr>
            <p:txBody>
              <a:bodyPr/>
              <a:lstStyle/>
              <a:p>
                <a:endParaRPr lang="en-US" sz="1980"/>
              </a:p>
            </p:txBody>
          </p:sp>
          <p:sp>
            <p:nvSpPr>
              <p:cNvPr id="205" name="Freeform 183">
                <a:extLst>
                  <a:ext uri="{FF2B5EF4-FFF2-40B4-BE49-F238E27FC236}">
                    <a16:creationId xmlns:a16="http://schemas.microsoft.com/office/drawing/2014/main" id="{D1154B77-D907-0674-7F8E-F148829611C8}"/>
                  </a:ext>
                </a:extLst>
              </p:cNvPr>
              <p:cNvSpPr>
                <a:spLocks noEditPoints="1"/>
              </p:cNvSpPr>
              <p:nvPr/>
            </p:nvSpPr>
            <p:spPr bwMode="auto">
              <a:xfrm>
                <a:off x="8244851" y="1644107"/>
                <a:ext cx="387377" cy="572665"/>
              </a:xfrm>
              <a:custGeom>
                <a:avLst/>
                <a:gdLst>
                  <a:gd name="T0" fmla="*/ 226 w 255"/>
                  <a:gd name="T1" fmla="*/ 173 h 377"/>
                  <a:gd name="T2" fmla="*/ 222 w 255"/>
                  <a:gd name="T3" fmla="*/ 154 h 377"/>
                  <a:gd name="T4" fmla="*/ 213 w 255"/>
                  <a:gd name="T5" fmla="*/ 152 h 377"/>
                  <a:gd name="T6" fmla="*/ 201 w 255"/>
                  <a:gd name="T7" fmla="*/ 147 h 377"/>
                  <a:gd name="T8" fmla="*/ 196 w 255"/>
                  <a:gd name="T9" fmla="*/ 130 h 377"/>
                  <a:gd name="T10" fmla="*/ 188 w 255"/>
                  <a:gd name="T11" fmla="*/ 125 h 377"/>
                  <a:gd name="T12" fmla="*/ 173 w 255"/>
                  <a:gd name="T13" fmla="*/ 122 h 377"/>
                  <a:gd name="T14" fmla="*/ 169 w 255"/>
                  <a:gd name="T15" fmla="*/ 107 h 377"/>
                  <a:gd name="T16" fmla="*/ 139 w 255"/>
                  <a:gd name="T17" fmla="*/ 15 h 377"/>
                  <a:gd name="T18" fmla="*/ 113 w 255"/>
                  <a:gd name="T19" fmla="*/ 3 h 377"/>
                  <a:gd name="T20" fmla="*/ 97 w 255"/>
                  <a:gd name="T21" fmla="*/ 8 h 377"/>
                  <a:gd name="T22" fmla="*/ 83 w 255"/>
                  <a:gd name="T23" fmla="*/ 19 h 377"/>
                  <a:gd name="T24" fmla="*/ 66 w 255"/>
                  <a:gd name="T25" fmla="*/ 18 h 377"/>
                  <a:gd name="T26" fmla="*/ 52 w 255"/>
                  <a:gd name="T27" fmla="*/ 8 h 377"/>
                  <a:gd name="T28" fmla="*/ 28 w 255"/>
                  <a:gd name="T29" fmla="*/ 109 h 377"/>
                  <a:gd name="T30" fmla="*/ 28 w 255"/>
                  <a:gd name="T31" fmla="*/ 140 h 377"/>
                  <a:gd name="T32" fmla="*/ 29 w 255"/>
                  <a:gd name="T33" fmla="*/ 160 h 377"/>
                  <a:gd name="T34" fmla="*/ 15 w 255"/>
                  <a:gd name="T35" fmla="*/ 182 h 377"/>
                  <a:gd name="T36" fmla="*/ 15 w 255"/>
                  <a:gd name="T37" fmla="*/ 192 h 377"/>
                  <a:gd name="T38" fmla="*/ 14 w 255"/>
                  <a:gd name="T39" fmla="*/ 202 h 377"/>
                  <a:gd name="T40" fmla="*/ 0 w 255"/>
                  <a:gd name="T41" fmla="*/ 206 h 377"/>
                  <a:gd name="T42" fmla="*/ 45 w 255"/>
                  <a:gd name="T43" fmla="*/ 343 h 377"/>
                  <a:gd name="T44" fmla="*/ 49 w 255"/>
                  <a:gd name="T45" fmla="*/ 358 h 377"/>
                  <a:gd name="T46" fmla="*/ 61 w 255"/>
                  <a:gd name="T47" fmla="*/ 371 h 377"/>
                  <a:gd name="T48" fmla="*/ 74 w 255"/>
                  <a:gd name="T49" fmla="*/ 372 h 377"/>
                  <a:gd name="T50" fmla="*/ 74 w 255"/>
                  <a:gd name="T51" fmla="*/ 356 h 377"/>
                  <a:gd name="T52" fmla="*/ 80 w 255"/>
                  <a:gd name="T53" fmla="*/ 337 h 377"/>
                  <a:gd name="T54" fmla="*/ 83 w 255"/>
                  <a:gd name="T55" fmla="*/ 319 h 377"/>
                  <a:gd name="T56" fmla="*/ 95 w 255"/>
                  <a:gd name="T57" fmla="*/ 312 h 377"/>
                  <a:gd name="T58" fmla="*/ 99 w 255"/>
                  <a:gd name="T59" fmla="*/ 307 h 377"/>
                  <a:gd name="T60" fmla="*/ 106 w 255"/>
                  <a:gd name="T61" fmla="*/ 312 h 377"/>
                  <a:gd name="T62" fmla="*/ 98 w 255"/>
                  <a:gd name="T63" fmla="*/ 293 h 377"/>
                  <a:gd name="T64" fmla="*/ 101 w 255"/>
                  <a:gd name="T65" fmla="*/ 288 h 377"/>
                  <a:gd name="T66" fmla="*/ 106 w 255"/>
                  <a:gd name="T67" fmla="*/ 295 h 377"/>
                  <a:gd name="T68" fmla="*/ 113 w 255"/>
                  <a:gd name="T69" fmla="*/ 292 h 377"/>
                  <a:gd name="T70" fmla="*/ 114 w 255"/>
                  <a:gd name="T71" fmla="*/ 289 h 377"/>
                  <a:gd name="T72" fmla="*/ 116 w 255"/>
                  <a:gd name="T73" fmla="*/ 288 h 377"/>
                  <a:gd name="T74" fmla="*/ 123 w 255"/>
                  <a:gd name="T75" fmla="*/ 292 h 377"/>
                  <a:gd name="T76" fmla="*/ 129 w 255"/>
                  <a:gd name="T77" fmla="*/ 281 h 377"/>
                  <a:gd name="T78" fmla="*/ 140 w 255"/>
                  <a:gd name="T79" fmla="*/ 272 h 377"/>
                  <a:gd name="T80" fmla="*/ 139 w 255"/>
                  <a:gd name="T81" fmla="*/ 255 h 377"/>
                  <a:gd name="T82" fmla="*/ 137 w 255"/>
                  <a:gd name="T83" fmla="*/ 240 h 377"/>
                  <a:gd name="T84" fmla="*/ 148 w 255"/>
                  <a:gd name="T85" fmla="*/ 232 h 377"/>
                  <a:gd name="T86" fmla="*/ 151 w 255"/>
                  <a:gd name="T87" fmla="*/ 242 h 377"/>
                  <a:gd name="T88" fmla="*/ 167 w 255"/>
                  <a:gd name="T89" fmla="*/ 248 h 377"/>
                  <a:gd name="T90" fmla="*/ 165 w 255"/>
                  <a:gd name="T91" fmla="*/ 232 h 377"/>
                  <a:gd name="T92" fmla="*/ 174 w 255"/>
                  <a:gd name="T93" fmla="*/ 228 h 377"/>
                  <a:gd name="T94" fmla="*/ 190 w 255"/>
                  <a:gd name="T95" fmla="*/ 232 h 377"/>
                  <a:gd name="T96" fmla="*/ 193 w 255"/>
                  <a:gd name="T97" fmla="*/ 219 h 377"/>
                  <a:gd name="T98" fmla="*/ 197 w 255"/>
                  <a:gd name="T99" fmla="*/ 224 h 377"/>
                  <a:gd name="T100" fmla="*/ 200 w 255"/>
                  <a:gd name="T101" fmla="*/ 208 h 377"/>
                  <a:gd name="T102" fmla="*/ 208 w 255"/>
                  <a:gd name="T103" fmla="*/ 208 h 377"/>
                  <a:gd name="T104" fmla="*/ 217 w 255"/>
                  <a:gd name="T105" fmla="*/ 201 h 377"/>
                  <a:gd name="T106" fmla="*/ 223 w 255"/>
                  <a:gd name="T107" fmla="*/ 198 h 377"/>
                  <a:gd name="T108" fmla="*/ 232 w 255"/>
                  <a:gd name="T109" fmla="*/ 190 h 377"/>
                  <a:gd name="T110" fmla="*/ 232 w 255"/>
                  <a:gd name="T111" fmla="*/ 171 h 377"/>
                  <a:gd name="T112" fmla="*/ 170 w 255"/>
                  <a:gd name="T113" fmla="*/ 238 h 377"/>
                  <a:gd name="T114" fmla="*/ 184 w 255"/>
                  <a:gd name="T115" fmla="*/ 232 h 377"/>
                  <a:gd name="T116" fmla="*/ 251 w 255"/>
                  <a:gd name="T117" fmla="*/ 174 h 377"/>
                  <a:gd name="T118" fmla="*/ 247 w 255"/>
                  <a:gd name="T119" fmla="*/ 185 h 377"/>
                  <a:gd name="T120" fmla="*/ 255 w 255"/>
                  <a:gd name="T121" fmla="*/ 17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377">
                    <a:moveTo>
                      <a:pt x="234" y="173"/>
                    </a:moveTo>
                    <a:lnTo>
                      <a:pt x="230" y="178"/>
                    </a:lnTo>
                    <a:lnTo>
                      <a:pt x="226" y="173"/>
                    </a:lnTo>
                    <a:lnTo>
                      <a:pt x="231" y="164"/>
                    </a:lnTo>
                    <a:lnTo>
                      <a:pt x="222" y="155"/>
                    </a:lnTo>
                    <a:lnTo>
                      <a:pt x="222" y="154"/>
                    </a:lnTo>
                    <a:lnTo>
                      <a:pt x="222" y="154"/>
                    </a:lnTo>
                    <a:lnTo>
                      <a:pt x="217" y="152"/>
                    </a:lnTo>
                    <a:lnTo>
                      <a:pt x="213" y="152"/>
                    </a:lnTo>
                    <a:lnTo>
                      <a:pt x="209" y="156"/>
                    </a:lnTo>
                    <a:lnTo>
                      <a:pt x="204" y="152"/>
                    </a:lnTo>
                    <a:lnTo>
                      <a:pt x="201" y="147"/>
                    </a:lnTo>
                    <a:lnTo>
                      <a:pt x="201" y="141"/>
                    </a:lnTo>
                    <a:lnTo>
                      <a:pt x="197" y="136"/>
                    </a:lnTo>
                    <a:lnTo>
                      <a:pt x="196" y="130"/>
                    </a:lnTo>
                    <a:lnTo>
                      <a:pt x="197" y="125"/>
                    </a:lnTo>
                    <a:lnTo>
                      <a:pt x="193" y="124"/>
                    </a:lnTo>
                    <a:lnTo>
                      <a:pt x="188" y="125"/>
                    </a:lnTo>
                    <a:lnTo>
                      <a:pt x="182" y="125"/>
                    </a:lnTo>
                    <a:lnTo>
                      <a:pt x="177" y="121"/>
                    </a:lnTo>
                    <a:lnTo>
                      <a:pt x="173" y="122"/>
                    </a:lnTo>
                    <a:lnTo>
                      <a:pt x="170" y="117"/>
                    </a:lnTo>
                    <a:lnTo>
                      <a:pt x="171" y="113"/>
                    </a:lnTo>
                    <a:lnTo>
                      <a:pt x="169" y="107"/>
                    </a:lnTo>
                    <a:lnTo>
                      <a:pt x="169" y="102"/>
                    </a:lnTo>
                    <a:lnTo>
                      <a:pt x="162" y="84"/>
                    </a:lnTo>
                    <a:lnTo>
                      <a:pt x="139" y="15"/>
                    </a:lnTo>
                    <a:lnTo>
                      <a:pt x="135" y="14"/>
                    </a:lnTo>
                    <a:lnTo>
                      <a:pt x="124" y="7"/>
                    </a:lnTo>
                    <a:lnTo>
                      <a:pt x="113" y="3"/>
                    </a:lnTo>
                    <a:lnTo>
                      <a:pt x="108" y="0"/>
                    </a:lnTo>
                    <a:lnTo>
                      <a:pt x="101" y="3"/>
                    </a:lnTo>
                    <a:lnTo>
                      <a:pt x="97" y="8"/>
                    </a:lnTo>
                    <a:lnTo>
                      <a:pt x="93" y="11"/>
                    </a:lnTo>
                    <a:lnTo>
                      <a:pt x="87" y="17"/>
                    </a:lnTo>
                    <a:lnTo>
                      <a:pt x="83" y="19"/>
                    </a:lnTo>
                    <a:lnTo>
                      <a:pt x="78" y="25"/>
                    </a:lnTo>
                    <a:lnTo>
                      <a:pt x="71" y="22"/>
                    </a:lnTo>
                    <a:lnTo>
                      <a:pt x="66" y="18"/>
                    </a:lnTo>
                    <a:lnTo>
                      <a:pt x="63" y="7"/>
                    </a:lnTo>
                    <a:lnTo>
                      <a:pt x="57" y="7"/>
                    </a:lnTo>
                    <a:lnTo>
                      <a:pt x="52" y="8"/>
                    </a:lnTo>
                    <a:lnTo>
                      <a:pt x="28" y="79"/>
                    </a:lnTo>
                    <a:lnTo>
                      <a:pt x="32" y="102"/>
                    </a:lnTo>
                    <a:lnTo>
                      <a:pt x="28" y="109"/>
                    </a:lnTo>
                    <a:lnTo>
                      <a:pt x="25" y="125"/>
                    </a:lnTo>
                    <a:lnTo>
                      <a:pt x="28" y="129"/>
                    </a:lnTo>
                    <a:lnTo>
                      <a:pt x="28" y="140"/>
                    </a:lnTo>
                    <a:lnTo>
                      <a:pt x="32" y="145"/>
                    </a:lnTo>
                    <a:lnTo>
                      <a:pt x="26" y="156"/>
                    </a:lnTo>
                    <a:lnTo>
                      <a:pt x="29" y="160"/>
                    </a:lnTo>
                    <a:lnTo>
                      <a:pt x="19" y="171"/>
                    </a:lnTo>
                    <a:lnTo>
                      <a:pt x="17" y="177"/>
                    </a:lnTo>
                    <a:lnTo>
                      <a:pt x="15" y="182"/>
                    </a:lnTo>
                    <a:lnTo>
                      <a:pt x="15" y="182"/>
                    </a:lnTo>
                    <a:lnTo>
                      <a:pt x="21" y="193"/>
                    </a:lnTo>
                    <a:lnTo>
                      <a:pt x="15" y="192"/>
                    </a:lnTo>
                    <a:lnTo>
                      <a:pt x="14" y="192"/>
                    </a:lnTo>
                    <a:lnTo>
                      <a:pt x="13" y="197"/>
                    </a:lnTo>
                    <a:lnTo>
                      <a:pt x="14" y="202"/>
                    </a:lnTo>
                    <a:lnTo>
                      <a:pt x="9" y="204"/>
                    </a:lnTo>
                    <a:lnTo>
                      <a:pt x="5" y="201"/>
                    </a:lnTo>
                    <a:lnTo>
                      <a:pt x="0" y="206"/>
                    </a:lnTo>
                    <a:lnTo>
                      <a:pt x="0" y="209"/>
                    </a:lnTo>
                    <a:lnTo>
                      <a:pt x="40" y="327"/>
                    </a:lnTo>
                    <a:lnTo>
                      <a:pt x="45" y="343"/>
                    </a:lnTo>
                    <a:lnTo>
                      <a:pt x="45" y="349"/>
                    </a:lnTo>
                    <a:lnTo>
                      <a:pt x="48" y="353"/>
                    </a:lnTo>
                    <a:lnTo>
                      <a:pt x="49" y="358"/>
                    </a:lnTo>
                    <a:lnTo>
                      <a:pt x="55" y="362"/>
                    </a:lnTo>
                    <a:lnTo>
                      <a:pt x="60" y="365"/>
                    </a:lnTo>
                    <a:lnTo>
                      <a:pt x="61" y="371"/>
                    </a:lnTo>
                    <a:lnTo>
                      <a:pt x="66" y="376"/>
                    </a:lnTo>
                    <a:lnTo>
                      <a:pt x="68" y="377"/>
                    </a:lnTo>
                    <a:lnTo>
                      <a:pt x="74" y="372"/>
                    </a:lnTo>
                    <a:lnTo>
                      <a:pt x="75" y="366"/>
                    </a:lnTo>
                    <a:lnTo>
                      <a:pt x="74" y="361"/>
                    </a:lnTo>
                    <a:lnTo>
                      <a:pt x="74" y="356"/>
                    </a:lnTo>
                    <a:lnTo>
                      <a:pt x="79" y="352"/>
                    </a:lnTo>
                    <a:lnTo>
                      <a:pt x="83" y="341"/>
                    </a:lnTo>
                    <a:lnTo>
                      <a:pt x="80" y="337"/>
                    </a:lnTo>
                    <a:lnTo>
                      <a:pt x="87" y="326"/>
                    </a:lnTo>
                    <a:lnTo>
                      <a:pt x="83" y="324"/>
                    </a:lnTo>
                    <a:lnTo>
                      <a:pt x="83" y="319"/>
                    </a:lnTo>
                    <a:lnTo>
                      <a:pt x="85" y="314"/>
                    </a:lnTo>
                    <a:lnTo>
                      <a:pt x="93" y="303"/>
                    </a:lnTo>
                    <a:lnTo>
                      <a:pt x="95" y="312"/>
                    </a:lnTo>
                    <a:lnTo>
                      <a:pt x="95" y="307"/>
                    </a:lnTo>
                    <a:lnTo>
                      <a:pt x="97" y="312"/>
                    </a:lnTo>
                    <a:lnTo>
                      <a:pt x="99" y="307"/>
                    </a:lnTo>
                    <a:lnTo>
                      <a:pt x="101" y="301"/>
                    </a:lnTo>
                    <a:lnTo>
                      <a:pt x="102" y="301"/>
                    </a:lnTo>
                    <a:lnTo>
                      <a:pt x="106" y="312"/>
                    </a:lnTo>
                    <a:lnTo>
                      <a:pt x="108" y="307"/>
                    </a:lnTo>
                    <a:lnTo>
                      <a:pt x="101" y="291"/>
                    </a:lnTo>
                    <a:lnTo>
                      <a:pt x="98" y="293"/>
                    </a:lnTo>
                    <a:lnTo>
                      <a:pt x="99" y="288"/>
                    </a:lnTo>
                    <a:lnTo>
                      <a:pt x="101" y="282"/>
                    </a:lnTo>
                    <a:lnTo>
                      <a:pt x="101" y="288"/>
                    </a:lnTo>
                    <a:lnTo>
                      <a:pt x="109" y="305"/>
                    </a:lnTo>
                    <a:lnTo>
                      <a:pt x="110" y="300"/>
                    </a:lnTo>
                    <a:lnTo>
                      <a:pt x="106" y="295"/>
                    </a:lnTo>
                    <a:lnTo>
                      <a:pt x="108" y="288"/>
                    </a:lnTo>
                    <a:lnTo>
                      <a:pt x="110" y="286"/>
                    </a:lnTo>
                    <a:lnTo>
                      <a:pt x="113" y="292"/>
                    </a:lnTo>
                    <a:lnTo>
                      <a:pt x="112" y="297"/>
                    </a:lnTo>
                    <a:lnTo>
                      <a:pt x="117" y="300"/>
                    </a:lnTo>
                    <a:lnTo>
                      <a:pt x="114" y="289"/>
                    </a:lnTo>
                    <a:lnTo>
                      <a:pt x="114" y="284"/>
                    </a:lnTo>
                    <a:lnTo>
                      <a:pt x="116" y="282"/>
                    </a:lnTo>
                    <a:lnTo>
                      <a:pt x="116" y="288"/>
                    </a:lnTo>
                    <a:lnTo>
                      <a:pt x="117" y="293"/>
                    </a:lnTo>
                    <a:lnTo>
                      <a:pt x="121" y="296"/>
                    </a:lnTo>
                    <a:lnTo>
                      <a:pt x="123" y="292"/>
                    </a:lnTo>
                    <a:lnTo>
                      <a:pt x="121" y="285"/>
                    </a:lnTo>
                    <a:lnTo>
                      <a:pt x="124" y="281"/>
                    </a:lnTo>
                    <a:lnTo>
                      <a:pt x="129" y="281"/>
                    </a:lnTo>
                    <a:lnTo>
                      <a:pt x="135" y="284"/>
                    </a:lnTo>
                    <a:lnTo>
                      <a:pt x="136" y="278"/>
                    </a:lnTo>
                    <a:lnTo>
                      <a:pt x="140" y="272"/>
                    </a:lnTo>
                    <a:lnTo>
                      <a:pt x="139" y="267"/>
                    </a:lnTo>
                    <a:lnTo>
                      <a:pt x="139" y="262"/>
                    </a:lnTo>
                    <a:lnTo>
                      <a:pt x="139" y="255"/>
                    </a:lnTo>
                    <a:lnTo>
                      <a:pt x="140" y="251"/>
                    </a:lnTo>
                    <a:lnTo>
                      <a:pt x="140" y="246"/>
                    </a:lnTo>
                    <a:lnTo>
                      <a:pt x="137" y="240"/>
                    </a:lnTo>
                    <a:lnTo>
                      <a:pt x="146" y="236"/>
                    </a:lnTo>
                    <a:lnTo>
                      <a:pt x="144" y="227"/>
                    </a:lnTo>
                    <a:lnTo>
                      <a:pt x="148" y="232"/>
                    </a:lnTo>
                    <a:lnTo>
                      <a:pt x="147" y="238"/>
                    </a:lnTo>
                    <a:lnTo>
                      <a:pt x="152" y="236"/>
                    </a:lnTo>
                    <a:lnTo>
                      <a:pt x="151" y="242"/>
                    </a:lnTo>
                    <a:lnTo>
                      <a:pt x="148" y="246"/>
                    </a:lnTo>
                    <a:lnTo>
                      <a:pt x="159" y="246"/>
                    </a:lnTo>
                    <a:lnTo>
                      <a:pt x="167" y="248"/>
                    </a:lnTo>
                    <a:lnTo>
                      <a:pt x="165" y="243"/>
                    </a:lnTo>
                    <a:lnTo>
                      <a:pt x="163" y="238"/>
                    </a:lnTo>
                    <a:lnTo>
                      <a:pt x="165" y="232"/>
                    </a:lnTo>
                    <a:lnTo>
                      <a:pt x="165" y="227"/>
                    </a:lnTo>
                    <a:lnTo>
                      <a:pt x="169" y="232"/>
                    </a:lnTo>
                    <a:lnTo>
                      <a:pt x="174" y="228"/>
                    </a:lnTo>
                    <a:lnTo>
                      <a:pt x="173" y="223"/>
                    </a:lnTo>
                    <a:lnTo>
                      <a:pt x="186" y="227"/>
                    </a:lnTo>
                    <a:lnTo>
                      <a:pt x="190" y="232"/>
                    </a:lnTo>
                    <a:lnTo>
                      <a:pt x="192" y="227"/>
                    </a:lnTo>
                    <a:lnTo>
                      <a:pt x="190" y="221"/>
                    </a:lnTo>
                    <a:lnTo>
                      <a:pt x="193" y="219"/>
                    </a:lnTo>
                    <a:lnTo>
                      <a:pt x="194" y="224"/>
                    </a:lnTo>
                    <a:lnTo>
                      <a:pt x="196" y="219"/>
                    </a:lnTo>
                    <a:lnTo>
                      <a:pt x="197" y="224"/>
                    </a:lnTo>
                    <a:lnTo>
                      <a:pt x="198" y="219"/>
                    </a:lnTo>
                    <a:lnTo>
                      <a:pt x="196" y="213"/>
                    </a:lnTo>
                    <a:lnTo>
                      <a:pt x="200" y="208"/>
                    </a:lnTo>
                    <a:lnTo>
                      <a:pt x="204" y="213"/>
                    </a:lnTo>
                    <a:lnTo>
                      <a:pt x="207" y="213"/>
                    </a:lnTo>
                    <a:lnTo>
                      <a:pt x="208" y="208"/>
                    </a:lnTo>
                    <a:lnTo>
                      <a:pt x="212" y="208"/>
                    </a:lnTo>
                    <a:lnTo>
                      <a:pt x="212" y="204"/>
                    </a:lnTo>
                    <a:lnTo>
                      <a:pt x="217" y="201"/>
                    </a:lnTo>
                    <a:lnTo>
                      <a:pt x="217" y="201"/>
                    </a:lnTo>
                    <a:lnTo>
                      <a:pt x="217" y="197"/>
                    </a:lnTo>
                    <a:lnTo>
                      <a:pt x="223" y="198"/>
                    </a:lnTo>
                    <a:lnTo>
                      <a:pt x="219" y="193"/>
                    </a:lnTo>
                    <a:lnTo>
                      <a:pt x="227" y="194"/>
                    </a:lnTo>
                    <a:lnTo>
                      <a:pt x="232" y="190"/>
                    </a:lnTo>
                    <a:lnTo>
                      <a:pt x="238" y="181"/>
                    </a:lnTo>
                    <a:lnTo>
                      <a:pt x="238" y="175"/>
                    </a:lnTo>
                    <a:lnTo>
                      <a:pt x="232" y="171"/>
                    </a:lnTo>
                    <a:lnTo>
                      <a:pt x="234" y="173"/>
                    </a:lnTo>
                    <a:close/>
                    <a:moveTo>
                      <a:pt x="177" y="228"/>
                    </a:moveTo>
                    <a:lnTo>
                      <a:pt x="170" y="238"/>
                    </a:lnTo>
                    <a:lnTo>
                      <a:pt x="173" y="243"/>
                    </a:lnTo>
                    <a:lnTo>
                      <a:pt x="182" y="238"/>
                    </a:lnTo>
                    <a:lnTo>
                      <a:pt x="184" y="232"/>
                    </a:lnTo>
                    <a:lnTo>
                      <a:pt x="178" y="228"/>
                    </a:lnTo>
                    <a:lnTo>
                      <a:pt x="177" y="228"/>
                    </a:lnTo>
                    <a:close/>
                    <a:moveTo>
                      <a:pt x="251" y="174"/>
                    </a:moveTo>
                    <a:lnTo>
                      <a:pt x="251" y="174"/>
                    </a:lnTo>
                    <a:lnTo>
                      <a:pt x="249" y="178"/>
                    </a:lnTo>
                    <a:lnTo>
                      <a:pt x="247" y="185"/>
                    </a:lnTo>
                    <a:lnTo>
                      <a:pt x="250" y="190"/>
                    </a:lnTo>
                    <a:lnTo>
                      <a:pt x="255" y="185"/>
                    </a:lnTo>
                    <a:lnTo>
                      <a:pt x="255" y="179"/>
                    </a:lnTo>
                    <a:lnTo>
                      <a:pt x="251" y="174"/>
                    </a:lnTo>
                    <a:close/>
                  </a:path>
                </a:pathLst>
              </a:custGeom>
              <a:solidFill>
                <a:srgbClr val="DFDFE0"/>
              </a:solidFill>
              <a:ln w="12700">
                <a:solidFill>
                  <a:srgbClr val="FFFFFF"/>
                </a:solidFill>
                <a:prstDash val="solid"/>
                <a:round/>
                <a:headEnd/>
                <a:tailEnd/>
              </a:ln>
            </p:spPr>
            <p:txBody>
              <a:bodyPr/>
              <a:lstStyle/>
              <a:p>
                <a:endParaRPr lang="en-US" sz="1980"/>
              </a:p>
            </p:txBody>
          </p:sp>
        </p:grpSp>
        <p:pic>
          <p:nvPicPr>
            <p:cNvPr id="7" name="Picture 6">
              <a:extLst>
                <a:ext uri="{FF2B5EF4-FFF2-40B4-BE49-F238E27FC236}">
                  <a16:creationId xmlns:a16="http://schemas.microsoft.com/office/drawing/2014/main" id="{0AD308D9-570F-FBBA-B0B4-66CF002112F2}"/>
                </a:ext>
              </a:extLst>
            </p:cNvPr>
            <p:cNvPicPr>
              <a:picLocks noChangeAspect="1"/>
            </p:cNvPicPr>
            <p:nvPr/>
          </p:nvPicPr>
          <p:blipFill>
            <a:blip r:embed="rId3"/>
            <a:stretch>
              <a:fillRect/>
            </a:stretch>
          </p:blipFill>
          <p:spPr>
            <a:xfrm>
              <a:off x="7906072" y="3223986"/>
              <a:ext cx="279052" cy="464075"/>
            </a:xfrm>
            <a:prstGeom prst="rect">
              <a:avLst/>
            </a:prstGeom>
          </p:spPr>
        </p:pic>
        <p:pic>
          <p:nvPicPr>
            <p:cNvPr id="91" name="Picture 90">
              <a:extLst>
                <a:ext uri="{FF2B5EF4-FFF2-40B4-BE49-F238E27FC236}">
                  <a16:creationId xmlns:a16="http://schemas.microsoft.com/office/drawing/2014/main" id="{CA5D7051-DEF3-6508-0E88-B9D406D7C82C}"/>
                </a:ext>
              </a:extLst>
            </p:cNvPr>
            <p:cNvPicPr>
              <a:picLocks noChangeAspect="1"/>
            </p:cNvPicPr>
            <p:nvPr/>
          </p:nvPicPr>
          <p:blipFill>
            <a:blip r:embed="rId4"/>
            <a:stretch>
              <a:fillRect/>
            </a:stretch>
          </p:blipFill>
          <p:spPr>
            <a:xfrm>
              <a:off x="5501511" y="1991602"/>
              <a:ext cx="279052" cy="464075"/>
            </a:xfrm>
            <a:prstGeom prst="rect">
              <a:avLst/>
            </a:prstGeom>
          </p:spPr>
        </p:pic>
        <p:pic>
          <p:nvPicPr>
            <p:cNvPr id="92" name="Picture 91">
              <a:extLst>
                <a:ext uri="{FF2B5EF4-FFF2-40B4-BE49-F238E27FC236}">
                  <a16:creationId xmlns:a16="http://schemas.microsoft.com/office/drawing/2014/main" id="{71204E39-3F75-4144-00E0-9755CC132593}"/>
                </a:ext>
              </a:extLst>
            </p:cNvPr>
            <p:cNvPicPr>
              <a:picLocks noChangeAspect="1"/>
            </p:cNvPicPr>
            <p:nvPr/>
          </p:nvPicPr>
          <p:blipFill>
            <a:blip r:embed="rId4"/>
            <a:stretch>
              <a:fillRect/>
            </a:stretch>
          </p:blipFill>
          <p:spPr>
            <a:xfrm>
              <a:off x="5661698" y="2091718"/>
              <a:ext cx="279052" cy="464075"/>
            </a:xfrm>
            <a:prstGeom prst="rect">
              <a:avLst/>
            </a:prstGeom>
          </p:spPr>
        </p:pic>
        <p:sp>
          <p:nvSpPr>
            <p:cNvPr id="93" name="TextBox 92">
              <a:extLst>
                <a:ext uri="{FF2B5EF4-FFF2-40B4-BE49-F238E27FC236}">
                  <a16:creationId xmlns:a16="http://schemas.microsoft.com/office/drawing/2014/main" id="{DCD5EBE1-5FE9-0690-9C4E-3B12D42D566A}"/>
                </a:ext>
              </a:extLst>
            </p:cNvPr>
            <p:cNvSpPr txBox="1"/>
            <p:nvPr/>
          </p:nvSpPr>
          <p:spPr>
            <a:xfrm>
              <a:off x="5497818" y="1982597"/>
              <a:ext cx="327286" cy="307777"/>
            </a:xfrm>
            <a:prstGeom prst="rect">
              <a:avLst/>
            </a:prstGeom>
            <a:noFill/>
          </p:spPr>
          <p:txBody>
            <a:bodyPr wrap="square" rtlCol="0">
              <a:spAutoFit/>
            </a:bodyPr>
            <a:lstStyle/>
            <a:p>
              <a:r>
                <a:rPr lang="en-US" sz="1400">
                  <a:solidFill>
                    <a:srgbClr val="932623"/>
                  </a:solidFill>
                  <a:latin typeface="Arial" panose="020B0604020202020204" pitchFamily="34" charset="0"/>
                  <a:cs typeface="Arial" panose="020B0604020202020204" pitchFamily="34" charset="0"/>
                </a:rPr>
                <a:t>1</a:t>
              </a:r>
            </a:p>
          </p:txBody>
        </p:sp>
        <p:sp>
          <p:nvSpPr>
            <p:cNvPr id="94" name="TextBox 93">
              <a:extLst>
                <a:ext uri="{FF2B5EF4-FFF2-40B4-BE49-F238E27FC236}">
                  <a16:creationId xmlns:a16="http://schemas.microsoft.com/office/drawing/2014/main" id="{9E1C0488-AB3E-A65C-3C02-0E28CC38E000}"/>
                </a:ext>
              </a:extLst>
            </p:cNvPr>
            <p:cNvSpPr txBox="1"/>
            <p:nvPr/>
          </p:nvSpPr>
          <p:spPr>
            <a:xfrm>
              <a:off x="5656892" y="2074931"/>
              <a:ext cx="327286" cy="307777"/>
            </a:xfrm>
            <a:prstGeom prst="rect">
              <a:avLst/>
            </a:prstGeom>
            <a:noFill/>
          </p:spPr>
          <p:txBody>
            <a:bodyPr wrap="square" rtlCol="0">
              <a:spAutoFit/>
            </a:bodyPr>
            <a:lstStyle/>
            <a:p>
              <a:r>
                <a:rPr lang="en-US" sz="1400">
                  <a:solidFill>
                    <a:srgbClr val="932623"/>
                  </a:solidFill>
                  <a:latin typeface="Arial" panose="020B0604020202020204" pitchFamily="34" charset="0"/>
                  <a:cs typeface="Arial" panose="020B0604020202020204" pitchFamily="34" charset="0"/>
                </a:rPr>
                <a:t>2</a:t>
              </a:r>
            </a:p>
          </p:txBody>
        </p:sp>
        <p:sp>
          <p:nvSpPr>
            <p:cNvPr id="96" name="TextBox 95">
              <a:extLst>
                <a:ext uri="{FF2B5EF4-FFF2-40B4-BE49-F238E27FC236}">
                  <a16:creationId xmlns:a16="http://schemas.microsoft.com/office/drawing/2014/main" id="{4BCB23AD-0F5B-C2CE-39EB-0688F399B68D}"/>
                </a:ext>
              </a:extLst>
            </p:cNvPr>
            <p:cNvSpPr txBox="1"/>
            <p:nvPr/>
          </p:nvSpPr>
          <p:spPr>
            <a:xfrm>
              <a:off x="7906183" y="3211405"/>
              <a:ext cx="327286" cy="307777"/>
            </a:xfrm>
            <a:prstGeom prst="rect">
              <a:avLst/>
            </a:prstGeom>
            <a:noFill/>
          </p:spPr>
          <p:txBody>
            <a:bodyPr wrap="square" rtlCol="0">
              <a:spAutoFit/>
            </a:bodyPr>
            <a:lstStyle/>
            <a:p>
              <a:r>
                <a:rPr lang="en-US" sz="1400">
                  <a:solidFill>
                    <a:srgbClr val="ECAD17"/>
                  </a:solidFill>
                  <a:latin typeface="Arial" panose="020B0604020202020204" pitchFamily="34" charset="0"/>
                  <a:cs typeface="Arial" panose="020B0604020202020204" pitchFamily="34" charset="0"/>
                </a:rPr>
                <a:t>4</a:t>
              </a:r>
            </a:p>
          </p:txBody>
        </p:sp>
        <p:pic>
          <p:nvPicPr>
            <p:cNvPr id="97" name="Picture 96">
              <a:extLst>
                <a:ext uri="{FF2B5EF4-FFF2-40B4-BE49-F238E27FC236}">
                  <a16:creationId xmlns:a16="http://schemas.microsoft.com/office/drawing/2014/main" id="{28436442-2FFD-79AA-00FE-9F72C9A2591B}"/>
                </a:ext>
              </a:extLst>
            </p:cNvPr>
            <p:cNvPicPr>
              <a:picLocks noChangeAspect="1"/>
            </p:cNvPicPr>
            <p:nvPr/>
          </p:nvPicPr>
          <p:blipFill>
            <a:blip r:embed="rId3"/>
            <a:stretch>
              <a:fillRect/>
            </a:stretch>
          </p:blipFill>
          <p:spPr>
            <a:xfrm>
              <a:off x="7898078" y="2716794"/>
              <a:ext cx="279052" cy="464075"/>
            </a:xfrm>
            <a:prstGeom prst="rect">
              <a:avLst/>
            </a:prstGeom>
          </p:spPr>
        </p:pic>
        <p:sp>
          <p:nvSpPr>
            <p:cNvPr id="99" name="TextBox 98">
              <a:extLst>
                <a:ext uri="{FF2B5EF4-FFF2-40B4-BE49-F238E27FC236}">
                  <a16:creationId xmlns:a16="http://schemas.microsoft.com/office/drawing/2014/main" id="{7CE91D90-E3F0-C34D-5FB4-5ED3F47B105E}"/>
                </a:ext>
              </a:extLst>
            </p:cNvPr>
            <p:cNvSpPr txBox="1"/>
            <p:nvPr/>
          </p:nvSpPr>
          <p:spPr>
            <a:xfrm>
              <a:off x="7897663" y="2700090"/>
              <a:ext cx="327286" cy="307777"/>
            </a:xfrm>
            <a:prstGeom prst="rect">
              <a:avLst/>
            </a:prstGeom>
            <a:noFill/>
          </p:spPr>
          <p:txBody>
            <a:bodyPr wrap="square" rtlCol="0">
              <a:spAutoFit/>
            </a:bodyPr>
            <a:lstStyle/>
            <a:p>
              <a:r>
                <a:rPr lang="en-US" sz="1400">
                  <a:solidFill>
                    <a:srgbClr val="C2B7A7"/>
                  </a:solidFill>
                  <a:latin typeface="Arial" panose="020B0604020202020204" pitchFamily="34" charset="0"/>
                  <a:cs typeface="Arial" panose="020B0604020202020204" pitchFamily="34" charset="0"/>
                </a:rPr>
                <a:t>3</a:t>
              </a:r>
            </a:p>
          </p:txBody>
        </p:sp>
        <p:pic>
          <p:nvPicPr>
            <p:cNvPr id="112" name="Picture 111">
              <a:extLst>
                <a:ext uri="{FF2B5EF4-FFF2-40B4-BE49-F238E27FC236}">
                  <a16:creationId xmlns:a16="http://schemas.microsoft.com/office/drawing/2014/main" id="{3E610E85-B193-F4CF-061E-C493D3468E31}"/>
                </a:ext>
              </a:extLst>
            </p:cNvPr>
            <p:cNvPicPr>
              <a:picLocks noChangeAspect="1"/>
            </p:cNvPicPr>
            <p:nvPr/>
          </p:nvPicPr>
          <p:blipFill>
            <a:blip r:embed="rId3"/>
            <a:stretch>
              <a:fillRect/>
            </a:stretch>
          </p:blipFill>
          <p:spPr>
            <a:xfrm>
              <a:off x="8265404" y="2573264"/>
              <a:ext cx="279052" cy="464075"/>
            </a:xfrm>
            <a:prstGeom prst="rect">
              <a:avLst/>
            </a:prstGeom>
          </p:spPr>
        </p:pic>
        <p:sp>
          <p:nvSpPr>
            <p:cNvPr id="118" name="TextBox 117">
              <a:extLst>
                <a:ext uri="{FF2B5EF4-FFF2-40B4-BE49-F238E27FC236}">
                  <a16:creationId xmlns:a16="http://schemas.microsoft.com/office/drawing/2014/main" id="{A489F0D1-751C-6E31-511B-8B7623A3DC88}"/>
                </a:ext>
              </a:extLst>
            </p:cNvPr>
            <p:cNvSpPr txBox="1"/>
            <p:nvPr/>
          </p:nvSpPr>
          <p:spPr>
            <a:xfrm>
              <a:off x="8258840" y="2554008"/>
              <a:ext cx="327286" cy="307777"/>
            </a:xfrm>
            <a:prstGeom prst="rect">
              <a:avLst/>
            </a:prstGeom>
            <a:noFill/>
          </p:spPr>
          <p:txBody>
            <a:bodyPr wrap="square" rtlCol="0">
              <a:spAutoFit/>
            </a:bodyPr>
            <a:lstStyle/>
            <a:p>
              <a:r>
                <a:rPr lang="en-US" sz="1400">
                  <a:solidFill>
                    <a:srgbClr val="00A3D7"/>
                  </a:solidFill>
                  <a:latin typeface="Arial" panose="020B0604020202020204" pitchFamily="34" charset="0"/>
                  <a:cs typeface="Arial" panose="020B0604020202020204" pitchFamily="34" charset="0"/>
                </a:rPr>
                <a:t>5</a:t>
              </a:r>
            </a:p>
          </p:txBody>
        </p:sp>
        <p:pic>
          <p:nvPicPr>
            <p:cNvPr id="119" name="Picture 118">
              <a:extLst>
                <a:ext uri="{FF2B5EF4-FFF2-40B4-BE49-F238E27FC236}">
                  <a16:creationId xmlns:a16="http://schemas.microsoft.com/office/drawing/2014/main" id="{E0E561D4-5690-C29F-709D-B2A3EB126D15}"/>
                </a:ext>
              </a:extLst>
            </p:cNvPr>
            <p:cNvPicPr>
              <a:picLocks noChangeAspect="1"/>
            </p:cNvPicPr>
            <p:nvPr/>
          </p:nvPicPr>
          <p:blipFill>
            <a:blip r:embed="rId3"/>
            <a:stretch>
              <a:fillRect/>
            </a:stretch>
          </p:blipFill>
          <p:spPr>
            <a:xfrm>
              <a:off x="8124347" y="2988142"/>
              <a:ext cx="279052" cy="464075"/>
            </a:xfrm>
            <a:prstGeom prst="rect">
              <a:avLst/>
            </a:prstGeom>
          </p:spPr>
        </p:pic>
        <p:pic>
          <p:nvPicPr>
            <p:cNvPr id="120" name="Picture 119">
              <a:extLst>
                <a:ext uri="{FF2B5EF4-FFF2-40B4-BE49-F238E27FC236}">
                  <a16:creationId xmlns:a16="http://schemas.microsoft.com/office/drawing/2014/main" id="{75F38FF5-C5A2-A48D-82EB-23474C4BF3DA}"/>
                </a:ext>
              </a:extLst>
            </p:cNvPr>
            <p:cNvPicPr>
              <a:picLocks noChangeAspect="1"/>
            </p:cNvPicPr>
            <p:nvPr/>
          </p:nvPicPr>
          <p:blipFill>
            <a:blip r:embed="rId3"/>
            <a:stretch>
              <a:fillRect/>
            </a:stretch>
          </p:blipFill>
          <p:spPr>
            <a:xfrm>
              <a:off x="8422650" y="2992812"/>
              <a:ext cx="279052" cy="464075"/>
            </a:xfrm>
            <a:prstGeom prst="rect">
              <a:avLst/>
            </a:prstGeom>
          </p:spPr>
        </p:pic>
        <p:sp>
          <p:nvSpPr>
            <p:cNvPr id="121" name="TextBox 120">
              <a:extLst>
                <a:ext uri="{FF2B5EF4-FFF2-40B4-BE49-F238E27FC236}">
                  <a16:creationId xmlns:a16="http://schemas.microsoft.com/office/drawing/2014/main" id="{2F63247C-294E-F591-6609-B8148A0DBDBB}"/>
                </a:ext>
              </a:extLst>
            </p:cNvPr>
            <p:cNvSpPr txBox="1"/>
            <p:nvPr/>
          </p:nvSpPr>
          <p:spPr>
            <a:xfrm>
              <a:off x="8117783" y="2968886"/>
              <a:ext cx="327286" cy="307777"/>
            </a:xfrm>
            <a:prstGeom prst="rect">
              <a:avLst/>
            </a:prstGeom>
            <a:noFill/>
          </p:spPr>
          <p:txBody>
            <a:bodyPr wrap="square" rtlCol="0">
              <a:spAutoFit/>
            </a:bodyPr>
            <a:lstStyle/>
            <a:p>
              <a:r>
                <a:rPr lang="en-US" sz="1400">
                  <a:solidFill>
                    <a:srgbClr val="ED1B2E"/>
                  </a:solidFill>
                  <a:latin typeface="Arial" panose="020B0604020202020204" pitchFamily="34" charset="0"/>
                  <a:cs typeface="Arial" panose="020B0604020202020204" pitchFamily="34" charset="0"/>
                </a:rPr>
                <a:t>6</a:t>
              </a:r>
            </a:p>
          </p:txBody>
        </p:sp>
        <p:sp>
          <p:nvSpPr>
            <p:cNvPr id="122" name="TextBox 121">
              <a:extLst>
                <a:ext uri="{FF2B5EF4-FFF2-40B4-BE49-F238E27FC236}">
                  <a16:creationId xmlns:a16="http://schemas.microsoft.com/office/drawing/2014/main" id="{D3DCA09F-C28E-F986-5687-95645AD3F6F8}"/>
                </a:ext>
              </a:extLst>
            </p:cNvPr>
            <p:cNvSpPr txBox="1"/>
            <p:nvPr/>
          </p:nvSpPr>
          <p:spPr>
            <a:xfrm>
              <a:off x="8417780" y="2990840"/>
              <a:ext cx="327286" cy="307777"/>
            </a:xfrm>
            <a:prstGeom prst="rect">
              <a:avLst/>
            </a:prstGeom>
            <a:noFill/>
          </p:spPr>
          <p:txBody>
            <a:bodyPr wrap="square" rtlCol="0">
              <a:spAutoFit/>
            </a:bodyPr>
            <a:lstStyle/>
            <a:p>
              <a:r>
                <a:rPr lang="en-US" sz="1400">
                  <a:solidFill>
                    <a:srgbClr val="005E8C"/>
                  </a:solidFill>
                  <a:latin typeface="Arial" panose="020B0604020202020204" pitchFamily="34" charset="0"/>
                  <a:cs typeface="Arial" panose="020B0604020202020204" pitchFamily="34" charset="0"/>
                </a:rPr>
                <a:t>8</a:t>
              </a:r>
            </a:p>
          </p:txBody>
        </p:sp>
        <p:pic>
          <p:nvPicPr>
            <p:cNvPr id="123" name="Picture 122">
              <a:extLst>
                <a:ext uri="{FF2B5EF4-FFF2-40B4-BE49-F238E27FC236}">
                  <a16:creationId xmlns:a16="http://schemas.microsoft.com/office/drawing/2014/main" id="{4AE1FD7C-A8F4-1F65-A515-493CCEBF3D1A}"/>
                </a:ext>
              </a:extLst>
            </p:cNvPr>
            <p:cNvPicPr>
              <a:picLocks noChangeAspect="1"/>
            </p:cNvPicPr>
            <p:nvPr/>
          </p:nvPicPr>
          <p:blipFill>
            <a:blip r:embed="rId3"/>
            <a:stretch>
              <a:fillRect/>
            </a:stretch>
          </p:blipFill>
          <p:spPr>
            <a:xfrm>
              <a:off x="8471419" y="2355856"/>
              <a:ext cx="279052" cy="464075"/>
            </a:xfrm>
            <a:prstGeom prst="rect">
              <a:avLst/>
            </a:prstGeom>
          </p:spPr>
        </p:pic>
        <p:sp>
          <p:nvSpPr>
            <p:cNvPr id="124" name="TextBox 123">
              <a:extLst>
                <a:ext uri="{FF2B5EF4-FFF2-40B4-BE49-F238E27FC236}">
                  <a16:creationId xmlns:a16="http://schemas.microsoft.com/office/drawing/2014/main" id="{674B054F-7A5E-DA79-2160-68F6B75B8E2A}"/>
                </a:ext>
              </a:extLst>
            </p:cNvPr>
            <p:cNvSpPr txBox="1"/>
            <p:nvPr/>
          </p:nvSpPr>
          <p:spPr>
            <a:xfrm>
              <a:off x="8464855" y="2336600"/>
              <a:ext cx="327286" cy="307777"/>
            </a:xfrm>
            <a:prstGeom prst="rect">
              <a:avLst/>
            </a:prstGeom>
            <a:noFill/>
          </p:spPr>
          <p:txBody>
            <a:bodyPr wrap="square" rtlCol="0">
              <a:spAutoFit/>
            </a:bodyPr>
            <a:lstStyle/>
            <a:p>
              <a:r>
                <a:rPr lang="en-US" sz="1400">
                  <a:solidFill>
                    <a:srgbClr val="648B44"/>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2353663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372357BE-0C54-49D3-B1F1-7249769CDE05}"/>
              </a:ext>
            </a:extLst>
          </p:cNvPr>
          <p:cNvPicPr>
            <a:picLocks noGrp="1" noChangeAspect="1"/>
          </p:cNvPicPr>
          <p:nvPr>
            <p:ph type="pic" sz="quarter" idx="11"/>
          </p:nvPr>
        </p:nvPicPr>
        <p:blipFill>
          <a:blip r:embed="rId3"/>
          <a:srcRect l="5554" r="5554"/>
          <a:stretch/>
        </p:blipFill>
        <p:spPr>
          <a:xfrm>
            <a:off x="6082326" y="897148"/>
            <a:ext cx="3646488" cy="5278437"/>
          </a:xfrm>
        </p:spPr>
      </p:pic>
      <p:sp>
        <p:nvSpPr>
          <p:cNvPr id="9" name="Title 1">
            <a:extLst>
              <a:ext uri="{FF2B5EF4-FFF2-40B4-BE49-F238E27FC236}">
                <a16:creationId xmlns:a16="http://schemas.microsoft.com/office/drawing/2014/main" id="{3EAACB2B-F557-4980-82D5-A95249A1B305}"/>
              </a:ext>
            </a:extLst>
          </p:cNvPr>
          <p:cNvSpPr>
            <a:spLocks noGrp="1"/>
          </p:cNvSpPr>
          <p:nvPr>
            <p:ph type="title"/>
          </p:nvPr>
        </p:nvSpPr>
        <p:spPr>
          <a:xfrm>
            <a:off x="224287" y="69008"/>
            <a:ext cx="8307238" cy="742433"/>
          </a:xfrm>
        </p:spPr>
        <p:txBody>
          <a:bodyPr anchor="ctr"/>
          <a:lstStyle/>
          <a:p>
            <a:pPr>
              <a:lnSpc>
                <a:spcPct val="100000"/>
              </a:lnSpc>
            </a:pPr>
            <a:r>
              <a:rPr lang="en-US" sz="2700" dirty="0"/>
              <a:t>Domestic Mission Highlight: </a:t>
            </a:r>
            <a:br>
              <a:rPr lang="en-US" sz="2700" dirty="0"/>
            </a:br>
            <a:r>
              <a:rPr lang="en-US" sz="2700" dirty="0"/>
              <a:t>Expanding Financial Assistance</a:t>
            </a:r>
          </a:p>
        </p:txBody>
      </p:sp>
      <p:sp>
        <p:nvSpPr>
          <p:cNvPr id="13" name="Title 1">
            <a:extLst>
              <a:ext uri="{FF2B5EF4-FFF2-40B4-BE49-F238E27FC236}">
                <a16:creationId xmlns:a16="http://schemas.microsoft.com/office/drawing/2014/main" id="{F84DD7F2-C0B6-4855-BA09-3DF8C4050EF3}"/>
              </a:ext>
            </a:extLst>
          </p:cNvPr>
          <p:cNvSpPr txBox="1">
            <a:spLocks/>
          </p:cNvSpPr>
          <p:nvPr/>
        </p:nvSpPr>
        <p:spPr bwMode="auto">
          <a:xfrm>
            <a:off x="7121361" y="6159905"/>
            <a:ext cx="3917577" cy="240895"/>
          </a:xfrm>
          <a:prstGeom prst="rect">
            <a:avLst/>
          </a:prstGeom>
          <a:noFill/>
          <a:ln w="9525">
            <a:noFill/>
            <a:miter lim="800000"/>
            <a:headEnd/>
            <a:tailEnd/>
          </a:ln>
        </p:spPr>
        <p:txBody>
          <a:bodyPr anchor="ctr"/>
          <a:lstStyle/>
          <a:p>
            <a:pPr>
              <a:spcAft>
                <a:spcPts val="0"/>
              </a:spcAft>
              <a:buClr>
                <a:srgbClr val="ED1B24"/>
              </a:buClr>
            </a:pPr>
            <a:r>
              <a:rPr lang="en-US" sz="800" baseline="30000">
                <a:solidFill>
                  <a:srgbClr val="6D6E70"/>
                </a:solidFill>
                <a:latin typeface="Arial" pitchFamily="34" charset="0"/>
                <a:cs typeface="Arial" pitchFamily="34" charset="0"/>
              </a:rPr>
              <a:t>1</a:t>
            </a:r>
            <a:r>
              <a:rPr lang="en-US" sz="800">
                <a:solidFill>
                  <a:srgbClr val="6D6E70"/>
                </a:solidFill>
                <a:latin typeface="Arial" pitchFamily="34" charset="0"/>
                <a:cs typeface="Arial" pitchFamily="34" charset="0"/>
              </a:rPr>
              <a:t> Level 4 disasters cost between $250,000 - $2.5M.  </a:t>
            </a:r>
            <a:endParaRPr lang="en-US" sz="900" i="1">
              <a:solidFill>
                <a:srgbClr val="6D6E70"/>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F40E4291-84C5-5452-4CFD-082EEE4D1445}"/>
              </a:ext>
            </a:extLst>
          </p:cNvPr>
          <p:cNvSpPr/>
          <p:nvPr/>
        </p:nvSpPr>
        <p:spPr>
          <a:xfrm>
            <a:off x="5808451" y="4814047"/>
            <a:ext cx="3917577" cy="814932"/>
          </a:xfrm>
          <a:prstGeom prst="rect">
            <a:avLst/>
          </a:prstGeom>
          <a:solidFill>
            <a:srgbClr val="47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794B947-0199-085D-8F37-73D0D1459E84}"/>
              </a:ext>
            </a:extLst>
          </p:cNvPr>
          <p:cNvSpPr txBox="1"/>
          <p:nvPr/>
        </p:nvSpPr>
        <p:spPr>
          <a:xfrm>
            <a:off x="5874919" y="4968530"/>
            <a:ext cx="3812546" cy="523220"/>
          </a:xfrm>
          <a:prstGeom prst="rect">
            <a:avLst/>
          </a:prstGeom>
          <a:noFill/>
        </p:spPr>
        <p:txBody>
          <a:bodyPr wrap="square">
            <a:spAutoFit/>
          </a:bodyPr>
          <a:lstStyle/>
          <a:p>
            <a:r>
              <a:rPr lang="en-US" sz="1400" b="1">
                <a:solidFill>
                  <a:schemeClr val="bg1"/>
                </a:solidFill>
                <a:latin typeface="Arial" panose="020B0604020202020204" pitchFamily="34" charset="0"/>
                <a:cs typeface="Arial" panose="020B0604020202020204" pitchFamily="34" charset="0"/>
              </a:rPr>
              <a:t>The Ennis Family received support to rebuild their home following a tornado.</a:t>
            </a:r>
          </a:p>
        </p:txBody>
      </p:sp>
      <p:sp>
        <p:nvSpPr>
          <p:cNvPr id="21" name="Text Placeholder 3">
            <a:extLst>
              <a:ext uri="{FF2B5EF4-FFF2-40B4-BE49-F238E27FC236}">
                <a16:creationId xmlns:a16="http://schemas.microsoft.com/office/drawing/2014/main" id="{316805A3-360A-4CC2-A0F5-EB055F8FBAE8}"/>
              </a:ext>
            </a:extLst>
          </p:cNvPr>
          <p:cNvSpPr>
            <a:spLocks noGrp="1"/>
          </p:cNvSpPr>
          <p:nvPr>
            <p:ph type="body" sz="quarter" idx="10"/>
          </p:nvPr>
        </p:nvSpPr>
        <p:spPr>
          <a:xfrm>
            <a:off x="254540" y="1022658"/>
            <a:ext cx="5507905" cy="5084844"/>
          </a:xfrm>
        </p:spPr>
        <p:txBody>
          <a:bodyPr/>
          <a:lstStyle/>
          <a:p>
            <a:pPr marL="0" indent="0">
              <a:spcBef>
                <a:spcPts val="600"/>
              </a:spcBef>
              <a:spcAft>
                <a:spcPts val="600"/>
              </a:spcAft>
              <a:defRPr/>
            </a:pPr>
            <a:r>
              <a:rPr lang="en-US" dirty="0"/>
              <a:t>What is our goal?</a:t>
            </a:r>
            <a:endParaRPr kumimoji="0" lang="en-US"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endParaRPr>
          </a:p>
          <a:p>
            <a:pPr marL="192024" indent="-192024">
              <a:spcBef>
                <a:spcPts val="600"/>
              </a:spcBef>
              <a:spcAft>
                <a:spcPts val="600"/>
              </a:spcAft>
              <a:buFont typeface="Arial" panose="020B0604020202020204" pitchFamily="34" charset="0"/>
              <a:buChar char="•"/>
            </a:pPr>
            <a:r>
              <a:rPr lang="en-US" sz="1800" b="0" dirty="0">
                <a:solidFill>
                  <a:srgbClr val="6D6E70"/>
                </a:solidFill>
              </a:rPr>
              <a:t>Help with critical needs like rent, home repairs, childcare costs, transportation to return to work and more.</a:t>
            </a:r>
          </a:p>
          <a:p>
            <a:pPr marL="192024" indent="-192024">
              <a:spcBef>
                <a:spcPts val="600"/>
              </a:spcBef>
              <a:buFont typeface="Arial" panose="020B0604020202020204" pitchFamily="34" charset="0"/>
              <a:buChar char="•"/>
            </a:pPr>
            <a:r>
              <a:rPr lang="en-US" sz="1800" b="0" dirty="0">
                <a:solidFill>
                  <a:srgbClr val="6D6E70"/>
                </a:solidFill>
              </a:rPr>
              <a:t>New pre-approvals and increased on the ground support for 20+ more events per year, ~ $5M more distributed directly to our clients who need it most.</a:t>
            </a:r>
          </a:p>
          <a:p>
            <a:pPr marL="0" indent="0">
              <a:spcBef>
                <a:spcPts val="600"/>
              </a:spcBef>
              <a:spcAft>
                <a:spcPts val="600"/>
              </a:spcAft>
              <a:defRPr/>
            </a:pPr>
            <a:r>
              <a:rPr lang="en-US" dirty="0"/>
              <a:t>What have we accomplished so far?</a:t>
            </a:r>
          </a:p>
          <a:p>
            <a:pPr marL="285750" indent="-285750">
              <a:spcBef>
                <a:spcPts val="600"/>
              </a:spcBef>
              <a:spcAft>
                <a:spcPts val="600"/>
              </a:spcAft>
              <a:buFont typeface="Arial" panose="020B0604020202020204" pitchFamily="34" charset="0"/>
              <a:buChar char="•"/>
            </a:pPr>
            <a:r>
              <a:rPr lang="en-US" sz="1800" b="0" dirty="0">
                <a:solidFill>
                  <a:srgbClr val="6D6E70"/>
                </a:solidFill>
              </a:rPr>
              <a:t>We’ve launched eight bridge assistance programs for Level 4 DROs in 2022 to date </a:t>
            </a:r>
            <a:r>
              <a:rPr lang="en-US" sz="1400" b="0" dirty="0">
                <a:solidFill>
                  <a:srgbClr val="6D6E70"/>
                </a:solidFill>
              </a:rPr>
              <a:t>(Jan. 1 – Sept. 30, 2022).</a:t>
            </a:r>
            <a:r>
              <a:rPr lang="en-US" dirty="0"/>
              <a:t> </a:t>
            </a:r>
          </a:p>
          <a:p>
            <a:pPr>
              <a:spcBef>
                <a:spcPts val="600"/>
              </a:spcBef>
              <a:spcAft>
                <a:spcPts val="600"/>
              </a:spcAft>
            </a:pPr>
            <a:r>
              <a:rPr lang="en-US" dirty="0"/>
              <a:t>What are we doing?</a:t>
            </a:r>
          </a:p>
          <a:p>
            <a:pPr marL="192024" lvl="0" indent="-192024">
              <a:spcBef>
                <a:spcPts val="0"/>
              </a:spcBef>
              <a:buFont typeface="Arial" panose="020B0604020202020204" pitchFamily="34" charset="0"/>
              <a:buChar char="•"/>
              <a:defRPr/>
            </a:pPr>
            <a:r>
              <a:rPr lang="en-US" sz="1800" b="0" dirty="0">
                <a:solidFill>
                  <a:srgbClr val="6D6E70"/>
                </a:solidFill>
              </a:rPr>
              <a:t>We are now providing long-term recovery financial assistance following Level 4 disasters.</a:t>
            </a:r>
            <a:r>
              <a:rPr lang="en-US" sz="1800" b="0" baseline="30000" dirty="0">
                <a:solidFill>
                  <a:srgbClr val="717073"/>
                </a:solidFill>
              </a:rPr>
              <a:t> 1</a:t>
            </a:r>
            <a:endParaRPr lang="en-US" sz="1800" b="0" dirty="0">
              <a:solidFill>
                <a:srgbClr val="6D6E70"/>
              </a:solidFill>
            </a:endParaRPr>
          </a:p>
          <a:p>
            <a:pPr marL="285750" indent="-285750">
              <a:spcBef>
                <a:spcPts val="600"/>
              </a:spcBef>
              <a:buFont typeface="Arial" panose="020B0604020202020204" pitchFamily="34" charset="0"/>
              <a:buChar char="•"/>
              <a:defRPr/>
            </a:pPr>
            <a:endParaRPr lang="en-US" dirty="0"/>
          </a:p>
        </p:txBody>
      </p:sp>
    </p:spTree>
    <p:extLst>
      <p:ext uri="{BB962C8B-B14F-4D97-AF65-F5344CB8AC3E}">
        <p14:creationId xmlns:p14="http://schemas.microsoft.com/office/powerpoint/2010/main" val="1446587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Your Partnership</a:t>
            </a:r>
          </a:p>
        </p:txBody>
      </p:sp>
    </p:spTree>
    <p:custDataLst>
      <p:tags r:id="rId1"/>
    </p:custDataLst>
    <p:extLst>
      <p:ext uri="{BB962C8B-B14F-4D97-AF65-F5344CB8AC3E}">
        <p14:creationId xmlns:p14="http://schemas.microsoft.com/office/powerpoint/2010/main" val="1829018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44F089D7-6FC7-6C41-BC98-4FACFA3C0289}"/>
              </a:ext>
            </a:extLst>
          </p:cNvPr>
          <p:cNvSpPr>
            <a:spLocks noGrp="1"/>
          </p:cNvSpPr>
          <p:nvPr>
            <p:ph type="title"/>
          </p:nvPr>
        </p:nvSpPr>
        <p:spPr/>
        <p:txBody>
          <a:bodyPr/>
          <a:lstStyle/>
          <a:p>
            <a:r>
              <a:rPr lang="en-US" dirty="0"/>
              <a:t>Benefits and Resources</a:t>
            </a:r>
          </a:p>
        </p:txBody>
      </p:sp>
      <p:sp>
        <p:nvSpPr>
          <p:cNvPr id="32" name="Text Placeholder 31">
            <a:extLst>
              <a:ext uri="{FF2B5EF4-FFF2-40B4-BE49-F238E27FC236}">
                <a16:creationId xmlns:a16="http://schemas.microsoft.com/office/drawing/2014/main" id="{AFE279C1-B33E-4C47-B2B8-BED5B5C9BABB}"/>
              </a:ext>
            </a:extLst>
          </p:cNvPr>
          <p:cNvSpPr>
            <a:spLocks noGrp="1"/>
          </p:cNvSpPr>
          <p:nvPr>
            <p:ph type="body" sz="quarter" idx="10"/>
          </p:nvPr>
        </p:nvSpPr>
        <p:spPr>
          <a:xfrm>
            <a:off x="219038" y="1029721"/>
            <a:ext cx="5530735" cy="876562"/>
          </a:xfrm>
        </p:spPr>
        <p:txBody>
          <a:bodyPr/>
          <a:lstStyle/>
          <a:p>
            <a:pPr lvl="0"/>
            <a:r>
              <a:rPr lang="en-US" dirty="0">
                <a:solidFill>
                  <a:srgbClr val="6D6E70"/>
                </a:solidFill>
              </a:rPr>
              <a:t>We were pleased to provide valuable recognition and engagement this quarter.</a:t>
            </a:r>
          </a:p>
        </p:txBody>
      </p:sp>
      <p:sp>
        <p:nvSpPr>
          <p:cNvPr id="14" name="TextBox 13">
            <a:extLst>
              <a:ext uri="{FF2B5EF4-FFF2-40B4-BE49-F238E27FC236}">
                <a16:creationId xmlns:a16="http://schemas.microsoft.com/office/drawing/2014/main" id="{FF7C0AB4-2E87-D843-90AA-9A459CA3BDD1}"/>
              </a:ext>
            </a:extLst>
          </p:cNvPr>
          <p:cNvSpPr txBox="1"/>
          <p:nvPr/>
        </p:nvSpPr>
        <p:spPr>
          <a:xfrm>
            <a:off x="219038" y="1906283"/>
            <a:ext cx="5798585" cy="3362459"/>
          </a:xfrm>
          <a:prstGeom prst="rect">
            <a:avLst/>
          </a:prstGeom>
          <a:noFill/>
        </p:spPr>
        <p:txBody>
          <a:bodyPr wrap="square" rtlCol="0">
            <a:noAutofit/>
          </a:bodyPr>
          <a:lstStyle/>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Acknowledgement in </a:t>
            </a:r>
            <a:r>
              <a:rPr kumimoji="0" lang="en-US" sz="1500" b="1" i="0" u="none" strike="noStrike" kern="1200" cap="none" spc="0" normalizeH="0" baseline="0" noProof="0" dirty="0">
                <a:ln>
                  <a:noFill/>
                </a:ln>
                <a:solidFill>
                  <a:srgbClr val="ED1B2E"/>
                </a:solidFill>
                <a:effectLst/>
                <a:uLnTx/>
                <a:uFillTx/>
                <a:latin typeface="Arial" panose="020B0604020202020204" pitchFamily="34" charset="0"/>
                <a:ea typeface="+mn-ea"/>
                <a:cs typeface="Arial" panose="020B0604020202020204" pitchFamily="34" charset="0"/>
              </a:rPr>
              <a:t>annual member recognition press release </a:t>
            </a:r>
            <a:r>
              <a:rPr kumimoji="0" lang="en-US" sz="1500"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issued on PR Newswire and redcross.org Sept. 13:</a:t>
            </a:r>
          </a:p>
          <a:p>
            <a:pPr marL="569913" marR="0" lvl="1" indent="-285750" algn="l" defTabSz="457200" rtl="0" eaLnBrk="1" fontAlgn="base" latinLnBrk="0" hangingPunct="1">
              <a:lnSpc>
                <a:spcPct val="100000"/>
              </a:lnSpc>
              <a:spcBef>
                <a:spcPts val="600"/>
              </a:spcBef>
              <a:spcAft>
                <a:spcPts val="600"/>
              </a:spcAft>
              <a:buClr>
                <a:srgbClr val="C00000"/>
              </a:buClr>
              <a:buSzTx/>
              <a:buFont typeface="Courier New" panose="02070309020205020404" pitchFamily="49" charset="0"/>
              <a:buChar char="o"/>
              <a:tabLst/>
              <a:defRPr/>
            </a:pPr>
            <a:r>
              <a:rPr kumimoji="0" lang="en-US" sz="1500"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Reached total potential audience of nearly </a:t>
            </a:r>
            <a:r>
              <a:rPr lang="en-US" sz="1500" dirty="0">
                <a:solidFill>
                  <a:srgbClr val="6D6E70"/>
                </a:solidFill>
                <a:latin typeface="Arial" panose="020B0604020202020204" pitchFamily="34" charset="0"/>
                <a:cs typeface="Arial" panose="020B0604020202020204" pitchFamily="34" charset="0"/>
              </a:rPr>
              <a:t>165</a:t>
            </a:r>
            <a:r>
              <a:rPr kumimoji="0" lang="en-US" sz="1500"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 million with notable placements, including </a:t>
            </a:r>
            <a:r>
              <a:rPr lang="en-US" sz="1500" dirty="0">
                <a:solidFill>
                  <a:srgbClr val="6D6E70"/>
                </a:solidFill>
                <a:latin typeface="Arial" panose="020B0604020202020204" pitchFamily="34" charset="0"/>
                <a:cs typeface="Arial" panose="020B0604020202020204" pitchFamily="34" charset="0"/>
              </a:rPr>
              <a:t>yahoo Finance, </a:t>
            </a:r>
            <a:r>
              <a:rPr kumimoji="0" lang="en-US" sz="1500" b="0" i="0" u="none" strike="noStrike" kern="1200" cap="none" spc="0" normalizeH="0" baseline="0" noProof="0" dirty="0">
                <a:ln>
                  <a:noFill/>
                </a:ln>
                <a:solidFill>
                  <a:srgbClr val="6D6E70"/>
                </a:solidFill>
                <a:effectLst/>
                <a:uLnTx/>
                <a:uFillTx/>
                <a:latin typeface="Arial" panose="020B0604020202020204" pitchFamily="34" charset="0"/>
                <a:ea typeface="Calibri" panose="020F0502020204030204" pitchFamily="34" charset="0"/>
                <a:cs typeface="Arial" panose="020B0604020202020204" pitchFamily="34" charset="0"/>
              </a:rPr>
              <a:t>AP, MarketWatch, Markets Insider and Morningstar</a:t>
            </a:r>
            <a:endParaRPr lang="en-US" sz="1500" dirty="0">
              <a:solidFill>
                <a:srgbClr val="6D6E70"/>
              </a:solidFill>
              <a:latin typeface="Arial" panose="020B0604020202020204" pitchFamily="34" charset="0"/>
              <a:ea typeface="Calibri" panose="020F0502020204030204" pitchFamily="34" charset="0"/>
              <a:cs typeface="Arial" panose="020B0604020202020204" pitchFamily="34" charset="0"/>
            </a:endParaRPr>
          </a:p>
          <a:p>
            <a:pPr marL="569913" marR="0" lvl="1" indent="-285750" algn="l" defTabSz="457200" rtl="0" eaLnBrk="1" fontAlgn="base" latinLnBrk="0" hangingPunct="1">
              <a:lnSpc>
                <a:spcPct val="100000"/>
              </a:lnSpc>
              <a:spcBef>
                <a:spcPts val="600"/>
              </a:spcBef>
              <a:spcAft>
                <a:spcPts val="600"/>
              </a:spcAft>
              <a:buClr>
                <a:srgbClr val="C00000"/>
              </a:buClr>
              <a:buSzTx/>
              <a:buFont typeface="Courier New" panose="02070309020205020404" pitchFamily="49" charset="0"/>
              <a:buChar char="o"/>
              <a:tabLst/>
              <a:defRPr/>
            </a:pPr>
            <a:r>
              <a:rPr kumimoji="0" lang="en-US" sz="1500"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Publicized on Red Cross LinkedIn to 375,000+ followers</a:t>
            </a: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50000"/>
                    <a:lumOff val="50000"/>
                  </a:prstClr>
                </a:solidFill>
                <a:effectLst/>
                <a:uLnTx/>
                <a:uFillTx/>
                <a:latin typeface="Arial" charset="0"/>
                <a:ea typeface="+mn-ea"/>
                <a:cs typeface="+mn-cs"/>
              </a:rPr>
              <a:t>Invitation to </a:t>
            </a:r>
            <a:r>
              <a:rPr kumimoji="0" lang="en-US" sz="1500" b="1" i="0" u="none" strike="noStrike" kern="1200" cap="none" spc="0" normalizeH="0" baseline="0" noProof="0" dirty="0">
                <a:ln>
                  <a:noFill/>
                </a:ln>
                <a:solidFill>
                  <a:srgbClr val="ED1B2E"/>
                </a:solidFill>
                <a:effectLst/>
                <a:uLnTx/>
                <a:uFillTx/>
                <a:latin typeface="Arial" charset="0"/>
                <a:ea typeface="+mn-ea"/>
                <a:cs typeface="+mn-cs"/>
              </a:rPr>
              <a:t>exclusive Disaster Leadership Roundtable call sharing our response to Hurricane Ian </a:t>
            </a:r>
            <a:r>
              <a:rPr kumimoji="0" lang="en-US" sz="1500" b="0" i="0" u="none" strike="noStrike" kern="1200" cap="none" spc="0" normalizeH="0" baseline="0" noProof="0" dirty="0">
                <a:ln>
                  <a:noFill/>
                </a:ln>
                <a:solidFill>
                  <a:srgbClr val="717073"/>
                </a:solidFill>
                <a:effectLst/>
                <a:uLnTx/>
                <a:uFillTx/>
                <a:latin typeface="Arial" charset="0"/>
                <a:ea typeface="+mn-ea"/>
                <a:cs typeface="+mn-cs"/>
              </a:rPr>
              <a:t>on Sept. 29</a:t>
            </a:r>
          </a:p>
          <a:p>
            <a:pPr marL="285750" indent="-285750" fontAlgn="base">
              <a:spcBef>
                <a:spcPts val="600"/>
              </a:spcBef>
              <a:spcAft>
                <a:spcPts val="600"/>
              </a:spcAft>
              <a:buClr>
                <a:srgbClr val="C00000"/>
              </a:buClr>
              <a:buFont typeface="Arial" panose="020B0604020202020204" pitchFamily="34" charset="0"/>
              <a:buChar char="•"/>
              <a:defRPr/>
            </a:pPr>
            <a:r>
              <a:rPr kumimoji="0" lang="en-US" sz="1500" b="1" i="0" u="none" strike="noStrike" kern="1200" cap="none" spc="0" normalizeH="0" baseline="0" noProof="0" dirty="0">
                <a:ln>
                  <a:noFill/>
                </a:ln>
                <a:solidFill>
                  <a:srgbClr val="ED1B2E"/>
                </a:solidFill>
                <a:effectLst/>
                <a:uLnTx/>
                <a:uFillTx/>
                <a:latin typeface="Arial" charset="0"/>
                <a:ea typeface="+mn-ea"/>
                <a:cs typeface="+mn-cs"/>
              </a:rPr>
              <a:t>Template communications materials provided</a:t>
            </a:r>
            <a:r>
              <a:rPr kumimoji="0" lang="en-US" sz="1500" b="0" i="0" u="none" strike="noStrike" kern="1200" cap="none" spc="0" normalizeH="0" baseline="0" noProof="0" dirty="0">
                <a:ln>
                  <a:noFill/>
                </a:ln>
                <a:solidFill>
                  <a:srgbClr val="6D6E70"/>
                </a:solidFill>
                <a:effectLst/>
                <a:uLnTx/>
                <a:uFillTx/>
                <a:latin typeface="Arial" charset="0"/>
                <a:ea typeface="+mn-ea"/>
                <a:cs typeface="+mn-cs"/>
              </a:rPr>
              <a:t>, including social posts and content that aligned with timely messaging around Hurricane Ian, Western Wildfires, summer safety, the need for disaster volunteers, National Preparedness Month and Fire Prevention Week</a:t>
            </a: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dirty="0">
              <a:ln>
                <a:noFill/>
              </a:ln>
              <a:solidFill>
                <a:srgbClr val="6D6E70"/>
              </a:solidFill>
              <a:effectLst/>
              <a:uLnTx/>
              <a:uFillTx/>
              <a:latin typeface="Arial" charset="0"/>
              <a:ea typeface="+mn-ea"/>
              <a:cs typeface="+mn-cs"/>
            </a:endParaRPr>
          </a:p>
        </p:txBody>
      </p:sp>
      <p:grpSp>
        <p:nvGrpSpPr>
          <p:cNvPr id="6" name="Group 5">
            <a:extLst>
              <a:ext uri="{FF2B5EF4-FFF2-40B4-BE49-F238E27FC236}">
                <a16:creationId xmlns:a16="http://schemas.microsoft.com/office/drawing/2014/main" id="{AA3BED93-A755-4B79-979D-23C98B74AD56}"/>
              </a:ext>
            </a:extLst>
          </p:cNvPr>
          <p:cNvGrpSpPr/>
          <p:nvPr/>
        </p:nvGrpSpPr>
        <p:grpSpPr>
          <a:xfrm>
            <a:off x="6245974" y="1468002"/>
            <a:ext cx="3243602" cy="3068456"/>
            <a:chOff x="5781230" y="1029721"/>
            <a:chExt cx="3749289" cy="3546837"/>
          </a:xfrm>
        </p:grpSpPr>
        <p:pic>
          <p:nvPicPr>
            <p:cNvPr id="4" name="Picture 3">
              <a:extLst>
                <a:ext uri="{FF2B5EF4-FFF2-40B4-BE49-F238E27FC236}">
                  <a16:creationId xmlns:a16="http://schemas.microsoft.com/office/drawing/2014/main" id="{D1AE3AF1-B25E-459B-B8DF-137F386B78D0}"/>
                </a:ext>
              </a:extLst>
            </p:cNvPr>
            <p:cNvPicPr>
              <a:picLocks noChangeAspect="1"/>
            </p:cNvPicPr>
            <p:nvPr/>
          </p:nvPicPr>
          <p:blipFill>
            <a:blip r:embed="rId3"/>
            <a:stretch>
              <a:fillRect/>
            </a:stretch>
          </p:blipFill>
          <p:spPr>
            <a:xfrm>
              <a:off x="5781230" y="1204820"/>
              <a:ext cx="3749289" cy="3371738"/>
            </a:xfrm>
            <a:prstGeom prst="rect">
              <a:avLst/>
            </a:prstGeom>
          </p:spPr>
        </p:pic>
        <p:sp>
          <p:nvSpPr>
            <p:cNvPr id="5" name="Rectangle 4">
              <a:extLst>
                <a:ext uri="{FF2B5EF4-FFF2-40B4-BE49-F238E27FC236}">
                  <a16:creationId xmlns:a16="http://schemas.microsoft.com/office/drawing/2014/main" id="{4250E611-E2AC-4D72-8FDE-72BA87C21639}"/>
                </a:ext>
              </a:extLst>
            </p:cNvPr>
            <p:cNvSpPr/>
            <p:nvPr/>
          </p:nvSpPr>
          <p:spPr>
            <a:xfrm>
              <a:off x="5781230" y="1029721"/>
              <a:ext cx="3749289" cy="35468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329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C7DA1E8-8AB1-194E-9A4F-F69889ED9431}"/>
              </a:ext>
            </a:extLst>
          </p:cNvPr>
          <p:cNvSpPr/>
          <p:nvPr/>
        </p:nvSpPr>
        <p:spPr>
          <a:xfrm>
            <a:off x="306635" y="4223767"/>
            <a:ext cx="5479567" cy="1577429"/>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65BDBFA-6B06-114B-ACA0-DA78310854A5}"/>
              </a:ext>
            </a:extLst>
          </p:cNvPr>
          <p:cNvSpPr>
            <a:spLocks noGrp="1"/>
          </p:cNvSpPr>
          <p:nvPr>
            <p:ph type="title"/>
          </p:nvPr>
        </p:nvSpPr>
        <p:spPr/>
        <p:txBody>
          <a:bodyPr/>
          <a:lstStyle/>
          <a:p>
            <a:r>
              <a:rPr lang="en-US" dirty="0"/>
              <a:t>Join Us!</a:t>
            </a:r>
          </a:p>
        </p:txBody>
      </p:sp>
      <p:cxnSp>
        <p:nvCxnSpPr>
          <p:cNvPr id="23" name="Straight Connector 22">
            <a:extLst>
              <a:ext uri="{FF2B5EF4-FFF2-40B4-BE49-F238E27FC236}">
                <a16:creationId xmlns:a16="http://schemas.microsoft.com/office/drawing/2014/main" id="{263ECCB6-CCE2-7948-8D2F-02BA12D66AB1}"/>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45C469B7-A396-E740-8B32-56829C393417}"/>
              </a:ext>
            </a:extLst>
          </p:cNvPr>
          <p:cNvSpPr txBox="1">
            <a:spLocks/>
          </p:cNvSpPr>
          <p:nvPr/>
        </p:nvSpPr>
        <p:spPr bwMode="auto">
          <a:xfrm>
            <a:off x="292985" y="1111281"/>
            <a:ext cx="5610708" cy="897781"/>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p>
            <a:pPr fontAlgn="base">
              <a:lnSpc>
                <a:spcPts val="2800"/>
              </a:lnSpc>
              <a:spcBef>
                <a:spcPct val="0"/>
              </a:spcBef>
              <a:buClr>
                <a:srgbClr val="ED1B24"/>
              </a:buClr>
              <a:defRPr/>
            </a:pPr>
            <a:r>
              <a:rPr kumimoji="0" lang="en-US" sz="2000" b="1" i="0" u="none" strike="noStrike" kern="1200" cap="none" spc="0" normalizeH="0" baseline="0" noProof="0" dirty="0">
                <a:ln>
                  <a:noFill/>
                </a:ln>
                <a:solidFill>
                  <a:srgbClr val="6D6E70"/>
                </a:solidFill>
                <a:effectLst/>
                <a:uLnTx/>
                <a:uFillTx/>
                <a:latin typeface="Arial"/>
                <a:cs typeface="Arial"/>
              </a:rPr>
              <a:t>At the beginning and end of </a:t>
            </a:r>
            <a:r>
              <a:rPr kumimoji="0" lang="en-US" sz="2000" b="1" i="0" u="none" strike="noStrike" kern="1200" cap="none" spc="0" normalizeH="0" baseline="0" noProof="0" dirty="0">
                <a:ln>
                  <a:noFill/>
                </a:ln>
                <a:solidFill>
                  <a:srgbClr val="ED1B2E"/>
                </a:solidFill>
                <a:effectLst/>
                <a:uLnTx/>
                <a:uFillTx/>
                <a:latin typeface="Arial"/>
                <a:cs typeface="Arial"/>
              </a:rPr>
              <a:t>daylight-saving time</a:t>
            </a:r>
            <a:r>
              <a:rPr kumimoji="0" lang="en-US" sz="2000" b="1" i="0" u="none" strike="noStrike" kern="1200" cap="none" spc="0" normalizeH="0" baseline="0" noProof="0" dirty="0">
                <a:ln>
                  <a:noFill/>
                </a:ln>
                <a:solidFill>
                  <a:srgbClr val="6D6E70"/>
                </a:solidFill>
                <a:effectLst/>
                <a:uLnTx/>
                <a:uFillTx/>
                <a:latin typeface="Arial"/>
                <a:cs typeface="Arial"/>
              </a:rPr>
              <a:t>, we encourage people to TEST their smoke alarms when they TURN their clocks.</a:t>
            </a:r>
            <a:endParaRPr lang="en-US" sz="2000" b="1" dirty="0">
              <a:solidFill>
                <a:srgbClr val="6D6E70"/>
              </a:solidFill>
              <a:latin typeface="Arial" charset="0"/>
              <a:cs typeface="Arial" charset="0"/>
            </a:endParaRPr>
          </a:p>
          <a:p>
            <a:pPr>
              <a:lnSpc>
                <a:spcPts val="2800"/>
              </a:lnSpc>
              <a:spcBef>
                <a:spcPct val="0"/>
              </a:spcBef>
              <a:defRPr/>
            </a:pPr>
            <a:endParaRPr lang="en-US" sz="2000" b="1" i="0" u="none" strike="noStrike" kern="1200" cap="none" spc="0" normalizeH="0" baseline="0" noProof="0" dirty="0">
              <a:ln>
                <a:noFill/>
              </a:ln>
              <a:solidFill>
                <a:srgbClr val="6D6E70"/>
              </a:solidFill>
              <a:effectLst/>
              <a:uLnTx/>
              <a:uFillTx/>
              <a:latin typeface="Arial" charset="0"/>
              <a:cs typeface="Arial" charset="0"/>
            </a:endParaRPr>
          </a:p>
          <a:p>
            <a:pPr marL="0" marR="0" lvl="0" indent="0" algn="l" defTabSz="457200" rtl="0" eaLnBrk="1" fontAlgn="base" latinLnBrk="0" hangingPunct="1">
              <a:lnSpc>
                <a:spcPts val="2800"/>
              </a:lnSpc>
              <a:spcBef>
                <a:spcPct val="0"/>
              </a:spcBef>
              <a:spcAft>
                <a:spcPts val="0"/>
              </a:spcAft>
              <a:buClr>
                <a:srgbClr val="ED1B24"/>
              </a:buClr>
              <a:buSzTx/>
              <a:buFontTx/>
              <a:buNone/>
              <a:tabLst/>
              <a:defRPr/>
            </a:pPr>
            <a:r>
              <a:rPr kumimoji="0" lang="en-US" sz="2000" b="1" i="0" u="none" strike="noStrike" kern="1200" cap="none" spc="0" normalizeH="0" baseline="0" noProof="0" dirty="0">
                <a:ln>
                  <a:noFill/>
                </a:ln>
                <a:solidFill>
                  <a:srgbClr val="ED1B2E"/>
                </a:solidFill>
                <a:effectLst/>
                <a:uLnTx/>
                <a:uFillTx/>
                <a:latin typeface="Arial" charset="0"/>
                <a:ea typeface="+mn-ea"/>
                <a:cs typeface="Arial" charset="0"/>
              </a:rPr>
              <a:t>Would you consider sharing home fire safety messages </a:t>
            </a:r>
            <a:r>
              <a:rPr kumimoji="0" lang="en-US" sz="2000" b="1" i="0" u="none" strike="noStrike" kern="1200" cap="none" spc="0" normalizeH="0" baseline="0" noProof="0" dirty="0">
                <a:ln>
                  <a:noFill/>
                </a:ln>
                <a:solidFill>
                  <a:srgbClr val="6D6E70"/>
                </a:solidFill>
                <a:effectLst/>
                <a:uLnTx/>
                <a:uFillTx/>
                <a:latin typeface="Arial" charset="0"/>
                <a:ea typeface="+mn-ea"/>
                <a:cs typeface="Arial" charset="0"/>
              </a:rPr>
              <a:t>with your employees, customers and other key groups before we “fall back” on November 6?</a:t>
            </a:r>
          </a:p>
        </p:txBody>
      </p:sp>
      <p:pic>
        <p:nvPicPr>
          <p:cNvPr id="26" name="Picture 25" descr="A picture containing graphical user interface&#10;&#10;Description automatically generated">
            <a:extLst>
              <a:ext uri="{FF2B5EF4-FFF2-40B4-BE49-F238E27FC236}">
                <a16:creationId xmlns:a16="http://schemas.microsoft.com/office/drawing/2014/main" id="{DF92DDD4-6166-7848-A723-E072F9B5B9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51708" y="873163"/>
            <a:ext cx="3682640" cy="4908654"/>
          </a:xfrm>
          <a:prstGeom prst="rect">
            <a:avLst/>
          </a:prstGeom>
        </p:spPr>
      </p:pic>
      <p:sp>
        <p:nvSpPr>
          <p:cNvPr id="27" name="Content Placeholder 2">
            <a:extLst>
              <a:ext uri="{FF2B5EF4-FFF2-40B4-BE49-F238E27FC236}">
                <a16:creationId xmlns:a16="http://schemas.microsoft.com/office/drawing/2014/main" id="{7C79B907-2BD9-6F42-BBAD-15FCE9F62021}"/>
              </a:ext>
            </a:extLst>
          </p:cNvPr>
          <p:cNvSpPr txBox="1">
            <a:spLocks/>
          </p:cNvSpPr>
          <p:nvPr/>
        </p:nvSpPr>
        <p:spPr bwMode="auto">
          <a:xfrm>
            <a:off x="463546" y="4345613"/>
            <a:ext cx="5074835" cy="790431"/>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p>
            <a:pPr marL="0" marR="0" lvl="0" indent="0" algn="ctr" defTabSz="457200" rtl="0" eaLnBrk="1" fontAlgn="base" latinLnBrk="0" hangingPunct="1">
              <a:lnSpc>
                <a:spcPts val="2500"/>
              </a:lnSpc>
              <a:spcBef>
                <a:spcPct val="0"/>
              </a:spcBef>
              <a:spcAft>
                <a:spcPts val="0"/>
              </a:spcAft>
              <a:buClr>
                <a:srgbClr val="ED1B24"/>
              </a:buClr>
              <a:buSzTx/>
              <a:buFontTx/>
              <a:buNone/>
              <a:tabLst/>
              <a:defRPr/>
            </a:pPr>
            <a:r>
              <a:rPr kumimoji="0" lang="en-US" sz="1700" b="1" i="0" u="none" strike="noStrike" kern="1200" cap="none" spc="0" normalizeH="0" baseline="0" noProof="0" dirty="0">
                <a:ln>
                  <a:noFill/>
                </a:ln>
                <a:solidFill>
                  <a:srgbClr val="6D6E70"/>
                </a:solidFill>
                <a:effectLst/>
                <a:uLnTx/>
                <a:uFillTx/>
                <a:latin typeface="Arial" charset="0"/>
                <a:ea typeface="+mn-ea"/>
                <a:cs typeface="Arial" charset="0"/>
              </a:rPr>
              <a:t>Download</a:t>
            </a:r>
          </a:p>
          <a:p>
            <a:pPr marL="0" marR="0" lvl="0" indent="0" algn="ctr" defTabSz="457200" rtl="0" eaLnBrk="1" fontAlgn="base" latinLnBrk="0" hangingPunct="1">
              <a:lnSpc>
                <a:spcPts val="2500"/>
              </a:lnSpc>
              <a:spcBef>
                <a:spcPct val="0"/>
              </a:spcBef>
              <a:spcAft>
                <a:spcPts val="0"/>
              </a:spcAft>
              <a:buClr>
                <a:srgbClr val="ED1B24"/>
              </a:buClr>
              <a:buSzTx/>
              <a:buFontTx/>
              <a:buNone/>
              <a:tabLst/>
              <a:defRPr/>
            </a:pPr>
            <a:r>
              <a:rPr kumimoji="0" lang="en-US" sz="1700" b="1" i="0" u="none" strike="noStrike" kern="1200" cap="none" spc="0" normalizeH="0" baseline="0" noProof="0" dirty="0">
                <a:ln>
                  <a:noFill/>
                </a:ln>
                <a:solidFill>
                  <a:srgbClr val="717073"/>
                </a:solidFill>
                <a:effectLst/>
                <a:uLnTx/>
                <a:uFillTx/>
                <a:latin typeface="Arial" charset="0"/>
                <a:ea typeface="+mn-ea"/>
                <a:cs typeface="Arial" charset="0"/>
                <a:hlinkClick r:id="rId3"/>
              </a:rPr>
              <a:t>Turn and Test Home Fire Safety Communications Resources </a:t>
            </a:r>
            <a:endParaRPr kumimoji="0" lang="en-US" sz="1700" b="1" i="0" u="none" strike="noStrike" kern="1200" cap="none" spc="0" normalizeH="0" baseline="0" noProof="0" dirty="0">
              <a:ln>
                <a:noFill/>
              </a:ln>
              <a:solidFill>
                <a:srgbClr val="717073"/>
              </a:solidFill>
              <a:effectLst/>
              <a:uLnTx/>
              <a:uFillTx/>
              <a:latin typeface="Arial" charset="0"/>
              <a:ea typeface="+mn-ea"/>
              <a:cs typeface="Arial" charset="0"/>
            </a:endParaRPr>
          </a:p>
          <a:p>
            <a:pPr marL="0" marR="0" lvl="0" indent="0" algn="ctr" defTabSz="457200" rtl="0" eaLnBrk="1" fontAlgn="base" latinLnBrk="0" hangingPunct="1">
              <a:lnSpc>
                <a:spcPts val="2500"/>
              </a:lnSpc>
              <a:spcBef>
                <a:spcPct val="0"/>
              </a:spcBef>
              <a:spcAft>
                <a:spcPts val="0"/>
              </a:spcAft>
              <a:buClr>
                <a:srgbClr val="ED1B24"/>
              </a:buClr>
              <a:buSzTx/>
              <a:buFontTx/>
              <a:buNone/>
              <a:tabLst/>
              <a:defRPr/>
            </a:pPr>
            <a:r>
              <a:rPr kumimoji="0" lang="en-US" sz="1700" b="1" i="0" u="none" strike="noStrike" kern="1200" cap="none" spc="0" normalizeH="0" baseline="0" noProof="0" dirty="0">
                <a:ln>
                  <a:noFill/>
                </a:ln>
                <a:solidFill>
                  <a:srgbClr val="6D6E70"/>
                </a:solidFill>
                <a:effectLst/>
                <a:uLnTx/>
                <a:uFillTx/>
                <a:latin typeface="Arial" charset="0"/>
                <a:ea typeface="+mn-ea"/>
                <a:cs typeface="Arial" charset="0"/>
              </a:rPr>
              <a:t>prepared just for you!</a:t>
            </a:r>
          </a:p>
        </p:txBody>
      </p:sp>
    </p:spTree>
    <p:extLst>
      <p:ext uri="{BB962C8B-B14F-4D97-AF65-F5344CB8AC3E}">
        <p14:creationId xmlns:p14="http://schemas.microsoft.com/office/powerpoint/2010/main" val="1937709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outdoor, person&#10;&#10;Description automatically generated">
            <a:extLst>
              <a:ext uri="{FF2B5EF4-FFF2-40B4-BE49-F238E27FC236}">
                <a16:creationId xmlns:a16="http://schemas.microsoft.com/office/drawing/2014/main" id="{20F4307A-9959-4345-AAFE-E60C84304FB7}"/>
              </a:ext>
            </a:extLst>
          </p:cNvPr>
          <p:cNvPicPr>
            <a:picLocks noGrp="1" noChangeAspect="1"/>
          </p:cNvPicPr>
          <p:nvPr>
            <p:ph type="pic" sz="quarter" idx="11"/>
          </p:nvPr>
        </p:nvPicPr>
        <p:blipFill rotWithShape="1">
          <a:blip r:embed="rId2"/>
          <a:srcRect t="9416" b="24106"/>
          <a:stretch/>
        </p:blipFill>
        <p:spPr>
          <a:xfrm>
            <a:off x="0" y="0"/>
            <a:ext cx="10058400" cy="4697413"/>
          </a:xfrm>
        </p:spPr>
      </p:pic>
    </p:spTree>
    <p:extLst>
      <p:ext uri="{BB962C8B-B14F-4D97-AF65-F5344CB8AC3E}">
        <p14:creationId xmlns:p14="http://schemas.microsoft.com/office/powerpoint/2010/main" val="363729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Domestic Response</a:t>
            </a:r>
          </a:p>
        </p:txBody>
      </p:sp>
    </p:spTree>
    <p:extLst>
      <p:ext uri="{BB962C8B-B14F-4D97-AF65-F5344CB8AC3E}">
        <p14:creationId xmlns:p14="http://schemas.microsoft.com/office/powerpoint/2010/main" val="377393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9C86246-DC49-4D89-88D3-DE641E38058B}"/>
              </a:ext>
            </a:extLst>
          </p:cNvPr>
          <p:cNvSpPr txBox="1">
            <a:spLocks noGrp="1"/>
          </p:cNvSpPr>
          <p:nvPr>
            <p:ph idx="1"/>
          </p:nvPr>
        </p:nvSpPr>
        <p:spPr>
          <a:xfrm>
            <a:off x="379562" y="1697918"/>
            <a:ext cx="9549442" cy="1443344"/>
          </a:xfrm>
          <a:prstGeom prst="rect">
            <a:avLst/>
          </a:prstGeom>
          <a:noFill/>
        </p:spPr>
        <p:txBody>
          <a:bodyPr wrap="square" lIns="91440" tIns="45720" rIns="91440" bIns="45720" rtlCol="0" anchor="t">
            <a:spAutoFit/>
          </a:bodyPr>
          <a:lstStyle/>
          <a:p>
            <a:pPr>
              <a:lnSpc>
                <a:spcPts val="2700"/>
              </a:lnSpc>
            </a:pPr>
            <a:r>
              <a:rPr lang="en-US" sz="1800" dirty="0">
                <a:latin typeface="Arial"/>
                <a:cs typeface="Arial"/>
              </a:rPr>
              <a:t>When wildfires, hurricanes and severe storms devastated communities across the country, American Red Cross teams were there. Standing with impacted individuals and families, our volunteers offered critical care and comfort in the face of tragedy, thanks to ADGP members like you. Your generosity allowed us to spring into action when help couldn’t wait. </a:t>
            </a:r>
            <a:endParaRPr lang="en-US" sz="1800" dirty="0"/>
          </a:p>
        </p:txBody>
      </p:sp>
      <p:sp>
        <p:nvSpPr>
          <p:cNvPr id="8" name="Title 13">
            <a:extLst>
              <a:ext uri="{FF2B5EF4-FFF2-40B4-BE49-F238E27FC236}">
                <a16:creationId xmlns:a16="http://schemas.microsoft.com/office/drawing/2014/main" id="{D6B09AA4-1088-485F-BEF4-3B087B433757}"/>
              </a:ext>
            </a:extLst>
          </p:cNvPr>
          <p:cNvSpPr>
            <a:spLocks noGrp="1"/>
          </p:cNvSpPr>
          <p:nvPr>
            <p:ph type="title"/>
          </p:nvPr>
        </p:nvSpPr>
        <p:spPr>
          <a:xfrm>
            <a:off x="440889" y="490681"/>
            <a:ext cx="9025247" cy="794656"/>
          </a:xfrm>
        </p:spPr>
        <p:txBody>
          <a:bodyPr lIns="91440" tIns="45720" rIns="91440" bIns="45720" anchor="ctr">
            <a:noAutofit/>
          </a:bodyPr>
          <a:lstStyle/>
          <a:p>
            <a:pPr>
              <a:lnSpc>
                <a:spcPts val="3700"/>
              </a:lnSpc>
            </a:pPr>
            <a:r>
              <a:rPr lang="en-US" sz="2300" b="1" dirty="0">
                <a:solidFill>
                  <a:srgbClr val="ED1B24"/>
                </a:solidFill>
                <a:latin typeface="Arial"/>
                <a:cs typeface="Arial"/>
              </a:rPr>
              <a:t>Between July and October 2022</a:t>
            </a:r>
            <a:r>
              <a:rPr lang="en-US" sz="2300" dirty="0">
                <a:solidFill>
                  <a:srgbClr val="ED1B24"/>
                </a:solidFill>
                <a:latin typeface="Arial"/>
                <a:cs typeface="Arial"/>
              </a:rPr>
              <a:t>, we provided help and hope to thousands of families facing their darkest moments.</a:t>
            </a:r>
            <a:endParaRPr lang="en-US" dirty="0"/>
          </a:p>
        </p:txBody>
      </p:sp>
      <p:pic>
        <p:nvPicPr>
          <p:cNvPr id="6" name="Picture Placeholder 6">
            <a:extLst>
              <a:ext uri="{FF2B5EF4-FFF2-40B4-BE49-F238E27FC236}">
                <a16:creationId xmlns:a16="http://schemas.microsoft.com/office/drawing/2014/main" id="{C6072789-C660-4859-84F4-1A8CE643B868}"/>
              </a:ext>
            </a:extLst>
          </p:cNvPr>
          <p:cNvPicPr>
            <a:picLocks noChangeAspect="1"/>
          </p:cNvPicPr>
          <p:nvPr/>
        </p:nvPicPr>
        <p:blipFill rotWithShape="1">
          <a:blip r:embed="rId3"/>
          <a:srcRect t="23093" b="31326"/>
          <a:stretch/>
        </p:blipFill>
        <p:spPr>
          <a:xfrm>
            <a:off x="0" y="3344238"/>
            <a:ext cx="10058400" cy="3056562"/>
          </a:xfrm>
          <a:prstGeom prst="rect">
            <a:avLst/>
          </a:prstGeom>
          <a:solidFill>
            <a:schemeClr val="tx2"/>
          </a:solidFill>
        </p:spPr>
      </p:pic>
    </p:spTree>
    <p:extLst>
      <p:ext uri="{BB962C8B-B14F-4D97-AF65-F5344CB8AC3E}">
        <p14:creationId xmlns:p14="http://schemas.microsoft.com/office/powerpoint/2010/main" val="1809799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8DBD9A-F461-4F47-B4EA-06C1D365B2A2}"/>
              </a:ext>
            </a:extLst>
          </p:cNvPr>
          <p:cNvSpPr/>
          <p:nvPr/>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BBC584C-22F2-EE4D-A413-5EDD1C11125E}"/>
              </a:ext>
            </a:extLst>
          </p:cNvPr>
          <p:cNvSpPr>
            <a:spLocks noGrp="1"/>
          </p:cNvSpPr>
          <p:nvPr>
            <p:ph type="body" sz="quarter" idx="13"/>
          </p:nvPr>
        </p:nvSpPr>
        <p:spPr>
          <a:xfrm>
            <a:off x="5839206" y="359095"/>
            <a:ext cx="3830473" cy="1526876"/>
          </a:xfrm>
        </p:spPr>
        <p:txBody>
          <a:bodyPr lIns="91440" tIns="45720" rIns="91440" bIns="45720" anchor="t"/>
          <a:lstStyle/>
          <a:p>
            <a:r>
              <a:rPr lang="en-US" sz="2800" dirty="0">
                <a:cs typeface="Arial"/>
              </a:rPr>
              <a:t>“I’m</a:t>
            </a:r>
            <a:r>
              <a:rPr lang="en-US" sz="2800" b="0" i="0" dirty="0">
                <a:effectLst/>
              </a:rPr>
              <a:t> grateful for the Red Cross. They took me in and treated me like family</a:t>
            </a:r>
            <a:r>
              <a:rPr lang="en-US" sz="2800" b="0" i="0" dirty="0">
                <a:effectLst/>
                <a:cs typeface="Arial"/>
              </a:rPr>
              <a:t>.</a:t>
            </a:r>
            <a:r>
              <a:rPr lang="en-US" sz="2800" dirty="0">
                <a:cs typeface="Arial"/>
              </a:rPr>
              <a:t>”</a:t>
            </a:r>
          </a:p>
        </p:txBody>
      </p:sp>
      <p:sp>
        <p:nvSpPr>
          <p:cNvPr id="9" name="Text Placeholder 8">
            <a:extLst>
              <a:ext uri="{FF2B5EF4-FFF2-40B4-BE49-F238E27FC236}">
                <a16:creationId xmlns:a16="http://schemas.microsoft.com/office/drawing/2014/main" id="{2F2F8190-5183-E942-8A07-5412F9514A8F}"/>
              </a:ext>
            </a:extLst>
          </p:cNvPr>
          <p:cNvSpPr>
            <a:spLocks noGrp="1"/>
          </p:cNvSpPr>
          <p:nvPr>
            <p:ph type="body" sz="quarter" idx="14"/>
          </p:nvPr>
        </p:nvSpPr>
        <p:spPr>
          <a:xfrm>
            <a:off x="6190598" y="2285125"/>
            <a:ext cx="3479081" cy="1015156"/>
          </a:xfrm>
        </p:spPr>
        <p:txBody>
          <a:bodyPr lIns="91440" tIns="45720" rIns="91440" bIns="45720" anchor="t">
            <a:noAutofit/>
          </a:bodyPr>
          <a:lstStyle/>
          <a:p>
            <a:r>
              <a:rPr lang="en-US" sz="1200" dirty="0">
                <a:latin typeface="Arial"/>
                <a:cs typeface="Arial"/>
              </a:rPr>
              <a:t>- Joshua Wagers, who found safe refuge at a Red Cross shelter in Campton, Kentucky following the devastating August floods</a:t>
            </a:r>
            <a:r>
              <a:rPr lang="en-US" sz="1200" b="0" i="0" dirty="0">
                <a:effectLst/>
                <a:latin typeface="Arial"/>
                <a:cs typeface="Arial"/>
              </a:rPr>
              <a:t>.</a:t>
            </a:r>
            <a:endParaRPr lang="en-US" sz="1200" dirty="0">
              <a:latin typeface="Arial"/>
              <a:cs typeface="Arial"/>
            </a:endParaRPr>
          </a:p>
        </p:txBody>
      </p:sp>
      <p:sp>
        <p:nvSpPr>
          <p:cNvPr id="21" name="Text Placeholder 20">
            <a:extLst>
              <a:ext uri="{FF2B5EF4-FFF2-40B4-BE49-F238E27FC236}">
                <a16:creationId xmlns:a16="http://schemas.microsoft.com/office/drawing/2014/main" id="{3D281588-E870-CF41-A126-B34CD675091E}"/>
              </a:ext>
            </a:extLst>
          </p:cNvPr>
          <p:cNvSpPr>
            <a:spLocks noGrp="1"/>
          </p:cNvSpPr>
          <p:nvPr>
            <p:ph type="body" sz="quarter" idx="16"/>
          </p:nvPr>
        </p:nvSpPr>
        <p:spPr>
          <a:xfrm>
            <a:off x="207034" y="4260433"/>
            <a:ext cx="9747849" cy="2096224"/>
          </a:xfrm>
        </p:spPr>
        <p:txBody>
          <a:bodyPr lIns="91440" tIns="45720" rIns="91440" bIns="45720" anchor="t">
            <a:noAutofit/>
          </a:bodyPr>
          <a:lstStyle/>
          <a:p>
            <a:r>
              <a:rPr lang="en-US" dirty="0">
                <a:latin typeface="Arial"/>
                <a:cs typeface="Arial"/>
              </a:rPr>
              <a:t>Experiencing homelessness, Joshua Wagers was staying with friends in Jackson, Kentucky, when torrential storms caused catastrophic flooding. As water engulfed the house, they were saved by a passing helicopter, but Joshua was injured during the rescue. Once discharged from the hospital, he found refuge at a Red Cross shelter. There, he and other shelter residents received warm meals, care, comfort and access to necessities like </a:t>
            </a:r>
            <a:r>
              <a:rPr lang="en-US" b="0" i="0" dirty="0">
                <a:effectLst/>
                <a:latin typeface="Arial"/>
                <a:cs typeface="Arial"/>
              </a:rPr>
              <a:t>personal hygiene kits and other critical relief supplies. Caseworkers also met with those who needed extra help to determine what resources </a:t>
            </a:r>
            <a:r>
              <a:rPr lang="en-US" dirty="0">
                <a:latin typeface="Arial"/>
                <a:cs typeface="Arial"/>
              </a:rPr>
              <a:t>could</a:t>
            </a:r>
            <a:r>
              <a:rPr lang="en-US" b="0" i="0" dirty="0">
                <a:effectLst/>
                <a:latin typeface="Arial"/>
                <a:cs typeface="Arial"/>
              </a:rPr>
              <a:t> aid their recovery.</a:t>
            </a:r>
            <a:endParaRPr lang="en-US" dirty="0">
              <a:latin typeface="Arial"/>
              <a:cs typeface="Arial"/>
            </a:endParaRPr>
          </a:p>
        </p:txBody>
      </p:sp>
      <p:pic>
        <p:nvPicPr>
          <p:cNvPr id="8" name="Picture Placeholder 7">
            <a:extLst>
              <a:ext uri="{FF2B5EF4-FFF2-40B4-BE49-F238E27FC236}">
                <a16:creationId xmlns:a16="http://schemas.microsoft.com/office/drawing/2014/main" id="{464496E7-BD8F-4E83-A4C8-BAD7DF9C8AB7}"/>
              </a:ext>
            </a:extLst>
          </p:cNvPr>
          <p:cNvPicPr>
            <a:picLocks noGrp="1" noChangeAspect="1"/>
          </p:cNvPicPr>
          <p:nvPr>
            <p:ph type="pic" sz="quarter" idx="15"/>
          </p:nvPr>
        </p:nvPicPr>
        <p:blipFill>
          <a:blip r:embed="rId3"/>
          <a:srcRect t="12653" b="12653"/>
          <a:stretch/>
        </p:blipFill>
        <p:spPr>
          <a:xfrm>
            <a:off x="615950" y="368300"/>
            <a:ext cx="3757613" cy="3508375"/>
          </a:xfrm>
        </p:spPr>
      </p:pic>
    </p:spTree>
    <p:extLst>
      <p:ext uri="{BB962C8B-B14F-4D97-AF65-F5344CB8AC3E}">
        <p14:creationId xmlns:p14="http://schemas.microsoft.com/office/powerpoint/2010/main" val="8648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3">
            <a:extLst>
              <a:ext uri="{FF2B5EF4-FFF2-40B4-BE49-F238E27FC236}">
                <a16:creationId xmlns:a16="http://schemas.microsoft.com/office/drawing/2014/main" id="{D6B09AA4-1088-485F-BEF4-3B087B433757}"/>
              </a:ext>
            </a:extLst>
          </p:cNvPr>
          <p:cNvSpPr>
            <a:spLocks noGrp="1"/>
          </p:cNvSpPr>
          <p:nvPr>
            <p:ph type="title"/>
          </p:nvPr>
        </p:nvSpPr>
        <p:spPr>
          <a:xfrm>
            <a:off x="382385" y="335404"/>
            <a:ext cx="9343505" cy="1116013"/>
          </a:xfrm>
        </p:spPr>
        <p:txBody>
          <a:bodyPr lIns="91440" tIns="45720" rIns="91440" bIns="45720" anchor="t">
            <a:noAutofit/>
          </a:bodyPr>
          <a:lstStyle/>
          <a:p>
            <a:pPr>
              <a:lnSpc>
                <a:spcPts val="3700"/>
              </a:lnSpc>
            </a:pPr>
            <a:r>
              <a:rPr lang="en-US" sz="2300" b="1" dirty="0">
                <a:solidFill>
                  <a:srgbClr val="ED1B24"/>
                </a:solidFill>
                <a:latin typeface="Arial"/>
                <a:cs typeface="Arial"/>
              </a:rPr>
              <a:t>ADGP donors help us stay flexible in a rapidly changing disaster environment, allowing us to deliver our lifesaving services. </a:t>
            </a:r>
            <a:endParaRPr lang="en-US" sz="2300" dirty="0"/>
          </a:p>
        </p:txBody>
      </p:sp>
      <p:sp>
        <p:nvSpPr>
          <p:cNvPr id="10" name="Content Placeholder 6">
            <a:extLst>
              <a:ext uri="{FF2B5EF4-FFF2-40B4-BE49-F238E27FC236}">
                <a16:creationId xmlns:a16="http://schemas.microsoft.com/office/drawing/2014/main" id="{D226B610-D960-4903-ABB3-1A10E8A2508F}"/>
              </a:ext>
            </a:extLst>
          </p:cNvPr>
          <p:cNvSpPr txBox="1">
            <a:spLocks noGrp="1"/>
          </p:cNvSpPr>
          <p:nvPr>
            <p:ph idx="1"/>
          </p:nvPr>
        </p:nvSpPr>
        <p:spPr>
          <a:xfrm>
            <a:off x="382385" y="1567273"/>
            <a:ext cx="9426633" cy="1443344"/>
          </a:xfrm>
          <a:prstGeom prst="rect">
            <a:avLst/>
          </a:prstGeom>
          <a:noFill/>
        </p:spPr>
        <p:txBody>
          <a:bodyPr wrap="square" lIns="91440" tIns="45720" rIns="91440" bIns="45720" rtlCol="0" anchor="t">
            <a:spAutoFit/>
          </a:bodyPr>
          <a:lstStyle/>
          <a:p>
            <a:pPr>
              <a:lnSpc>
                <a:spcPts val="2700"/>
              </a:lnSpc>
            </a:pPr>
            <a:r>
              <a:rPr lang="en-US" sz="1800" b="0" i="0" dirty="0">
                <a:effectLst/>
                <a:latin typeface="Arial"/>
                <a:cs typeface="Arial"/>
              </a:rPr>
              <a:t>In the face of relentless disasters, every second counts. The forward-thinking commitment from ADGP </a:t>
            </a:r>
            <a:r>
              <a:rPr lang="en-US" sz="1800" dirty="0">
                <a:latin typeface="Arial"/>
                <a:cs typeface="Arial"/>
              </a:rPr>
              <a:t>donors like you allows us to stay nimble and be where we’re needed most. Because of you, we’re prepared before disasters strike, bringing immediate relief to people when the unthinkable occurs. </a:t>
            </a:r>
          </a:p>
        </p:txBody>
      </p:sp>
      <p:sp>
        <p:nvSpPr>
          <p:cNvPr id="3" name="Picture Placeholder 2">
            <a:extLst>
              <a:ext uri="{FF2B5EF4-FFF2-40B4-BE49-F238E27FC236}">
                <a16:creationId xmlns:a16="http://schemas.microsoft.com/office/drawing/2014/main" id="{165BFB6C-CF4B-45DE-BA6D-CA0657392B3F}"/>
              </a:ext>
            </a:extLst>
          </p:cNvPr>
          <p:cNvSpPr>
            <a:spLocks noGrp="1"/>
          </p:cNvSpPr>
          <p:nvPr>
            <p:ph type="pic" sz="quarter" idx="12"/>
          </p:nvPr>
        </p:nvSpPr>
        <p:spPr/>
      </p:sp>
      <p:pic>
        <p:nvPicPr>
          <p:cNvPr id="9" name="Picture 8">
            <a:extLst>
              <a:ext uri="{FF2B5EF4-FFF2-40B4-BE49-F238E27FC236}">
                <a16:creationId xmlns:a16="http://schemas.microsoft.com/office/drawing/2014/main" id="{0F1A6260-96A2-441E-B9FD-F078CA29EA8C}"/>
              </a:ext>
            </a:extLst>
          </p:cNvPr>
          <p:cNvPicPr>
            <a:picLocks noChangeAspect="1"/>
          </p:cNvPicPr>
          <p:nvPr/>
        </p:nvPicPr>
        <p:blipFill rotWithShape="1">
          <a:blip r:embed="rId3"/>
          <a:srcRect t="6561" b="44303"/>
          <a:stretch/>
        </p:blipFill>
        <p:spPr>
          <a:xfrm>
            <a:off x="0" y="3114136"/>
            <a:ext cx="10058400" cy="3286664"/>
          </a:xfrm>
          <a:prstGeom prst="rect">
            <a:avLst/>
          </a:prstGeom>
        </p:spPr>
      </p:pic>
    </p:spTree>
    <p:extLst>
      <p:ext uri="{BB962C8B-B14F-4D97-AF65-F5344CB8AC3E}">
        <p14:creationId xmlns:p14="http://schemas.microsoft.com/office/powerpoint/2010/main" val="358136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5CDA-A198-47E6-8140-A821C90DE417}"/>
              </a:ext>
            </a:extLst>
          </p:cNvPr>
          <p:cNvSpPr>
            <a:spLocks noGrp="1"/>
          </p:cNvSpPr>
          <p:nvPr>
            <p:ph type="title"/>
          </p:nvPr>
        </p:nvSpPr>
        <p:spPr/>
        <p:txBody>
          <a:bodyPr/>
          <a:lstStyle/>
          <a:p>
            <a:r>
              <a:rPr lang="en-US" dirty="0">
                <a:latin typeface="Arial"/>
                <a:cs typeface="Arial"/>
              </a:rPr>
              <a:t>Domestic Response Quarterly Totals</a:t>
            </a:r>
            <a:endParaRPr lang="en-US" dirty="0"/>
          </a:p>
        </p:txBody>
      </p:sp>
      <p:sp>
        <p:nvSpPr>
          <p:cNvPr id="3" name="Content Placeholder 2">
            <a:extLst>
              <a:ext uri="{FF2B5EF4-FFF2-40B4-BE49-F238E27FC236}">
                <a16:creationId xmlns:a16="http://schemas.microsoft.com/office/drawing/2014/main" id="{B0733AB0-9C8B-48D9-8BB9-AB3E014C6172}"/>
              </a:ext>
            </a:extLst>
          </p:cNvPr>
          <p:cNvSpPr txBox="1">
            <a:spLocks/>
          </p:cNvSpPr>
          <p:nvPr/>
        </p:nvSpPr>
        <p:spPr>
          <a:xfrm>
            <a:off x="275554" y="1001599"/>
            <a:ext cx="3301437" cy="4092689"/>
          </a:xfrm>
          <a:prstGeom prst="rect">
            <a:avLst/>
          </a:prstGeom>
        </p:spPr>
        <p:txBody>
          <a:bodyPr lIns="91440" tIns="45720" rIns="91440" bIns="45720" anchor="t">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spcBef>
                <a:spcPts val="0"/>
              </a:spcBef>
              <a:spcAft>
                <a:spcPts val="400"/>
              </a:spcAft>
              <a:buClr>
                <a:srgbClr val="ED1B2E"/>
              </a:buClr>
              <a:buFontTx/>
              <a:buAutoNum type="arabicPeriod"/>
            </a:pPr>
            <a:r>
              <a:rPr lang="en-US" sz="1050" dirty="0">
                <a:solidFill>
                  <a:srgbClr val="6D6E70"/>
                </a:solidFill>
                <a:latin typeface="Arial"/>
                <a:cs typeface="Arial"/>
              </a:rPr>
              <a:t>Highland Park IL civil disturbance (Level 3)</a:t>
            </a:r>
            <a:endParaRPr lang="en-US" sz="1400" dirty="0">
              <a:solidFill>
                <a:srgbClr val="000000"/>
              </a:solidFill>
              <a:latin typeface="Calibri" panose="020F0502020204030204"/>
              <a:cs typeface="Calibri" panose="020F0502020204030204"/>
            </a:endParaRPr>
          </a:p>
          <a:p>
            <a:pPr marL="228600" indent="-228600">
              <a:spcBef>
                <a:spcPts val="0"/>
              </a:spcBef>
              <a:spcAft>
                <a:spcPts val="400"/>
              </a:spcAft>
              <a:buClr>
                <a:srgbClr val="ED1B2E"/>
              </a:buClr>
              <a:buFontTx/>
              <a:buAutoNum type="arabicPeriod"/>
            </a:pPr>
            <a:r>
              <a:rPr lang="en-US" sz="1050" dirty="0">
                <a:solidFill>
                  <a:srgbClr val="6D6E70"/>
                </a:solidFill>
                <a:latin typeface="Arial"/>
                <a:cs typeface="Arial"/>
              </a:rPr>
              <a:t>Gold Country CA Wildfire (Level 4)</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Gold Country CA Wildfire Companion (Level 5)</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Muskogee OK Multi-Family Fire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NC Storms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Southwest VA Floods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TX Border Operations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CA Oak Fire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Balch Springs TX Fire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St. Louis MO Floods (Level 4)</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Eastern KY Floods (Level 5)</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TX Floods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ALMS Floods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Gold Country CA Wildfire Companion (Level 4)</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Southern CA Fires and Floods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Central CA Fires (Level 3)</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Typhoon Merbok (Level 4)</a:t>
            </a:r>
          </a:p>
          <a:p>
            <a:pPr marL="228600" indent="-228600">
              <a:spcBef>
                <a:spcPts val="0"/>
              </a:spcBef>
              <a:spcAft>
                <a:spcPts val="400"/>
              </a:spcAft>
              <a:buClr>
                <a:srgbClr val="ED1B2E"/>
              </a:buClr>
              <a:buAutoNum type="arabicPeriod"/>
            </a:pPr>
            <a:r>
              <a:rPr lang="en-US" sz="1050" dirty="0">
                <a:solidFill>
                  <a:srgbClr val="6D6E70"/>
                </a:solidFill>
                <a:latin typeface="Arial"/>
                <a:cs typeface="Arial"/>
              </a:rPr>
              <a:t>Hurricane Fiona (Level 5)</a:t>
            </a:r>
          </a:p>
          <a:p>
            <a:pPr marL="228600" indent="-228600">
              <a:spcBef>
                <a:spcPts val="0"/>
              </a:spcBef>
              <a:spcAft>
                <a:spcPts val="400"/>
              </a:spcAft>
              <a:buAutoNum type="arabicPeriod"/>
            </a:pPr>
            <a:r>
              <a:rPr lang="en-US" sz="1050" dirty="0">
                <a:solidFill>
                  <a:srgbClr val="6D6E70"/>
                </a:solidFill>
                <a:latin typeface="Arial"/>
                <a:cs typeface="Arial"/>
              </a:rPr>
              <a:t>FL Hurricane Ian (Level 7)</a:t>
            </a:r>
          </a:p>
          <a:p>
            <a:pPr marL="228600" indent="-228600">
              <a:spcBef>
                <a:spcPts val="0"/>
              </a:spcBef>
              <a:spcAft>
                <a:spcPts val="400"/>
              </a:spcAft>
              <a:buAutoNum type="arabicPeriod"/>
            </a:pPr>
            <a:r>
              <a:rPr lang="en-US" sz="1050" dirty="0">
                <a:solidFill>
                  <a:srgbClr val="6D6E70"/>
                </a:solidFill>
                <a:latin typeface="Arial"/>
                <a:cs typeface="Arial"/>
              </a:rPr>
              <a:t>AL Hurricane Ian (Level 3)</a:t>
            </a:r>
          </a:p>
          <a:p>
            <a:pPr marL="228600" indent="-228600">
              <a:spcBef>
                <a:spcPts val="0"/>
              </a:spcBef>
              <a:spcAft>
                <a:spcPts val="400"/>
              </a:spcAft>
              <a:buAutoNum type="arabicPeriod"/>
            </a:pPr>
            <a:r>
              <a:rPr lang="en-US" sz="1050" dirty="0">
                <a:solidFill>
                  <a:srgbClr val="6D6E70"/>
                </a:solidFill>
                <a:latin typeface="Arial"/>
                <a:cs typeface="Arial"/>
              </a:rPr>
              <a:t>GA Hurricane Ian (Level 3)</a:t>
            </a:r>
          </a:p>
          <a:p>
            <a:pPr marL="228600" indent="-228600">
              <a:spcBef>
                <a:spcPts val="0"/>
              </a:spcBef>
              <a:spcAft>
                <a:spcPts val="400"/>
              </a:spcAft>
              <a:buAutoNum type="arabicPeriod"/>
            </a:pPr>
            <a:r>
              <a:rPr lang="en-US" sz="1050" dirty="0">
                <a:solidFill>
                  <a:srgbClr val="6D6E70"/>
                </a:solidFill>
                <a:latin typeface="Arial"/>
                <a:cs typeface="Arial"/>
              </a:rPr>
              <a:t>NC Hurricane Ian (Level 3)</a:t>
            </a:r>
          </a:p>
          <a:p>
            <a:pPr marL="228600" indent="-228600">
              <a:spcBef>
                <a:spcPts val="0"/>
              </a:spcBef>
              <a:spcAft>
                <a:spcPts val="400"/>
              </a:spcAft>
              <a:buAutoNum type="arabicPeriod"/>
            </a:pPr>
            <a:r>
              <a:rPr lang="en-US" sz="1050" dirty="0">
                <a:solidFill>
                  <a:srgbClr val="6D6E70"/>
                </a:solidFill>
                <a:latin typeface="Arial"/>
                <a:cs typeface="Arial"/>
              </a:rPr>
              <a:t>SC Hurricane Ian (Level 3)</a:t>
            </a:r>
          </a:p>
        </p:txBody>
      </p:sp>
      <p:sp>
        <p:nvSpPr>
          <p:cNvPr id="4" name="Title 1">
            <a:extLst>
              <a:ext uri="{FF2B5EF4-FFF2-40B4-BE49-F238E27FC236}">
                <a16:creationId xmlns:a16="http://schemas.microsoft.com/office/drawing/2014/main" id="{85AE9818-47D2-49B0-81E1-FCB17785E1C5}"/>
              </a:ext>
            </a:extLst>
          </p:cNvPr>
          <p:cNvSpPr txBox="1">
            <a:spLocks/>
          </p:cNvSpPr>
          <p:nvPr/>
        </p:nvSpPr>
        <p:spPr>
          <a:xfrm>
            <a:off x="3478306" y="1037230"/>
            <a:ext cx="6302038" cy="838200"/>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gn="r" fontAlgn="base">
              <a:lnSpc>
                <a:spcPts val="2700"/>
              </a:lnSpc>
              <a:spcAft>
                <a:spcPct val="0"/>
              </a:spcAft>
              <a:defRPr/>
            </a:pPr>
            <a:r>
              <a:rPr kumimoji="0" lang="en-US" sz="2000" b="1" i="0" u="none" strike="noStrike" kern="1200" cap="none" spc="0" normalizeH="0" baseline="0" noProof="0" dirty="0">
                <a:ln>
                  <a:noFill/>
                </a:ln>
                <a:solidFill>
                  <a:srgbClr val="6D6E70"/>
                </a:solidFill>
                <a:effectLst/>
                <a:uLnTx/>
                <a:uFillTx/>
                <a:latin typeface="Arial"/>
                <a:ea typeface="+mj-ea"/>
                <a:cs typeface="Arial"/>
              </a:rPr>
              <a:t>The Red Cross responded to </a:t>
            </a:r>
            <a:r>
              <a:rPr lang="en-US" sz="2000" dirty="0">
                <a:latin typeface="Arial"/>
                <a:cs typeface="Arial"/>
              </a:rPr>
              <a:t>81 large</a:t>
            </a:r>
            <a:r>
              <a:rPr kumimoji="0" lang="en-US" sz="2000" b="1" i="0" u="none" strike="noStrike" kern="1200" cap="none" spc="0" normalizeH="0" baseline="0" noProof="0" dirty="0">
                <a:ln>
                  <a:noFill/>
                </a:ln>
                <a:effectLst/>
                <a:uLnTx/>
                <a:uFillTx/>
                <a:latin typeface="Arial"/>
                <a:ea typeface="+mj-ea"/>
                <a:cs typeface="Arial"/>
              </a:rPr>
              <a:t> disasters </a:t>
            </a:r>
            <a:r>
              <a:rPr kumimoji="0" lang="en-US" sz="2000" b="1" i="0" u="none" strike="noStrike" kern="1200" cap="none" spc="0" normalizeH="0" baseline="0" noProof="0" dirty="0">
                <a:ln>
                  <a:noFill/>
                </a:ln>
                <a:solidFill>
                  <a:srgbClr val="6D6E70"/>
                </a:solidFill>
                <a:effectLst/>
                <a:uLnTx/>
                <a:uFillTx/>
                <a:latin typeface="Arial"/>
                <a:ea typeface="+mj-ea"/>
                <a:cs typeface="Arial"/>
              </a:rPr>
              <a:t>across the country, including </a:t>
            </a:r>
            <a:r>
              <a:rPr lang="en-US" sz="2000" dirty="0">
                <a:solidFill>
                  <a:srgbClr val="FF0000"/>
                </a:solidFill>
                <a:latin typeface="Arial"/>
                <a:cs typeface="Arial"/>
              </a:rPr>
              <a:t>23 </a:t>
            </a:r>
            <a:r>
              <a:rPr lang="en-US" sz="2000" dirty="0">
                <a:latin typeface="Arial"/>
                <a:cs typeface="Arial"/>
              </a:rPr>
              <a:t>very</a:t>
            </a:r>
            <a:r>
              <a:rPr kumimoji="0" lang="en-US" sz="2000" b="1" i="0" u="none" strike="noStrike" kern="1200" cap="none" spc="0" normalizeH="0" baseline="0" noProof="0" dirty="0">
                <a:ln>
                  <a:noFill/>
                </a:ln>
                <a:effectLst/>
                <a:uLnTx/>
                <a:uFillTx/>
                <a:latin typeface="Arial"/>
                <a:ea typeface="+mj-ea"/>
                <a:cs typeface="Arial"/>
              </a:rPr>
              <a:t> large events</a:t>
            </a:r>
            <a:r>
              <a:rPr kumimoji="0" lang="en-US" sz="2000" b="1" i="0" u="none" strike="noStrike" kern="1200" cap="none" spc="0" normalizeH="0" baseline="0" noProof="0" dirty="0">
                <a:ln>
                  <a:noFill/>
                </a:ln>
                <a:solidFill>
                  <a:srgbClr val="6D6E70"/>
                </a:solidFill>
                <a:effectLst/>
                <a:uLnTx/>
                <a:uFillTx/>
                <a:latin typeface="Arial"/>
                <a:ea typeface="+mj-ea"/>
                <a:cs typeface="Arial"/>
              </a:rPr>
              <a:t>.</a:t>
            </a:r>
            <a:endParaRPr kumimoji="0" lang="en-US" sz="2000" b="1" i="0" u="none" strike="noStrike" kern="1200" cap="none" spc="0" normalizeH="0" baseline="0" noProof="0" dirty="0">
              <a:ln>
                <a:noFill/>
              </a:ln>
              <a:solidFill>
                <a:srgbClr val="6D6E70"/>
              </a:solidFill>
              <a:effectLst/>
              <a:uLnTx/>
              <a:uFillTx/>
              <a:latin typeface="Arial"/>
              <a:cs typeface="Arial"/>
            </a:endParaRPr>
          </a:p>
        </p:txBody>
      </p:sp>
      <p:pic>
        <p:nvPicPr>
          <p:cNvPr id="6" name="Picture 5" descr="1000px-Blank_US_Map.png">
            <a:extLst>
              <a:ext uri="{FF2B5EF4-FFF2-40B4-BE49-F238E27FC236}">
                <a16:creationId xmlns:a16="http://schemas.microsoft.com/office/drawing/2014/main" id="{10811F86-8330-4E61-A818-E228F81D5214}"/>
              </a:ext>
            </a:extLst>
          </p:cNvPr>
          <p:cNvPicPr>
            <a:picLocks noChangeAspect="1"/>
          </p:cNvPicPr>
          <p:nvPr/>
        </p:nvPicPr>
        <p:blipFill>
          <a:blip r:embed="rId2" cstate="email">
            <a:lum bright="-9000" contrast="-30000"/>
            <a:extLst>
              <a:ext uri="{28A0092B-C50C-407E-A947-70E740481C1C}">
                <a14:useLocalDpi xmlns:a14="http://schemas.microsoft.com/office/drawing/2010/main"/>
              </a:ext>
            </a:extLst>
          </a:blip>
          <a:srcRect/>
          <a:stretch>
            <a:fillRect/>
          </a:stretch>
        </p:blipFill>
        <p:spPr bwMode="auto">
          <a:xfrm>
            <a:off x="3629586" y="2109982"/>
            <a:ext cx="5989527" cy="3699476"/>
          </a:xfrm>
          <a:prstGeom prst="rect">
            <a:avLst/>
          </a:prstGeom>
          <a:noFill/>
          <a:ln w="9525">
            <a:noFill/>
            <a:miter lim="800000"/>
            <a:headEnd/>
            <a:tailEnd/>
          </a:ln>
        </p:spPr>
      </p:pic>
      <p:sp>
        <p:nvSpPr>
          <p:cNvPr id="9" name="Oval 8">
            <a:extLst>
              <a:ext uri="{FF2B5EF4-FFF2-40B4-BE49-F238E27FC236}">
                <a16:creationId xmlns:a16="http://schemas.microsoft.com/office/drawing/2014/main" id="{1280DD27-2825-4982-8038-7A7FAE9B57B9}"/>
              </a:ext>
            </a:extLst>
          </p:cNvPr>
          <p:cNvSpPr>
            <a:spLocks noChangeAspect="1" noChangeArrowheads="1"/>
          </p:cNvSpPr>
          <p:nvPr/>
        </p:nvSpPr>
        <p:spPr bwMode="auto">
          <a:xfrm>
            <a:off x="7364482" y="4492214"/>
            <a:ext cx="416166" cy="41694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13</a:t>
            </a:r>
          </a:p>
        </p:txBody>
      </p:sp>
      <p:sp>
        <p:nvSpPr>
          <p:cNvPr id="14" name="Rectangle 13">
            <a:extLst>
              <a:ext uri="{FF2B5EF4-FFF2-40B4-BE49-F238E27FC236}">
                <a16:creationId xmlns:a16="http://schemas.microsoft.com/office/drawing/2014/main" id="{41B25652-2BD4-4783-AA39-53DA0AE9A185}"/>
              </a:ext>
            </a:extLst>
          </p:cNvPr>
          <p:cNvSpPr/>
          <p:nvPr/>
        </p:nvSpPr>
        <p:spPr>
          <a:xfrm>
            <a:off x="4746380" y="5877972"/>
            <a:ext cx="5152766" cy="577081"/>
          </a:xfrm>
          <a:prstGeom prst="rect">
            <a:avLst/>
          </a:prstGeom>
        </p:spPr>
        <p:txBody>
          <a:bodyPr wrap="squar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br>
              <a:rPr kumimoji="0" lang="en-US" sz="900" b="0" i="0" u="none" strike="noStrike" kern="1200" cap="none" spc="0" normalizeH="0" baseline="30000" noProof="0" dirty="0">
                <a:ln>
                  <a:noFill/>
                </a:ln>
                <a:solidFill>
                  <a:srgbClr val="6D6E70"/>
                </a:solidFill>
                <a:effectLst/>
                <a:uLnTx/>
                <a:uFillTx/>
                <a:latin typeface="Arial" charset="0"/>
                <a:ea typeface="+mn-ea"/>
                <a:cs typeface="Arial" charset="0"/>
              </a:rPr>
            </a:br>
            <a:r>
              <a:rPr lang="en-US" sz="850" dirty="0">
                <a:solidFill>
                  <a:srgbClr val="6D6E70"/>
                </a:solidFill>
                <a:effectLst/>
                <a:latin typeface="Arial" panose="020B0604020202020204" pitchFamily="34" charset="0"/>
                <a:ea typeface="Calibri" panose="020F0502020204030204" pitchFamily="34" charset="0"/>
              </a:rPr>
              <a:t>“Large” </a:t>
            </a:r>
            <a:r>
              <a:rPr lang="en-US" sz="850" dirty="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dirty="0">
                <a:solidFill>
                  <a:srgbClr val="6D6E70"/>
                </a:solidFill>
                <a:latin typeface="Arial" panose="020B0604020202020204" pitchFamily="34" charset="0"/>
                <a:cs typeface="Arial" panose="020B0604020202020204" pitchFamily="34" charset="0"/>
              </a:rPr>
              <a:t>ncludes domestic disaster operations with costs of $10,000+ (i.e., level 2 and higher)</a:t>
            </a:r>
            <a:r>
              <a:rPr lang="en-US" sz="850" dirty="0">
                <a:solidFill>
                  <a:srgbClr val="6D6E70"/>
                </a:solidFill>
                <a:effectLst/>
                <a:latin typeface="Arial" panose="020B0604020202020204" pitchFamily="34" charset="0"/>
                <a:ea typeface="Calibri" panose="020F0502020204030204" pitchFamily="34" charset="0"/>
              </a:rPr>
              <a:t>.</a:t>
            </a:r>
          </a:p>
          <a:p>
            <a:pPr lvl="0" algn="r" fontAlgn="base">
              <a:spcBef>
                <a:spcPct val="0"/>
              </a:spcBef>
              <a:spcAft>
                <a:spcPct val="0"/>
              </a:spcAft>
              <a:defRPr/>
            </a:pPr>
            <a:r>
              <a:rPr lang="en-US" sz="850" dirty="0">
                <a:solidFill>
                  <a:srgbClr val="6D6E70"/>
                </a:solidFill>
                <a:latin typeface="Arial" panose="020B0604020202020204" pitchFamily="34" charset="0"/>
                <a:cs typeface="Arial" charset="0"/>
              </a:rPr>
              <a:t>“Very large” </a:t>
            </a:r>
            <a:r>
              <a:rPr lang="en-US" sz="850" dirty="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dirty="0">
                <a:solidFill>
                  <a:srgbClr val="6D6E70"/>
                </a:solidFill>
                <a:latin typeface="Arial" panose="020B0604020202020204" pitchFamily="34" charset="0"/>
                <a:cs typeface="Arial" panose="020B0604020202020204" pitchFamily="34" charset="0"/>
              </a:rPr>
              <a:t>ncludes domestic disaster operations with costs of $50,000+ (i.e., level 3 and higher)</a:t>
            </a:r>
            <a:r>
              <a:rPr lang="en-US" sz="850" dirty="0">
                <a:solidFill>
                  <a:srgbClr val="6D6E70"/>
                </a:solidFill>
                <a:effectLst/>
                <a:latin typeface="Arial" panose="020B0604020202020204" pitchFamily="34" charset="0"/>
                <a:ea typeface="Calibri" panose="020F0502020204030204" pitchFamily="34" charset="0"/>
              </a:rPr>
              <a:t>.</a:t>
            </a:r>
            <a:endParaRPr lang="en-US" sz="850" dirty="0">
              <a:solidFill>
                <a:srgbClr val="6D6E70"/>
              </a:solidFill>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50" b="0" i="0" u="none" strike="noStrike" kern="1200" cap="none" spc="0" normalizeH="0" baseline="0" noProof="0" dirty="0">
                <a:ln>
                  <a:noFill/>
                </a:ln>
                <a:solidFill>
                  <a:srgbClr val="6D6E70"/>
                </a:solidFill>
                <a:effectLst/>
                <a:uLnTx/>
                <a:uFillTx/>
                <a:latin typeface="Arial" charset="0"/>
                <a:ea typeface="+mn-ea"/>
                <a:cs typeface="Arial" charset="0"/>
              </a:rPr>
              <a:t>  </a:t>
            </a:r>
          </a:p>
        </p:txBody>
      </p:sp>
      <p:sp>
        <p:nvSpPr>
          <p:cNvPr id="23" name="Oval 22">
            <a:extLst>
              <a:ext uri="{FF2B5EF4-FFF2-40B4-BE49-F238E27FC236}">
                <a16:creationId xmlns:a16="http://schemas.microsoft.com/office/drawing/2014/main" id="{81EC9998-1464-4030-A5F4-3CCA69EEEC2F}"/>
              </a:ext>
            </a:extLst>
          </p:cNvPr>
          <p:cNvSpPr>
            <a:spLocks noChangeArrowheads="1"/>
          </p:cNvSpPr>
          <p:nvPr/>
        </p:nvSpPr>
        <p:spPr bwMode="auto">
          <a:xfrm>
            <a:off x="7226446" y="339900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4" name="Oval 23">
            <a:extLst>
              <a:ext uri="{FF2B5EF4-FFF2-40B4-BE49-F238E27FC236}">
                <a16:creationId xmlns:a16="http://schemas.microsoft.com/office/drawing/2014/main" id="{5C52541E-2AE2-49F9-9BF0-866BFBBB2BEF}"/>
              </a:ext>
            </a:extLst>
          </p:cNvPr>
          <p:cNvSpPr>
            <a:spLocks noChangeArrowheads="1"/>
          </p:cNvSpPr>
          <p:nvPr/>
        </p:nvSpPr>
        <p:spPr bwMode="auto">
          <a:xfrm>
            <a:off x="6485535" y="400846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5" name="Oval 24">
            <a:extLst>
              <a:ext uri="{FF2B5EF4-FFF2-40B4-BE49-F238E27FC236}">
                <a16:creationId xmlns:a16="http://schemas.microsoft.com/office/drawing/2014/main" id="{47F50E90-920E-4297-BD41-D87138FEAD4B}"/>
              </a:ext>
            </a:extLst>
          </p:cNvPr>
          <p:cNvSpPr>
            <a:spLocks noChangeArrowheads="1"/>
          </p:cNvSpPr>
          <p:nvPr/>
        </p:nvSpPr>
        <p:spPr bwMode="auto">
          <a:xfrm>
            <a:off x="6249798" y="451705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6" name="Oval 25">
            <a:extLst>
              <a:ext uri="{FF2B5EF4-FFF2-40B4-BE49-F238E27FC236}">
                <a16:creationId xmlns:a16="http://schemas.microsoft.com/office/drawing/2014/main" id="{D3FD8BC1-1499-4455-AF14-2C66876013E4}"/>
              </a:ext>
            </a:extLst>
          </p:cNvPr>
          <p:cNvSpPr>
            <a:spLocks noChangeArrowheads="1"/>
          </p:cNvSpPr>
          <p:nvPr/>
        </p:nvSpPr>
        <p:spPr bwMode="auto">
          <a:xfrm>
            <a:off x="7359673" y="407089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7" name="Oval 26">
            <a:extLst>
              <a:ext uri="{FF2B5EF4-FFF2-40B4-BE49-F238E27FC236}">
                <a16:creationId xmlns:a16="http://schemas.microsoft.com/office/drawing/2014/main" id="{CE047272-C1D5-4987-8C2A-E06DB7F9661C}"/>
              </a:ext>
            </a:extLst>
          </p:cNvPr>
          <p:cNvSpPr>
            <a:spLocks noChangeArrowheads="1"/>
          </p:cNvSpPr>
          <p:nvPr/>
        </p:nvSpPr>
        <p:spPr bwMode="auto">
          <a:xfrm>
            <a:off x="9068810" y="283550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8" name="Oval 27">
            <a:extLst>
              <a:ext uri="{FF2B5EF4-FFF2-40B4-BE49-F238E27FC236}">
                <a16:creationId xmlns:a16="http://schemas.microsoft.com/office/drawing/2014/main" id="{EB483F41-8465-46CB-9D78-9BBCFF5FA412}"/>
              </a:ext>
            </a:extLst>
          </p:cNvPr>
          <p:cNvSpPr>
            <a:spLocks noChangeArrowheads="1"/>
          </p:cNvSpPr>
          <p:nvPr/>
        </p:nvSpPr>
        <p:spPr bwMode="auto">
          <a:xfrm>
            <a:off x="8451630" y="318449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9" name="Oval 28">
            <a:extLst>
              <a:ext uri="{FF2B5EF4-FFF2-40B4-BE49-F238E27FC236}">
                <a16:creationId xmlns:a16="http://schemas.microsoft.com/office/drawing/2014/main" id="{E86582A4-49D9-4F6B-B297-31FE3E0BB995}"/>
              </a:ext>
            </a:extLst>
          </p:cNvPr>
          <p:cNvSpPr>
            <a:spLocks noChangeArrowheads="1"/>
          </p:cNvSpPr>
          <p:nvPr/>
        </p:nvSpPr>
        <p:spPr bwMode="auto">
          <a:xfrm>
            <a:off x="7683508" y="349897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0" name="Oval 29">
            <a:extLst>
              <a:ext uri="{FF2B5EF4-FFF2-40B4-BE49-F238E27FC236}">
                <a16:creationId xmlns:a16="http://schemas.microsoft.com/office/drawing/2014/main" id="{9C716F31-E848-4C6C-9839-EC1A9270DC2C}"/>
              </a:ext>
            </a:extLst>
          </p:cNvPr>
          <p:cNvSpPr>
            <a:spLocks noChangeArrowheads="1"/>
          </p:cNvSpPr>
          <p:nvPr/>
        </p:nvSpPr>
        <p:spPr bwMode="auto">
          <a:xfrm>
            <a:off x="8855364" y="304997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1" name="Oval 30">
            <a:extLst>
              <a:ext uri="{FF2B5EF4-FFF2-40B4-BE49-F238E27FC236}">
                <a16:creationId xmlns:a16="http://schemas.microsoft.com/office/drawing/2014/main" id="{862E7250-93D4-4DCD-8098-D910B942DC55}"/>
              </a:ext>
            </a:extLst>
          </p:cNvPr>
          <p:cNvSpPr>
            <a:spLocks noChangeArrowheads="1"/>
          </p:cNvSpPr>
          <p:nvPr/>
        </p:nvSpPr>
        <p:spPr bwMode="auto">
          <a:xfrm>
            <a:off x="8586693" y="318449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2" name="Oval 31">
            <a:extLst>
              <a:ext uri="{FF2B5EF4-FFF2-40B4-BE49-F238E27FC236}">
                <a16:creationId xmlns:a16="http://schemas.microsoft.com/office/drawing/2014/main" id="{1C7CCF06-951B-4AEE-B12F-F3291FC7507A}"/>
              </a:ext>
            </a:extLst>
          </p:cNvPr>
          <p:cNvSpPr>
            <a:spLocks noChangeArrowheads="1"/>
          </p:cNvSpPr>
          <p:nvPr/>
        </p:nvSpPr>
        <p:spPr bwMode="auto">
          <a:xfrm>
            <a:off x="8835357" y="310409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3" name="Oval 32">
            <a:extLst>
              <a:ext uri="{FF2B5EF4-FFF2-40B4-BE49-F238E27FC236}">
                <a16:creationId xmlns:a16="http://schemas.microsoft.com/office/drawing/2014/main" id="{BD4DF22E-5321-4035-BA36-6522832F59ED}"/>
              </a:ext>
            </a:extLst>
          </p:cNvPr>
          <p:cNvSpPr>
            <a:spLocks noChangeArrowheads="1"/>
          </p:cNvSpPr>
          <p:nvPr/>
        </p:nvSpPr>
        <p:spPr bwMode="auto">
          <a:xfrm>
            <a:off x="8467651" y="394500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4" name="Oval 33">
            <a:extLst>
              <a:ext uri="{FF2B5EF4-FFF2-40B4-BE49-F238E27FC236}">
                <a16:creationId xmlns:a16="http://schemas.microsoft.com/office/drawing/2014/main" id="{03B70EEF-A14D-4287-B200-C0680DEAAC47}"/>
              </a:ext>
            </a:extLst>
          </p:cNvPr>
          <p:cNvSpPr>
            <a:spLocks noChangeArrowheads="1"/>
          </p:cNvSpPr>
          <p:nvPr/>
        </p:nvSpPr>
        <p:spPr bwMode="auto">
          <a:xfrm>
            <a:off x="8507033" y="310409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5" name="Oval 34">
            <a:extLst>
              <a:ext uri="{FF2B5EF4-FFF2-40B4-BE49-F238E27FC236}">
                <a16:creationId xmlns:a16="http://schemas.microsoft.com/office/drawing/2014/main" id="{A2CF2DEB-4CC2-435B-B833-A455B531550C}"/>
              </a:ext>
            </a:extLst>
          </p:cNvPr>
          <p:cNvSpPr>
            <a:spLocks noChangeArrowheads="1"/>
          </p:cNvSpPr>
          <p:nvPr/>
        </p:nvSpPr>
        <p:spPr bwMode="auto">
          <a:xfrm>
            <a:off x="9023089" y="276889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6" name="Oval 35">
            <a:extLst>
              <a:ext uri="{FF2B5EF4-FFF2-40B4-BE49-F238E27FC236}">
                <a16:creationId xmlns:a16="http://schemas.microsoft.com/office/drawing/2014/main" id="{5D8D49A2-CC2E-4CBA-8656-C2A0D1132E3C}"/>
              </a:ext>
            </a:extLst>
          </p:cNvPr>
          <p:cNvSpPr>
            <a:spLocks noChangeArrowheads="1"/>
          </p:cNvSpPr>
          <p:nvPr/>
        </p:nvSpPr>
        <p:spPr bwMode="auto">
          <a:xfrm>
            <a:off x="8945085" y="294099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7" name="Oval 36">
            <a:extLst>
              <a:ext uri="{FF2B5EF4-FFF2-40B4-BE49-F238E27FC236}">
                <a16:creationId xmlns:a16="http://schemas.microsoft.com/office/drawing/2014/main" id="{C6030836-7FEE-4882-B337-48DFB8C2B32F}"/>
              </a:ext>
            </a:extLst>
          </p:cNvPr>
          <p:cNvSpPr>
            <a:spLocks noChangeArrowheads="1"/>
          </p:cNvSpPr>
          <p:nvPr/>
        </p:nvSpPr>
        <p:spPr bwMode="auto">
          <a:xfrm>
            <a:off x="6871244" y="482988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8" name="Oval 37">
            <a:extLst>
              <a:ext uri="{FF2B5EF4-FFF2-40B4-BE49-F238E27FC236}">
                <a16:creationId xmlns:a16="http://schemas.microsoft.com/office/drawing/2014/main" id="{20F49655-C8B2-461E-84C1-04A269F9108C}"/>
              </a:ext>
            </a:extLst>
          </p:cNvPr>
          <p:cNvSpPr>
            <a:spLocks noChangeArrowheads="1"/>
          </p:cNvSpPr>
          <p:nvPr/>
        </p:nvSpPr>
        <p:spPr bwMode="auto">
          <a:xfrm>
            <a:off x="7758648" y="32259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9" name="Oval 38">
            <a:extLst>
              <a:ext uri="{FF2B5EF4-FFF2-40B4-BE49-F238E27FC236}">
                <a16:creationId xmlns:a16="http://schemas.microsoft.com/office/drawing/2014/main" id="{8CCDDA55-58A3-4811-BC77-81A4A6422B60}"/>
              </a:ext>
            </a:extLst>
          </p:cNvPr>
          <p:cNvSpPr>
            <a:spLocks noChangeArrowheads="1"/>
          </p:cNvSpPr>
          <p:nvPr/>
        </p:nvSpPr>
        <p:spPr bwMode="auto">
          <a:xfrm>
            <a:off x="8732089" y="294099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0" name="Oval 39">
            <a:extLst>
              <a:ext uri="{FF2B5EF4-FFF2-40B4-BE49-F238E27FC236}">
                <a16:creationId xmlns:a16="http://schemas.microsoft.com/office/drawing/2014/main" id="{DDF99163-0000-4901-8D79-541A8608A78D}"/>
              </a:ext>
            </a:extLst>
          </p:cNvPr>
          <p:cNvSpPr>
            <a:spLocks noChangeArrowheads="1"/>
          </p:cNvSpPr>
          <p:nvPr/>
        </p:nvSpPr>
        <p:spPr bwMode="auto">
          <a:xfrm>
            <a:off x="4013865" y="25834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1" name="Oval 40">
            <a:extLst>
              <a:ext uri="{FF2B5EF4-FFF2-40B4-BE49-F238E27FC236}">
                <a16:creationId xmlns:a16="http://schemas.microsoft.com/office/drawing/2014/main" id="{BEE1A3E4-B35A-44A4-B319-2CB88F744570}"/>
              </a:ext>
            </a:extLst>
          </p:cNvPr>
          <p:cNvSpPr>
            <a:spLocks noChangeArrowheads="1"/>
          </p:cNvSpPr>
          <p:nvPr/>
        </p:nvSpPr>
        <p:spPr bwMode="auto">
          <a:xfrm>
            <a:off x="4106058" y="231819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2" name="Oval 41">
            <a:extLst>
              <a:ext uri="{FF2B5EF4-FFF2-40B4-BE49-F238E27FC236}">
                <a16:creationId xmlns:a16="http://schemas.microsoft.com/office/drawing/2014/main" id="{E84B1D1E-516F-4C87-93AB-BDB1CD236533}"/>
              </a:ext>
            </a:extLst>
          </p:cNvPr>
          <p:cNvSpPr>
            <a:spLocks noChangeArrowheads="1"/>
          </p:cNvSpPr>
          <p:nvPr/>
        </p:nvSpPr>
        <p:spPr bwMode="auto">
          <a:xfrm>
            <a:off x="6126659" y="517612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3" name="Oval 42">
            <a:extLst>
              <a:ext uri="{FF2B5EF4-FFF2-40B4-BE49-F238E27FC236}">
                <a16:creationId xmlns:a16="http://schemas.microsoft.com/office/drawing/2014/main" id="{C4F78886-EBD7-4D44-8258-398ACC0CC13C}"/>
              </a:ext>
            </a:extLst>
          </p:cNvPr>
          <p:cNvSpPr>
            <a:spLocks noChangeArrowheads="1"/>
          </p:cNvSpPr>
          <p:nvPr/>
        </p:nvSpPr>
        <p:spPr bwMode="auto">
          <a:xfrm>
            <a:off x="8753943" y="309578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4" name="Oval 43">
            <a:extLst>
              <a:ext uri="{FF2B5EF4-FFF2-40B4-BE49-F238E27FC236}">
                <a16:creationId xmlns:a16="http://schemas.microsoft.com/office/drawing/2014/main" id="{47E67081-BC2E-4326-8FAE-74682A34E707}"/>
              </a:ext>
            </a:extLst>
          </p:cNvPr>
          <p:cNvSpPr>
            <a:spLocks noChangeArrowheads="1"/>
          </p:cNvSpPr>
          <p:nvPr/>
        </p:nvSpPr>
        <p:spPr bwMode="auto">
          <a:xfrm>
            <a:off x="6283331" y="460220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5" name="Oval 44">
            <a:extLst>
              <a:ext uri="{FF2B5EF4-FFF2-40B4-BE49-F238E27FC236}">
                <a16:creationId xmlns:a16="http://schemas.microsoft.com/office/drawing/2014/main" id="{D0178A48-1C33-4618-BE5E-EF7D04257426}"/>
              </a:ext>
            </a:extLst>
          </p:cNvPr>
          <p:cNvSpPr>
            <a:spLocks noChangeArrowheads="1"/>
          </p:cNvSpPr>
          <p:nvPr/>
        </p:nvSpPr>
        <p:spPr bwMode="auto">
          <a:xfrm>
            <a:off x="8919248" y="310271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6" name="Oval 45">
            <a:extLst>
              <a:ext uri="{FF2B5EF4-FFF2-40B4-BE49-F238E27FC236}">
                <a16:creationId xmlns:a16="http://schemas.microsoft.com/office/drawing/2014/main" id="{FBE559D4-DC8F-46B4-807B-B8F44C83EF02}"/>
              </a:ext>
            </a:extLst>
          </p:cNvPr>
          <p:cNvSpPr>
            <a:spLocks noChangeArrowheads="1"/>
          </p:cNvSpPr>
          <p:nvPr/>
        </p:nvSpPr>
        <p:spPr bwMode="auto">
          <a:xfrm>
            <a:off x="4054382" y="318186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7" name="Oval 46">
            <a:extLst>
              <a:ext uri="{FF2B5EF4-FFF2-40B4-BE49-F238E27FC236}">
                <a16:creationId xmlns:a16="http://schemas.microsoft.com/office/drawing/2014/main" id="{4D5B8491-E012-4D86-A8F8-413C336761B3}"/>
              </a:ext>
            </a:extLst>
          </p:cNvPr>
          <p:cNvSpPr>
            <a:spLocks noChangeArrowheads="1"/>
          </p:cNvSpPr>
          <p:nvPr/>
        </p:nvSpPr>
        <p:spPr bwMode="auto">
          <a:xfrm>
            <a:off x="6641773" y="412576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8" name="Oval 47">
            <a:extLst>
              <a:ext uri="{FF2B5EF4-FFF2-40B4-BE49-F238E27FC236}">
                <a16:creationId xmlns:a16="http://schemas.microsoft.com/office/drawing/2014/main" id="{F2E01DC8-6D67-4AA4-900E-3628B0544F5C}"/>
              </a:ext>
            </a:extLst>
          </p:cNvPr>
          <p:cNvSpPr>
            <a:spLocks noChangeArrowheads="1"/>
          </p:cNvSpPr>
          <p:nvPr/>
        </p:nvSpPr>
        <p:spPr bwMode="auto">
          <a:xfrm>
            <a:off x="7998547" y="360680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0" name="Oval 49">
            <a:extLst>
              <a:ext uri="{FF2B5EF4-FFF2-40B4-BE49-F238E27FC236}">
                <a16:creationId xmlns:a16="http://schemas.microsoft.com/office/drawing/2014/main" id="{788F8E54-F252-4CA2-9CEF-42EDF59D5F26}"/>
              </a:ext>
            </a:extLst>
          </p:cNvPr>
          <p:cNvSpPr>
            <a:spLocks noChangeArrowheads="1"/>
          </p:cNvSpPr>
          <p:nvPr/>
        </p:nvSpPr>
        <p:spPr bwMode="auto">
          <a:xfrm>
            <a:off x="6996428" y="366166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1" name="Oval 50">
            <a:extLst>
              <a:ext uri="{FF2B5EF4-FFF2-40B4-BE49-F238E27FC236}">
                <a16:creationId xmlns:a16="http://schemas.microsoft.com/office/drawing/2014/main" id="{3677FF21-08BD-481A-BD5F-DE3539C988FF}"/>
              </a:ext>
            </a:extLst>
          </p:cNvPr>
          <p:cNvSpPr>
            <a:spLocks noChangeArrowheads="1"/>
          </p:cNvSpPr>
          <p:nvPr/>
        </p:nvSpPr>
        <p:spPr bwMode="auto">
          <a:xfrm>
            <a:off x="6249798" y="29349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2" name="Oval 51">
            <a:extLst>
              <a:ext uri="{FF2B5EF4-FFF2-40B4-BE49-F238E27FC236}">
                <a16:creationId xmlns:a16="http://schemas.microsoft.com/office/drawing/2014/main" id="{FF5E0AD1-32A4-4193-8859-A807F0121462}"/>
              </a:ext>
            </a:extLst>
          </p:cNvPr>
          <p:cNvSpPr>
            <a:spLocks noChangeArrowheads="1"/>
          </p:cNvSpPr>
          <p:nvPr/>
        </p:nvSpPr>
        <p:spPr bwMode="auto">
          <a:xfrm>
            <a:off x="8952084" y="285832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3" name="Oval 52">
            <a:extLst>
              <a:ext uri="{FF2B5EF4-FFF2-40B4-BE49-F238E27FC236}">
                <a16:creationId xmlns:a16="http://schemas.microsoft.com/office/drawing/2014/main" id="{882A52F7-5D79-4B35-B1A5-A42B13EB5EB2}"/>
              </a:ext>
            </a:extLst>
          </p:cNvPr>
          <p:cNvSpPr>
            <a:spLocks noChangeArrowheads="1"/>
          </p:cNvSpPr>
          <p:nvPr/>
        </p:nvSpPr>
        <p:spPr bwMode="auto">
          <a:xfrm>
            <a:off x="7564756" y="377420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4" name="Oval 53">
            <a:extLst>
              <a:ext uri="{FF2B5EF4-FFF2-40B4-BE49-F238E27FC236}">
                <a16:creationId xmlns:a16="http://schemas.microsoft.com/office/drawing/2014/main" id="{93C17ABD-BD80-41F7-8EBF-72BEA377EB2E}"/>
              </a:ext>
            </a:extLst>
          </p:cNvPr>
          <p:cNvSpPr>
            <a:spLocks noChangeArrowheads="1"/>
          </p:cNvSpPr>
          <p:nvPr/>
        </p:nvSpPr>
        <p:spPr bwMode="auto">
          <a:xfrm>
            <a:off x="7862196" y="435669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5" name="Oval 54">
            <a:extLst>
              <a:ext uri="{FF2B5EF4-FFF2-40B4-BE49-F238E27FC236}">
                <a16:creationId xmlns:a16="http://schemas.microsoft.com/office/drawing/2014/main" id="{562F819E-8315-4AFF-8C32-B575B84EFD9D}"/>
              </a:ext>
            </a:extLst>
          </p:cNvPr>
          <p:cNvSpPr>
            <a:spLocks noChangeArrowheads="1"/>
          </p:cNvSpPr>
          <p:nvPr/>
        </p:nvSpPr>
        <p:spPr bwMode="auto">
          <a:xfrm>
            <a:off x="8513866" y="361678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6" name="Oval 55">
            <a:extLst>
              <a:ext uri="{FF2B5EF4-FFF2-40B4-BE49-F238E27FC236}">
                <a16:creationId xmlns:a16="http://schemas.microsoft.com/office/drawing/2014/main" id="{D1028CC4-69A0-4433-8473-7568AF037B82}"/>
              </a:ext>
            </a:extLst>
          </p:cNvPr>
          <p:cNvSpPr>
            <a:spLocks noChangeArrowheads="1"/>
          </p:cNvSpPr>
          <p:nvPr/>
        </p:nvSpPr>
        <p:spPr bwMode="auto">
          <a:xfrm>
            <a:off x="6806032" y="275952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7" name="Oval 56">
            <a:extLst>
              <a:ext uri="{FF2B5EF4-FFF2-40B4-BE49-F238E27FC236}">
                <a16:creationId xmlns:a16="http://schemas.microsoft.com/office/drawing/2014/main" id="{BF6DDCD5-ACCB-40AD-ADCC-D4AF5130E1D0}"/>
              </a:ext>
            </a:extLst>
          </p:cNvPr>
          <p:cNvSpPr>
            <a:spLocks noChangeArrowheads="1"/>
          </p:cNvSpPr>
          <p:nvPr/>
        </p:nvSpPr>
        <p:spPr bwMode="auto">
          <a:xfrm>
            <a:off x="6159015" y="452088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8" name="Oval 57">
            <a:extLst>
              <a:ext uri="{FF2B5EF4-FFF2-40B4-BE49-F238E27FC236}">
                <a16:creationId xmlns:a16="http://schemas.microsoft.com/office/drawing/2014/main" id="{5B29DEF3-FB58-40A3-844A-28E4FB483941}"/>
              </a:ext>
            </a:extLst>
          </p:cNvPr>
          <p:cNvSpPr>
            <a:spLocks noChangeArrowheads="1"/>
          </p:cNvSpPr>
          <p:nvPr/>
        </p:nvSpPr>
        <p:spPr bwMode="auto">
          <a:xfrm>
            <a:off x="7953827" y="435669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0" name="Oval 59">
            <a:extLst>
              <a:ext uri="{FF2B5EF4-FFF2-40B4-BE49-F238E27FC236}">
                <a16:creationId xmlns:a16="http://schemas.microsoft.com/office/drawing/2014/main" id="{71D340D9-B108-4FF5-B48A-AF52F8130A2F}"/>
              </a:ext>
            </a:extLst>
          </p:cNvPr>
          <p:cNvSpPr>
            <a:spLocks noChangeArrowheads="1"/>
          </p:cNvSpPr>
          <p:nvPr/>
        </p:nvSpPr>
        <p:spPr bwMode="auto">
          <a:xfrm>
            <a:off x="8221632" y="323946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1" name="Oval 60">
            <a:extLst>
              <a:ext uri="{FF2B5EF4-FFF2-40B4-BE49-F238E27FC236}">
                <a16:creationId xmlns:a16="http://schemas.microsoft.com/office/drawing/2014/main" id="{DDA4077C-0B86-4C6F-AD5F-B3B807F2964B}"/>
              </a:ext>
            </a:extLst>
          </p:cNvPr>
          <p:cNvSpPr>
            <a:spLocks noChangeArrowheads="1"/>
          </p:cNvSpPr>
          <p:nvPr/>
        </p:nvSpPr>
        <p:spPr bwMode="auto">
          <a:xfrm>
            <a:off x="4095837" y="260972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2" name="Oval 61">
            <a:extLst>
              <a:ext uri="{FF2B5EF4-FFF2-40B4-BE49-F238E27FC236}">
                <a16:creationId xmlns:a16="http://schemas.microsoft.com/office/drawing/2014/main" id="{6FE77C19-14D8-4399-A46B-1CA6A3E9E8B2}"/>
              </a:ext>
            </a:extLst>
          </p:cNvPr>
          <p:cNvSpPr>
            <a:spLocks noChangeArrowheads="1"/>
          </p:cNvSpPr>
          <p:nvPr/>
        </p:nvSpPr>
        <p:spPr bwMode="auto">
          <a:xfrm>
            <a:off x="7886579" y="340893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3" name="Oval 62">
            <a:extLst>
              <a:ext uri="{FF2B5EF4-FFF2-40B4-BE49-F238E27FC236}">
                <a16:creationId xmlns:a16="http://schemas.microsoft.com/office/drawing/2014/main" id="{D20FD4BE-A516-452A-BC4F-8138796A0FAF}"/>
              </a:ext>
            </a:extLst>
          </p:cNvPr>
          <p:cNvSpPr>
            <a:spLocks noChangeArrowheads="1"/>
          </p:cNvSpPr>
          <p:nvPr/>
        </p:nvSpPr>
        <p:spPr bwMode="auto">
          <a:xfrm>
            <a:off x="8864384" y="293103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4" name="Oval 63">
            <a:extLst>
              <a:ext uri="{FF2B5EF4-FFF2-40B4-BE49-F238E27FC236}">
                <a16:creationId xmlns:a16="http://schemas.microsoft.com/office/drawing/2014/main" id="{B863FA0C-C1E4-4DB7-9658-A6EDBE190F3F}"/>
              </a:ext>
            </a:extLst>
          </p:cNvPr>
          <p:cNvSpPr>
            <a:spLocks noChangeArrowheads="1"/>
          </p:cNvSpPr>
          <p:nvPr/>
        </p:nvSpPr>
        <p:spPr bwMode="auto">
          <a:xfrm>
            <a:off x="8842356" y="316854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5" name="Oval 64">
            <a:extLst>
              <a:ext uri="{FF2B5EF4-FFF2-40B4-BE49-F238E27FC236}">
                <a16:creationId xmlns:a16="http://schemas.microsoft.com/office/drawing/2014/main" id="{2292AC73-EBE0-4FC5-9545-14208C525173}"/>
              </a:ext>
            </a:extLst>
          </p:cNvPr>
          <p:cNvSpPr>
            <a:spLocks noChangeArrowheads="1"/>
          </p:cNvSpPr>
          <p:nvPr/>
        </p:nvSpPr>
        <p:spPr bwMode="auto">
          <a:xfrm>
            <a:off x="9045670" y="288431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6" name="Oval 65">
            <a:extLst>
              <a:ext uri="{FF2B5EF4-FFF2-40B4-BE49-F238E27FC236}">
                <a16:creationId xmlns:a16="http://schemas.microsoft.com/office/drawing/2014/main" id="{CB90CD37-B468-4BAE-AA9F-1CE7EFE6AA6F}"/>
              </a:ext>
            </a:extLst>
          </p:cNvPr>
          <p:cNvSpPr>
            <a:spLocks noChangeArrowheads="1"/>
          </p:cNvSpPr>
          <p:nvPr/>
        </p:nvSpPr>
        <p:spPr bwMode="auto">
          <a:xfrm>
            <a:off x="8919248" y="315757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7" name="Oval 66">
            <a:extLst>
              <a:ext uri="{FF2B5EF4-FFF2-40B4-BE49-F238E27FC236}">
                <a16:creationId xmlns:a16="http://schemas.microsoft.com/office/drawing/2014/main" id="{E3D6A706-E784-4FE7-A304-176F7D2E928F}"/>
              </a:ext>
            </a:extLst>
          </p:cNvPr>
          <p:cNvSpPr>
            <a:spLocks noChangeArrowheads="1"/>
          </p:cNvSpPr>
          <p:nvPr/>
        </p:nvSpPr>
        <p:spPr bwMode="auto">
          <a:xfrm>
            <a:off x="4443483" y="227614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8" name="Oval 67">
            <a:extLst>
              <a:ext uri="{FF2B5EF4-FFF2-40B4-BE49-F238E27FC236}">
                <a16:creationId xmlns:a16="http://schemas.microsoft.com/office/drawing/2014/main" id="{6CAFDA9D-6346-479D-AA32-EAFCEBE5D294}"/>
              </a:ext>
            </a:extLst>
          </p:cNvPr>
          <p:cNvSpPr>
            <a:spLocks noChangeArrowheads="1"/>
          </p:cNvSpPr>
          <p:nvPr/>
        </p:nvSpPr>
        <p:spPr bwMode="auto">
          <a:xfrm>
            <a:off x="7517464" y="401644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9" name="Oval 68">
            <a:extLst>
              <a:ext uri="{FF2B5EF4-FFF2-40B4-BE49-F238E27FC236}">
                <a16:creationId xmlns:a16="http://schemas.microsoft.com/office/drawing/2014/main" id="{B79EF5BA-BD0F-47D0-BF07-FE345639F6CF}"/>
              </a:ext>
            </a:extLst>
          </p:cNvPr>
          <p:cNvSpPr>
            <a:spLocks noChangeArrowheads="1"/>
          </p:cNvSpPr>
          <p:nvPr/>
        </p:nvSpPr>
        <p:spPr bwMode="auto">
          <a:xfrm>
            <a:off x="8276496" y="43074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0" name="Oval 69">
            <a:extLst>
              <a:ext uri="{FF2B5EF4-FFF2-40B4-BE49-F238E27FC236}">
                <a16:creationId xmlns:a16="http://schemas.microsoft.com/office/drawing/2014/main" id="{70C9D0DC-FDEE-40AD-A625-E7292141EA35}"/>
              </a:ext>
            </a:extLst>
          </p:cNvPr>
          <p:cNvSpPr>
            <a:spLocks noChangeArrowheads="1"/>
          </p:cNvSpPr>
          <p:nvPr/>
        </p:nvSpPr>
        <p:spPr bwMode="auto">
          <a:xfrm>
            <a:off x="7568826" y="405473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1" name="Oval 70">
            <a:extLst>
              <a:ext uri="{FF2B5EF4-FFF2-40B4-BE49-F238E27FC236}">
                <a16:creationId xmlns:a16="http://schemas.microsoft.com/office/drawing/2014/main" id="{0DA1F7D6-03AD-4934-B53D-1A76791C2AE4}"/>
              </a:ext>
            </a:extLst>
          </p:cNvPr>
          <p:cNvSpPr>
            <a:spLocks noChangeArrowheads="1"/>
          </p:cNvSpPr>
          <p:nvPr/>
        </p:nvSpPr>
        <p:spPr bwMode="auto">
          <a:xfrm>
            <a:off x="6545869" y="259949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2" name="Oval 71">
            <a:extLst>
              <a:ext uri="{FF2B5EF4-FFF2-40B4-BE49-F238E27FC236}">
                <a16:creationId xmlns:a16="http://schemas.microsoft.com/office/drawing/2014/main" id="{E8BE6E17-B07B-4DB9-AC23-0073366AC419}"/>
              </a:ext>
            </a:extLst>
          </p:cNvPr>
          <p:cNvSpPr>
            <a:spLocks noChangeArrowheads="1"/>
          </p:cNvSpPr>
          <p:nvPr/>
        </p:nvSpPr>
        <p:spPr bwMode="auto">
          <a:xfrm>
            <a:off x="7708843" y="32945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3" name="Oval 72">
            <a:extLst>
              <a:ext uri="{FF2B5EF4-FFF2-40B4-BE49-F238E27FC236}">
                <a16:creationId xmlns:a16="http://schemas.microsoft.com/office/drawing/2014/main" id="{35EDFB84-5334-4059-95F5-03EBC407923A}"/>
              </a:ext>
            </a:extLst>
          </p:cNvPr>
          <p:cNvSpPr>
            <a:spLocks noChangeArrowheads="1"/>
          </p:cNvSpPr>
          <p:nvPr/>
        </p:nvSpPr>
        <p:spPr bwMode="auto">
          <a:xfrm>
            <a:off x="9006948" y="311922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4" name="Oval 73">
            <a:extLst>
              <a:ext uri="{FF2B5EF4-FFF2-40B4-BE49-F238E27FC236}">
                <a16:creationId xmlns:a16="http://schemas.microsoft.com/office/drawing/2014/main" id="{240AEC30-BC93-4DA2-87A6-64A2F0F9A5D5}"/>
              </a:ext>
            </a:extLst>
          </p:cNvPr>
          <p:cNvSpPr>
            <a:spLocks noChangeArrowheads="1"/>
          </p:cNvSpPr>
          <p:nvPr/>
        </p:nvSpPr>
        <p:spPr bwMode="auto">
          <a:xfrm>
            <a:off x="4008238" y="274034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 name="Oval 4">
            <a:extLst>
              <a:ext uri="{FF2B5EF4-FFF2-40B4-BE49-F238E27FC236}">
                <a16:creationId xmlns:a16="http://schemas.microsoft.com/office/drawing/2014/main" id="{12C2B028-366A-F78A-A11F-63162772E1D6}"/>
              </a:ext>
            </a:extLst>
          </p:cNvPr>
          <p:cNvSpPr>
            <a:spLocks noChangeArrowheads="1"/>
          </p:cNvSpPr>
          <p:nvPr/>
        </p:nvSpPr>
        <p:spPr bwMode="auto">
          <a:xfrm>
            <a:off x="4746478" y="555443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5" name="Oval 74">
            <a:extLst>
              <a:ext uri="{FF2B5EF4-FFF2-40B4-BE49-F238E27FC236}">
                <a16:creationId xmlns:a16="http://schemas.microsoft.com/office/drawing/2014/main" id="{48C1A8C7-509F-3DC4-06D8-117D681BC203}"/>
              </a:ext>
            </a:extLst>
          </p:cNvPr>
          <p:cNvSpPr>
            <a:spLocks noChangeArrowheads="1"/>
          </p:cNvSpPr>
          <p:nvPr/>
        </p:nvSpPr>
        <p:spPr bwMode="auto">
          <a:xfrm>
            <a:off x="4411558" y="516559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6" name="Oval 75">
            <a:extLst>
              <a:ext uri="{FF2B5EF4-FFF2-40B4-BE49-F238E27FC236}">
                <a16:creationId xmlns:a16="http://schemas.microsoft.com/office/drawing/2014/main" id="{24D808D4-4B6A-6375-897A-F60631C7DA4A}"/>
              </a:ext>
            </a:extLst>
          </p:cNvPr>
          <p:cNvSpPr>
            <a:spLocks noChangeArrowheads="1"/>
          </p:cNvSpPr>
          <p:nvPr/>
        </p:nvSpPr>
        <p:spPr bwMode="auto">
          <a:xfrm>
            <a:off x="4800430" y="559483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7" name="Oval 76">
            <a:extLst>
              <a:ext uri="{FF2B5EF4-FFF2-40B4-BE49-F238E27FC236}">
                <a16:creationId xmlns:a16="http://schemas.microsoft.com/office/drawing/2014/main" id="{5A927A3A-444E-CF71-0E80-AFF5F5021216}"/>
              </a:ext>
            </a:extLst>
          </p:cNvPr>
          <p:cNvSpPr>
            <a:spLocks noChangeArrowheads="1"/>
          </p:cNvSpPr>
          <p:nvPr/>
        </p:nvSpPr>
        <p:spPr bwMode="auto">
          <a:xfrm>
            <a:off x="4251053" y="5259636"/>
            <a:ext cx="203606" cy="217079"/>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8" name="Oval 77">
            <a:extLst>
              <a:ext uri="{FF2B5EF4-FFF2-40B4-BE49-F238E27FC236}">
                <a16:creationId xmlns:a16="http://schemas.microsoft.com/office/drawing/2014/main" id="{725E923B-EFE0-4BCA-DB0F-395FE501F871}"/>
              </a:ext>
            </a:extLst>
          </p:cNvPr>
          <p:cNvSpPr>
            <a:spLocks noChangeArrowheads="1"/>
          </p:cNvSpPr>
          <p:nvPr/>
        </p:nvSpPr>
        <p:spPr bwMode="auto">
          <a:xfrm>
            <a:off x="3949640" y="330264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9" name="Oval 78">
            <a:extLst>
              <a:ext uri="{FF2B5EF4-FFF2-40B4-BE49-F238E27FC236}">
                <a16:creationId xmlns:a16="http://schemas.microsoft.com/office/drawing/2014/main" id="{862C3BEC-A566-0743-FD8B-170D83436298}"/>
              </a:ext>
            </a:extLst>
          </p:cNvPr>
          <p:cNvSpPr>
            <a:spLocks noChangeArrowheads="1"/>
          </p:cNvSpPr>
          <p:nvPr/>
        </p:nvSpPr>
        <p:spPr bwMode="auto">
          <a:xfrm>
            <a:off x="4057037" y="339660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0" name="Oval 79">
            <a:extLst>
              <a:ext uri="{FF2B5EF4-FFF2-40B4-BE49-F238E27FC236}">
                <a16:creationId xmlns:a16="http://schemas.microsoft.com/office/drawing/2014/main" id="{3D9B2629-92DB-BAAC-06AA-BC3EB01D6B4B}"/>
              </a:ext>
            </a:extLst>
          </p:cNvPr>
          <p:cNvSpPr>
            <a:spLocks noChangeArrowheads="1"/>
          </p:cNvSpPr>
          <p:nvPr/>
        </p:nvSpPr>
        <p:spPr bwMode="auto">
          <a:xfrm>
            <a:off x="3923170" y="341010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1" name="Oval 80">
            <a:extLst>
              <a:ext uri="{FF2B5EF4-FFF2-40B4-BE49-F238E27FC236}">
                <a16:creationId xmlns:a16="http://schemas.microsoft.com/office/drawing/2014/main" id="{6B5CCDB5-B62F-84F4-4FA4-AF95BD4A4759}"/>
              </a:ext>
            </a:extLst>
          </p:cNvPr>
          <p:cNvSpPr>
            <a:spLocks noChangeArrowheads="1"/>
          </p:cNvSpPr>
          <p:nvPr/>
        </p:nvSpPr>
        <p:spPr bwMode="auto">
          <a:xfrm>
            <a:off x="4204813" y="421486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2" name="Oval 81">
            <a:extLst>
              <a:ext uri="{FF2B5EF4-FFF2-40B4-BE49-F238E27FC236}">
                <a16:creationId xmlns:a16="http://schemas.microsoft.com/office/drawing/2014/main" id="{EBB9C976-B743-4212-D18F-74D8B9B27AD0}"/>
              </a:ext>
            </a:extLst>
          </p:cNvPr>
          <p:cNvSpPr>
            <a:spLocks noChangeArrowheads="1"/>
          </p:cNvSpPr>
          <p:nvPr/>
        </p:nvSpPr>
        <p:spPr bwMode="auto">
          <a:xfrm>
            <a:off x="4057542" y="410765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4" name="Oval 83">
            <a:extLst>
              <a:ext uri="{FF2B5EF4-FFF2-40B4-BE49-F238E27FC236}">
                <a16:creationId xmlns:a16="http://schemas.microsoft.com/office/drawing/2014/main" id="{FDF07470-9C5F-B632-D806-6F5D7F48EB13}"/>
              </a:ext>
            </a:extLst>
          </p:cNvPr>
          <p:cNvSpPr>
            <a:spLocks noChangeArrowheads="1"/>
          </p:cNvSpPr>
          <p:nvPr/>
        </p:nvSpPr>
        <p:spPr bwMode="auto">
          <a:xfrm>
            <a:off x="3923844" y="394688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5" name="Oval 84">
            <a:extLst>
              <a:ext uri="{FF2B5EF4-FFF2-40B4-BE49-F238E27FC236}">
                <a16:creationId xmlns:a16="http://schemas.microsoft.com/office/drawing/2014/main" id="{FD050285-4AC1-72BD-5FCD-9437C8B16A52}"/>
              </a:ext>
            </a:extLst>
          </p:cNvPr>
          <p:cNvSpPr>
            <a:spLocks noChangeArrowheads="1"/>
          </p:cNvSpPr>
          <p:nvPr/>
        </p:nvSpPr>
        <p:spPr bwMode="auto">
          <a:xfrm>
            <a:off x="4044645" y="386650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7" name="Oval 86">
            <a:extLst>
              <a:ext uri="{FF2B5EF4-FFF2-40B4-BE49-F238E27FC236}">
                <a16:creationId xmlns:a16="http://schemas.microsoft.com/office/drawing/2014/main" id="{16DC9E82-6A08-E3AB-8C6B-73D7804E51CE}"/>
              </a:ext>
            </a:extLst>
          </p:cNvPr>
          <p:cNvSpPr>
            <a:spLocks noChangeArrowheads="1"/>
          </p:cNvSpPr>
          <p:nvPr/>
        </p:nvSpPr>
        <p:spPr bwMode="auto">
          <a:xfrm>
            <a:off x="4098597" y="370574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8" name="Oval 87">
            <a:extLst>
              <a:ext uri="{FF2B5EF4-FFF2-40B4-BE49-F238E27FC236}">
                <a16:creationId xmlns:a16="http://schemas.microsoft.com/office/drawing/2014/main" id="{239018E4-CAB2-618A-8238-F4198816731E}"/>
              </a:ext>
            </a:extLst>
          </p:cNvPr>
          <p:cNvSpPr>
            <a:spLocks noChangeArrowheads="1"/>
          </p:cNvSpPr>
          <p:nvPr/>
        </p:nvSpPr>
        <p:spPr bwMode="auto">
          <a:xfrm>
            <a:off x="3857502" y="375947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0" name="Oval 89">
            <a:extLst>
              <a:ext uri="{FF2B5EF4-FFF2-40B4-BE49-F238E27FC236}">
                <a16:creationId xmlns:a16="http://schemas.microsoft.com/office/drawing/2014/main" id="{558D0A20-67DB-6818-F52F-5C7C9503B3D5}"/>
              </a:ext>
            </a:extLst>
          </p:cNvPr>
          <p:cNvSpPr>
            <a:spLocks noChangeArrowheads="1"/>
          </p:cNvSpPr>
          <p:nvPr/>
        </p:nvSpPr>
        <p:spPr bwMode="auto">
          <a:xfrm>
            <a:off x="4460998" y="433632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1" name="Oval 90">
            <a:extLst>
              <a:ext uri="{FF2B5EF4-FFF2-40B4-BE49-F238E27FC236}">
                <a16:creationId xmlns:a16="http://schemas.microsoft.com/office/drawing/2014/main" id="{69756D6F-3F92-F54D-F65D-4CF1B03A798C}"/>
              </a:ext>
            </a:extLst>
          </p:cNvPr>
          <p:cNvSpPr>
            <a:spLocks noChangeArrowheads="1"/>
          </p:cNvSpPr>
          <p:nvPr/>
        </p:nvSpPr>
        <p:spPr bwMode="auto">
          <a:xfrm>
            <a:off x="4554991" y="425593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3" name="Oval 92">
            <a:extLst>
              <a:ext uri="{FF2B5EF4-FFF2-40B4-BE49-F238E27FC236}">
                <a16:creationId xmlns:a16="http://schemas.microsoft.com/office/drawing/2014/main" id="{C45BD180-C589-3773-3A58-5D77CF49369A}"/>
              </a:ext>
            </a:extLst>
          </p:cNvPr>
          <p:cNvSpPr>
            <a:spLocks noChangeArrowheads="1"/>
          </p:cNvSpPr>
          <p:nvPr/>
        </p:nvSpPr>
        <p:spPr bwMode="auto">
          <a:xfrm>
            <a:off x="3804730" y="347825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4" name="Oval 93">
            <a:extLst>
              <a:ext uri="{FF2B5EF4-FFF2-40B4-BE49-F238E27FC236}">
                <a16:creationId xmlns:a16="http://schemas.microsoft.com/office/drawing/2014/main" id="{DEC6F8E9-B8F9-C312-21E9-E03C1D0D5B11}"/>
              </a:ext>
            </a:extLst>
          </p:cNvPr>
          <p:cNvSpPr>
            <a:spLocks noChangeArrowheads="1"/>
          </p:cNvSpPr>
          <p:nvPr/>
        </p:nvSpPr>
        <p:spPr bwMode="auto">
          <a:xfrm>
            <a:off x="3912128" y="355880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5" name="Oval 94">
            <a:extLst>
              <a:ext uri="{FF2B5EF4-FFF2-40B4-BE49-F238E27FC236}">
                <a16:creationId xmlns:a16="http://schemas.microsoft.com/office/drawing/2014/main" id="{82C08FD0-BC09-57CA-8F10-1B5B6016688E}"/>
              </a:ext>
            </a:extLst>
          </p:cNvPr>
          <p:cNvSpPr>
            <a:spLocks noChangeArrowheads="1"/>
          </p:cNvSpPr>
          <p:nvPr/>
        </p:nvSpPr>
        <p:spPr bwMode="auto">
          <a:xfrm>
            <a:off x="5346474" y="259328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3" name="Oval 12">
            <a:extLst>
              <a:ext uri="{FF2B5EF4-FFF2-40B4-BE49-F238E27FC236}">
                <a16:creationId xmlns:a16="http://schemas.microsoft.com/office/drawing/2014/main" id="{DA9071AA-79BB-4164-AE9C-F527998D0B69}"/>
              </a:ext>
            </a:extLst>
          </p:cNvPr>
          <p:cNvSpPr>
            <a:spLocks noChangeAspect="1" noChangeArrowheads="1"/>
          </p:cNvSpPr>
          <p:nvPr/>
        </p:nvSpPr>
        <p:spPr bwMode="auto">
          <a:xfrm>
            <a:off x="3737751" y="3326219"/>
            <a:ext cx="416165" cy="41694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a:t>
            </a:r>
          </a:p>
        </p:txBody>
      </p:sp>
      <p:sp>
        <p:nvSpPr>
          <p:cNvPr id="96" name="Oval 95">
            <a:extLst>
              <a:ext uri="{FF2B5EF4-FFF2-40B4-BE49-F238E27FC236}">
                <a16:creationId xmlns:a16="http://schemas.microsoft.com/office/drawing/2014/main" id="{8B0BD616-0933-6F3B-109E-12E896900581}"/>
              </a:ext>
            </a:extLst>
          </p:cNvPr>
          <p:cNvSpPr>
            <a:spLocks noChangeArrowheads="1"/>
          </p:cNvSpPr>
          <p:nvPr/>
        </p:nvSpPr>
        <p:spPr bwMode="auto">
          <a:xfrm>
            <a:off x="4973720" y="267146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7" name="Oval 96">
            <a:extLst>
              <a:ext uri="{FF2B5EF4-FFF2-40B4-BE49-F238E27FC236}">
                <a16:creationId xmlns:a16="http://schemas.microsoft.com/office/drawing/2014/main" id="{988E02CB-F20B-3612-B19C-1CE0B959F5A4}"/>
              </a:ext>
            </a:extLst>
          </p:cNvPr>
          <p:cNvSpPr>
            <a:spLocks noChangeArrowheads="1"/>
          </p:cNvSpPr>
          <p:nvPr/>
        </p:nvSpPr>
        <p:spPr bwMode="auto">
          <a:xfrm>
            <a:off x="4684634" y="251075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8" name="Oval 97">
            <a:extLst>
              <a:ext uri="{FF2B5EF4-FFF2-40B4-BE49-F238E27FC236}">
                <a16:creationId xmlns:a16="http://schemas.microsoft.com/office/drawing/2014/main" id="{5158F2D1-6BE1-6B98-3F3E-5BA40BC387EB}"/>
              </a:ext>
            </a:extLst>
          </p:cNvPr>
          <p:cNvSpPr>
            <a:spLocks noChangeArrowheads="1"/>
          </p:cNvSpPr>
          <p:nvPr/>
        </p:nvSpPr>
        <p:spPr bwMode="auto">
          <a:xfrm>
            <a:off x="4313574" y="444557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9" name="Oval 98">
            <a:extLst>
              <a:ext uri="{FF2B5EF4-FFF2-40B4-BE49-F238E27FC236}">
                <a16:creationId xmlns:a16="http://schemas.microsoft.com/office/drawing/2014/main" id="{C2AA30F9-8560-A799-1958-1227D6534FA7}"/>
              </a:ext>
            </a:extLst>
          </p:cNvPr>
          <p:cNvSpPr>
            <a:spLocks noChangeArrowheads="1"/>
          </p:cNvSpPr>
          <p:nvPr/>
        </p:nvSpPr>
        <p:spPr bwMode="auto">
          <a:xfrm>
            <a:off x="5705052" y="369019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0" name="Oval 99">
            <a:extLst>
              <a:ext uri="{FF2B5EF4-FFF2-40B4-BE49-F238E27FC236}">
                <a16:creationId xmlns:a16="http://schemas.microsoft.com/office/drawing/2014/main" id="{FA835EBA-189C-59A4-99F5-1871D6300507}"/>
              </a:ext>
            </a:extLst>
          </p:cNvPr>
          <p:cNvSpPr>
            <a:spLocks noChangeArrowheads="1"/>
          </p:cNvSpPr>
          <p:nvPr/>
        </p:nvSpPr>
        <p:spPr bwMode="auto">
          <a:xfrm>
            <a:off x="8713295" y="388898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1" name="Oval 100">
            <a:extLst>
              <a:ext uri="{FF2B5EF4-FFF2-40B4-BE49-F238E27FC236}">
                <a16:creationId xmlns:a16="http://schemas.microsoft.com/office/drawing/2014/main" id="{0FBE85D7-1A3D-585A-D648-398699A7B354}"/>
              </a:ext>
            </a:extLst>
          </p:cNvPr>
          <p:cNvSpPr>
            <a:spLocks noChangeArrowheads="1"/>
          </p:cNvSpPr>
          <p:nvPr/>
        </p:nvSpPr>
        <p:spPr bwMode="auto">
          <a:xfrm>
            <a:off x="8792809" y="398174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2" name="Oval 101">
            <a:extLst>
              <a:ext uri="{FF2B5EF4-FFF2-40B4-BE49-F238E27FC236}">
                <a16:creationId xmlns:a16="http://schemas.microsoft.com/office/drawing/2014/main" id="{BE04BE38-7C7B-09D0-3EC0-7BAC660807DE}"/>
              </a:ext>
            </a:extLst>
          </p:cNvPr>
          <p:cNvSpPr>
            <a:spLocks noChangeArrowheads="1"/>
          </p:cNvSpPr>
          <p:nvPr/>
        </p:nvSpPr>
        <p:spPr bwMode="auto">
          <a:xfrm>
            <a:off x="8686791" y="396849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3" name="Oval 102">
            <a:extLst>
              <a:ext uri="{FF2B5EF4-FFF2-40B4-BE49-F238E27FC236}">
                <a16:creationId xmlns:a16="http://schemas.microsoft.com/office/drawing/2014/main" id="{3276C0A1-C572-AC69-BE27-333871487AC1}"/>
              </a:ext>
            </a:extLst>
          </p:cNvPr>
          <p:cNvSpPr>
            <a:spLocks noChangeArrowheads="1"/>
          </p:cNvSpPr>
          <p:nvPr/>
        </p:nvSpPr>
        <p:spPr bwMode="auto">
          <a:xfrm>
            <a:off x="8289226" y="510818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4" name="Oval 103">
            <a:extLst>
              <a:ext uri="{FF2B5EF4-FFF2-40B4-BE49-F238E27FC236}">
                <a16:creationId xmlns:a16="http://schemas.microsoft.com/office/drawing/2014/main" id="{3217E489-379A-B9BD-63B5-14E2F572A7E7}"/>
              </a:ext>
            </a:extLst>
          </p:cNvPr>
          <p:cNvSpPr>
            <a:spLocks noChangeArrowheads="1"/>
          </p:cNvSpPr>
          <p:nvPr/>
        </p:nvSpPr>
        <p:spPr bwMode="auto">
          <a:xfrm>
            <a:off x="8342235" y="53599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5" name="Oval 104">
            <a:extLst>
              <a:ext uri="{FF2B5EF4-FFF2-40B4-BE49-F238E27FC236}">
                <a16:creationId xmlns:a16="http://schemas.microsoft.com/office/drawing/2014/main" id="{1D362AE1-0AF1-C0F6-5A05-207458E64B98}"/>
              </a:ext>
            </a:extLst>
          </p:cNvPr>
          <p:cNvSpPr>
            <a:spLocks noChangeArrowheads="1"/>
          </p:cNvSpPr>
          <p:nvPr/>
        </p:nvSpPr>
        <p:spPr bwMode="auto">
          <a:xfrm>
            <a:off x="8408496" y="52274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6" name="Oval 105">
            <a:extLst>
              <a:ext uri="{FF2B5EF4-FFF2-40B4-BE49-F238E27FC236}">
                <a16:creationId xmlns:a16="http://schemas.microsoft.com/office/drawing/2014/main" id="{0B0685F8-F050-018A-FB20-4BF9A061620B}"/>
              </a:ext>
            </a:extLst>
          </p:cNvPr>
          <p:cNvSpPr>
            <a:spLocks noChangeArrowheads="1"/>
          </p:cNvSpPr>
          <p:nvPr/>
        </p:nvSpPr>
        <p:spPr bwMode="auto">
          <a:xfrm>
            <a:off x="7931418" y="46178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7" name="Oval 106">
            <a:extLst>
              <a:ext uri="{FF2B5EF4-FFF2-40B4-BE49-F238E27FC236}">
                <a16:creationId xmlns:a16="http://schemas.microsoft.com/office/drawing/2014/main" id="{D48412A6-2D0B-A94D-8B34-22288CBEEE80}"/>
              </a:ext>
            </a:extLst>
          </p:cNvPr>
          <p:cNvSpPr>
            <a:spLocks noChangeArrowheads="1"/>
          </p:cNvSpPr>
          <p:nvPr/>
        </p:nvSpPr>
        <p:spPr bwMode="auto">
          <a:xfrm>
            <a:off x="8183209" y="472386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8" name="Oval 107">
            <a:extLst>
              <a:ext uri="{FF2B5EF4-FFF2-40B4-BE49-F238E27FC236}">
                <a16:creationId xmlns:a16="http://schemas.microsoft.com/office/drawing/2014/main" id="{CAB4D333-A7C4-8FEF-AF44-CB380FE59D79}"/>
              </a:ext>
            </a:extLst>
          </p:cNvPr>
          <p:cNvSpPr>
            <a:spLocks noChangeAspect="1" noChangeArrowheads="1"/>
          </p:cNvSpPr>
          <p:nvPr/>
        </p:nvSpPr>
        <p:spPr bwMode="auto">
          <a:xfrm>
            <a:off x="7235559" y="3175957"/>
            <a:ext cx="349904"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a:t>
            </a:r>
          </a:p>
        </p:txBody>
      </p:sp>
      <p:sp>
        <p:nvSpPr>
          <p:cNvPr id="109" name="Oval 108">
            <a:extLst>
              <a:ext uri="{FF2B5EF4-FFF2-40B4-BE49-F238E27FC236}">
                <a16:creationId xmlns:a16="http://schemas.microsoft.com/office/drawing/2014/main" id="{0E816EB3-0236-B08A-C45B-DA22502A8327}"/>
              </a:ext>
            </a:extLst>
          </p:cNvPr>
          <p:cNvSpPr>
            <a:spLocks noChangeAspect="1" noChangeArrowheads="1"/>
          </p:cNvSpPr>
          <p:nvPr/>
        </p:nvSpPr>
        <p:spPr bwMode="auto">
          <a:xfrm>
            <a:off x="7362244" y="3776656"/>
            <a:ext cx="416165" cy="41694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11</a:t>
            </a:r>
          </a:p>
        </p:txBody>
      </p:sp>
      <p:sp>
        <p:nvSpPr>
          <p:cNvPr id="110" name="Oval 109">
            <a:extLst>
              <a:ext uri="{FF2B5EF4-FFF2-40B4-BE49-F238E27FC236}">
                <a16:creationId xmlns:a16="http://schemas.microsoft.com/office/drawing/2014/main" id="{87E43D60-100E-CC83-8204-8CE2B74AB6C7}"/>
              </a:ext>
            </a:extLst>
          </p:cNvPr>
          <p:cNvSpPr>
            <a:spLocks noChangeArrowheads="1"/>
          </p:cNvSpPr>
          <p:nvPr/>
        </p:nvSpPr>
        <p:spPr bwMode="auto">
          <a:xfrm>
            <a:off x="8602359" y="375645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7" name="Oval 16">
            <a:extLst>
              <a:ext uri="{FF2B5EF4-FFF2-40B4-BE49-F238E27FC236}">
                <a16:creationId xmlns:a16="http://schemas.microsoft.com/office/drawing/2014/main" id="{0CBF3B2D-5926-4B62-ACE8-83B07F329234}"/>
              </a:ext>
            </a:extLst>
          </p:cNvPr>
          <p:cNvSpPr>
            <a:spLocks noChangeAspect="1" noChangeArrowheads="1"/>
          </p:cNvSpPr>
          <p:nvPr/>
        </p:nvSpPr>
        <p:spPr bwMode="auto">
          <a:xfrm>
            <a:off x="6383755" y="4552467"/>
            <a:ext cx="349905" cy="35016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dirty="0">
                <a:solidFill>
                  <a:schemeClr val="bg1"/>
                </a:solidFill>
                <a:latin typeface="Arial"/>
                <a:cs typeface="Arial"/>
              </a:rPr>
              <a:t>9</a:t>
            </a:r>
          </a:p>
        </p:txBody>
      </p:sp>
      <p:sp>
        <p:nvSpPr>
          <p:cNvPr id="111" name="Oval 110">
            <a:extLst>
              <a:ext uri="{FF2B5EF4-FFF2-40B4-BE49-F238E27FC236}">
                <a16:creationId xmlns:a16="http://schemas.microsoft.com/office/drawing/2014/main" id="{3526073E-F2B3-C9BA-1A41-663FDE08042D}"/>
              </a:ext>
            </a:extLst>
          </p:cNvPr>
          <p:cNvSpPr>
            <a:spLocks noChangeAspect="1" noChangeArrowheads="1"/>
          </p:cNvSpPr>
          <p:nvPr/>
        </p:nvSpPr>
        <p:spPr bwMode="auto">
          <a:xfrm>
            <a:off x="4176331" y="4199803"/>
            <a:ext cx="336653" cy="32417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15</a:t>
            </a:r>
          </a:p>
        </p:txBody>
      </p:sp>
      <p:sp>
        <p:nvSpPr>
          <p:cNvPr id="114" name="Oval 113">
            <a:extLst>
              <a:ext uri="{FF2B5EF4-FFF2-40B4-BE49-F238E27FC236}">
                <a16:creationId xmlns:a16="http://schemas.microsoft.com/office/drawing/2014/main" id="{1A57990F-DA79-7E43-C410-DA2F4814DB03}"/>
              </a:ext>
            </a:extLst>
          </p:cNvPr>
          <p:cNvSpPr>
            <a:spLocks noChangeAspect="1" noChangeArrowheads="1"/>
          </p:cNvSpPr>
          <p:nvPr/>
        </p:nvSpPr>
        <p:spPr bwMode="auto">
          <a:xfrm>
            <a:off x="3778586" y="3666308"/>
            <a:ext cx="430849" cy="44511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8</a:t>
            </a:r>
            <a:endParaRPr lang="en-US" sz="900" b="1" dirty="0">
              <a:solidFill>
                <a:schemeClr val="bg1"/>
              </a:solidFill>
              <a:latin typeface="Arial"/>
              <a:cs typeface="Arial"/>
            </a:endParaRPr>
          </a:p>
        </p:txBody>
      </p:sp>
      <p:sp>
        <p:nvSpPr>
          <p:cNvPr id="115" name="Oval 114">
            <a:extLst>
              <a:ext uri="{FF2B5EF4-FFF2-40B4-BE49-F238E27FC236}">
                <a16:creationId xmlns:a16="http://schemas.microsoft.com/office/drawing/2014/main" id="{D95127B6-EC43-77BC-15F4-C1B191B06E4F}"/>
              </a:ext>
            </a:extLst>
          </p:cNvPr>
          <p:cNvSpPr>
            <a:spLocks noChangeAspect="1" noChangeArrowheads="1"/>
          </p:cNvSpPr>
          <p:nvPr/>
        </p:nvSpPr>
        <p:spPr bwMode="auto">
          <a:xfrm>
            <a:off x="3976519" y="3179198"/>
            <a:ext cx="375932" cy="36326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14</a:t>
            </a:r>
          </a:p>
        </p:txBody>
      </p:sp>
      <p:sp>
        <p:nvSpPr>
          <p:cNvPr id="116" name="Oval 115">
            <a:extLst>
              <a:ext uri="{FF2B5EF4-FFF2-40B4-BE49-F238E27FC236}">
                <a16:creationId xmlns:a16="http://schemas.microsoft.com/office/drawing/2014/main" id="{F85FB8A1-38A9-B9CD-71F3-FE8744C69AA1}"/>
              </a:ext>
            </a:extLst>
          </p:cNvPr>
          <p:cNvSpPr>
            <a:spLocks noChangeAspect="1" noChangeArrowheads="1"/>
          </p:cNvSpPr>
          <p:nvPr/>
        </p:nvSpPr>
        <p:spPr bwMode="auto">
          <a:xfrm>
            <a:off x="8319683" y="3922386"/>
            <a:ext cx="323400"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5</a:t>
            </a:r>
          </a:p>
        </p:txBody>
      </p:sp>
      <p:sp>
        <p:nvSpPr>
          <p:cNvPr id="117" name="Oval 116">
            <a:extLst>
              <a:ext uri="{FF2B5EF4-FFF2-40B4-BE49-F238E27FC236}">
                <a16:creationId xmlns:a16="http://schemas.microsoft.com/office/drawing/2014/main" id="{C0F89C4E-321F-6221-B301-DB0F210F52AE}"/>
              </a:ext>
            </a:extLst>
          </p:cNvPr>
          <p:cNvSpPr>
            <a:spLocks noChangeArrowheads="1"/>
          </p:cNvSpPr>
          <p:nvPr/>
        </p:nvSpPr>
        <p:spPr bwMode="auto">
          <a:xfrm>
            <a:off x="5952858" y="262019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18" name="Oval 117">
            <a:extLst>
              <a:ext uri="{FF2B5EF4-FFF2-40B4-BE49-F238E27FC236}">
                <a16:creationId xmlns:a16="http://schemas.microsoft.com/office/drawing/2014/main" id="{DDC99EC2-4F7C-F795-E330-E151A20F5FA4}"/>
              </a:ext>
            </a:extLst>
          </p:cNvPr>
          <p:cNvSpPr>
            <a:spLocks noChangeArrowheads="1"/>
          </p:cNvSpPr>
          <p:nvPr/>
        </p:nvSpPr>
        <p:spPr bwMode="auto">
          <a:xfrm>
            <a:off x="5282850" y="298237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19" name="Oval 118">
            <a:extLst>
              <a:ext uri="{FF2B5EF4-FFF2-40B4-BE49-F238E27FC236}">
                <a16:creationId xmlns:a16="http://schemas.microsoft.com/office/drawing/2014/main" id="{197925AB-C42E-1163-FA67-C7FA90A589F1}"/>
              </a:ext>
            </a:extLst>
          </p:cNvPr>
          <p:cNvSpPr>
            <a:spLocks noChangeArrowheads="1"/>
          </p:cNvSpPr>
          <p:nvPr/>
        </p:nvSpPr>
        <p:spPr bwMode="auto">
          <a:xfrm>
            <a:off x="6575224" y="369905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20" name="Oval 119">
            <a:extLst>
              <a:ext uri="{FF2B5EF4-FFF2-40B4-BE49-F238E27FC236}">
                <a16:creationId xmlns:a16="http://schemas.microsoft.com/office/drawing/2014/main" id="{76AD743B-3D4D-FCC6-7DF7-F494A0CAC27F}"/>
              </a:ext>
            </a:extLst>
          </p:cNvPr>
          <p:cNvSpPr>
            <a:spLocks noChangeAspect="1" noChangeArrowheads="1"/>
          </p:cNvSpPr>
          <p:nvPr/>
        </p:nvSpPr>
        <p:spPr bwMode="auto">
          <a:xfrm>
            <a:off x="6535522" y="4203575"/>
            <a:ext cx="335699" cy="336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4</a:t>
            </a:r>
          </a:p>
        </p:txBody>
      </p:sp>
      <p:sp>
        <p:nvSpPr>
          <p:cNvPr id="121" name="Oval 120">
            <a:extLst>
              <a:ext uri="{FF2B5EF4-FFF2-40B4-BE49-F238E27FC236}">
                <a16:creationId xmlns:a16="http://schemas.microsoft.com/office/drawing/2014/main" id="{15ADCA3E-2801-4400-AA7B-7ABE6FEAAD3B}"/>
              </a:ext>
            </a:extLst>
          </p:cNvPr>
          <p:cNvSpPr>
            <a:spLocks noChangeAspect="1" noChangeArrowheads="1"/>
          </p:cNvSpPr>
          <p:nvPr/>
        </p:nvSpPr>
        <p:spPr bwMode="auto">
          <a:xfrm>
            <a:off x="4128696" y="3822631"/>
            <a:ext cx="336494" cy="350683"/>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16</a:t>
            </a:r>
          </a:p>
        </p:txBody>
      </p:sp>
      <p:sp>
        <p:nvSpPr>
          <p:cNvPr id="122" name="Oval 121">
            <a:extLst>
              <a:ext uri="{FF2B5EF4-FFF2-40B4-BE49-F238E27FC236}">
                <a16:creationId xmlns:a16="http://schemas.microsoft.com/office/drawing/2014/main" id="{07666304-87CA-9B9A-2A3F-E9A63FA6932F}"/>
              </a:ext>
            </a:extLst>
          </p:cNvPr>
          <p:cNvSpPr>
            <a:spLocks noChangeAspect="1" noChangeArrowheads="1"/>
          </p:cNvSpPr>
          <p:nvPr/>
        </p:nvSpPr>
        <p:spPr bwMode="auto">
          <a:xfrm>
            <a:off x="8648308" y="3771638"/>
            <a:ext cx="363157"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6</a:t>
            </a:r>
          </a:p>
        </p:txBody>
      </p:sp>
      <p:sp>
        <p:nvSpPr>
          <p:cNvPr id="123" name="Oval 122">
            <a:extLst>
              <a:ext uri="{FF2B5EF4-FFF2-40B4-BE49-F238E27FC236}">
                <a16:creationId xmlns:a16="http://schemas.microsoft.com/office/drawing/2014/main" id="{719F5DE9-A783-88C6-A2CC-555EF70F8BDC}"/>
              </a:ext>
            </a:extLst>
          </p:cNvPr>
          <p:cNvSpPr>
            <a:spLocks noChangeArrowheads="1"/>
          </p:cNvSpPr>
          <p:nvPr/>
        </p:nvSpPr>
        <p:spPr bwMode="auto">
          <a:xfrm>
            <a:off x="8368852" y="447110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24" name="Oval 123">
            <a:extLst>
              <a:ext uri="{FF2B5EF4-FFF2-40B4-BE49-F238E27FC236}">
                <a16:creationId xmlns:a16="http://schemas.microsoft.com/office/drawing/2014/main" id="{055F5C74-9F21-D6EF-BA0C-17B78952E374}"/>
              </a:ext>
            </a:extLst>
          </p:cNvPr>
          <p:cNvSpPr>
            <a:spLocks noChangeAspect="1" noChangeArrowheads="1"/>
          </p:cNvSpPr>
          <p:nvPr/>
        </p:nvSpPr>
        <p:spPr bwMode="auto">
          <a:xfrm>
            <a:off x="6229837" y="5152832"/>
            <a:ext cx="416165" cy="41694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7</a:t>
            </a:r>
          </a:p>
        </p:txBody>
      </p:sp>
      <p:sp>
        <p:nvSpPr>
          <p:cNvPr id="125" name="Oval 124">
            <a:extLst>
              <a:ext uri="{FF2B5EF4-FFF2-40B4-BE49-F238E27FC236}">
                <a16:creationId xmlns:a16="http://schemas.microsoft.com/office/drawing/2014/main" id="{B6387D57-B034-94F6-080E-180E7CB74B28}"/>
              </a:ext>
            </a:extLst>
          </p:cNvPr>
          <p:cNvSpPr>
            <a:spLocks noChangeAspect="1" noChangeArrowheads="1"/>
          </p:cNvSpPr>
          <p:nvPr/>
        </p:nvSpPr>
        <p:spPr bwMode="auto">
          <a:xfrm>
            <a:off x="7001891" y="3878569"/>
            <a:ext cx="322288" cy="323013"/>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10</a:t>
            </a:r>
          </a:p>
        </p:txBody>
      </p:sp>
      <p:sp>
        <p:nvSpPr>
          <p:cNvPr id="126" name="Oval 125">
            <a:extLst>
              <a:ext uri="{FF2B5EF4-FFF2-40B4-BE49-F238E27FC236}">
                <a16:creationId xmlns:a16="http://schemas.microsoft.com/office/drawing/2014/main" id="{CD720DB0-694D-96B9-6813-03B69537BC82}"/>
              </a:ext>
            </a:extLst>
          </p:cNvPr>
          <p:cNvSpPr>
            <a:spLocks noChangeAspect="1" noChangeArrowheads="1"/>
          </p:cNvSpPr>
          <p:nvPr/>
        </p:nvSpPr>
        <p:spPr bwMode="auto">
          <a:xfrm>
            <a:off x="4019977" y="3514772"/>
            <a:ext cx="349905" cy="36393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3</a:t>
            </a:r>
          </a:p>
        </p:txBody>
      </p:sp>
      <p:sp>
        <p:nvSpPr>
          <p:cNvPr id="127" name="Oval 126">
            <a:extLst>
              <a:ext uri="{FF2B5EF4-FFF2-40B4-BE49-F238E27FC236}">
                <a16:creationId xmlns:a16="http://schemas.microsoft.com/office/drawing/2014/main" id="{32CBCB27-556A-B9AF-8D2C-362BFF9F786F}"/>
              </a:ext>
            </a:extLst>
          </p:cNvPr>
          <p:cNvSpPr>
            <a:spLocks noChangeAspect="1" noChangeArrowheads="1"/>
          </p:cNvSpPr>
          <p:nvPr/>
        </p:nvSpPr>
        <p:spPr bwMode="auto">
          <a:xfrm>
            <a:off x="9205940" y="5456283"/>
            <a:ext cx="465768" cy="46678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18</a:t>
            </a:r>
          </a:p>
        </p:txBody>
      </p:sp>
      <p:sp>
        <p:nvSpPr>
          <p:cNvPr id="12" name="Oval 11">
            <a:extLst>
              <a:ext uri="{FF2B5EF4-FFF2-40B4-BE49-F238E27FC236}">
                <a16:creationId xmlns:a16="http://schemas.microsoft.com/office/drawing/2014/main" id="{BBC7C3D6-1EEF-468D-AC41-B168F9DE5749}"/>
              </a:ext>
            </a:extLst>
          </p:cNvPr>
          <p:cNvSpPr>
            <a:spLocks noChangeAspect="1" noChangeArrowheads="1"/>
          </p:cNvSpPr>
          <p:nvPr/>
        </p:nvSpPr>
        <p:spPr bwMode="auto">
          <a:xfrm>
            <a:off x="6090038" y="4730815"/>
            <a:ext cx="416165" cy="41694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12</a:t>
            </a:r>
          </a:p>
        </p:txBody>
      </p:sp>
      <p:sp>
        <p:nvSpPr>
          <p:cNvPr id="15" name="Oval 14">
            <a:extLst>
              <a:ext uri="{FF2B5EF4-FFF2-40B4-BE49-F238E27FC236}">
                <a16:creationId xmlns:a16="http://schemas.microsoft.com/office/drawing/2014/main" id="{6AC00BB3-22DA-4854-96B5-BA1EE19C886F}"/>
              </a:ext>
            </a:extLst>
          </p:cNvPr>
          <p:cNvSpPr>
            <a:spLocks noChangeArrowheads="1"/>
          </p:cNvSpPr>
          <p:nvPr/>
        </p:nvSpPr>
        <p:spPr bwMode="auto">
          <a:xfrm>
            <a:off x="3989337" y="5165590"/>
            <a:ext cx="437640" cy="43799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91440" tIns="45720" rIns="91440" bIns="4572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a:solidFill>
                  <a:schemeClr val="bg1"/>
                </a:solidFill>
                <a:latin typeface="Arial"/>
                <a:cs typeface="Arial"/>
              </a:rPr>
              <a:t>17</a:t>
            </a:r>
            <a:endParaRPr lang="en-US" sz="800" b="1" i="0" u="none" strike="noStrike" kern="1200" cap="none" spc="0" normalizeH="0" baseline="0" noProof="0">
              <a:ln>
                <a:noFill/>
              </a:ln>
              <a:solidFill>
                <a:schemeClr val="bg1"/>
              </a:solidFill>
              <a:effectLst/>
              <a:uLnTx/>
              <a:uFillTx/>
              <a:latin typeface="Arial"/>
              <a:cs typeface="Arial"/>
            </a:endParaRPr>
          </a:p>
        </p:txBody>
      </p:sp>
      <p:sp>
        <p:nvSpPr>
          <p:cNvPr id="7" name="Oval 6">
            <a:extLst>
              <a:ext uri="{FF2B5EF4-FFF2-40B4-BE49-F238E27FC236}">
                <a16:creationId xmlns:a16="http://schemas.microsoft.com/office/drawing/2014/main" id="{4B1C6B6F-260A-6E50-6AAF-2B60B4E682D5}"/>
              </a:ext>
            </a:extLst>
          </p:cNvPr>
          <p:cNvSpPr>
            <a:spLocks noChangeArrowheads="1"/>
          </p:cNvSpPr>
          <p:nvPr/>
        </p:nvSpPr>
        <p:spPr bwMode="auto">
          <a:xfrm>
            <a:off x="5344630" y="42772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 name="Oval 7">
            <a:extLst>
              <a:ext uri="{FF2B5EF4-FFF2-40B4-BE49-F238E27FC236}">
                <a16:creationId xmlns:a16="http://schemas.microsoft.com/office/drawing/2014/main" id="{40EB6CB3-301F-691B-7C8D-12D163EB552C}"/>
              </a:ext>
            </a:extLst>
          </p:cNvPr>
          <p:cNvSpPr>
            <a:spLocks noChangeArrowheads="1"/>
          </p:cNvSpPr>
          <p:nvPr/>
        </p:nvSpPr>
        <p:spPr bwMode="auto">
          <a:xfrm>
            <a:off x="5013326" y="413144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 name="Oval 9">
            <a:extLst>
              <a:ext uri="{FF2B5EF4-FFF2-40B4-BE49-F238E27FC236}">
                <a16:creationId xmlns:a16="http://schemas.microsoft.com/office/drawing/2014/main" id="{83067925-11BB-BD19-574F-9EEB581D52A2}"/>
              </a:ext>
            </a:extLst>
          </p:cNvPr>
          <p:cNvSpPr>
            <a:spLocks noChangeArrowheads="1"/>
          </p:cNvSpPr>
          <p:nvPr/>
        </p:nvSpPr>
        <p:spPr bwMode="auto">
          <a:xfrm>
            <a:off x="4880804" y="271346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1" name="Oval 10">
            <a:extLst>
              <a:ext uri="{FF2B5EF4-FFF2-40B4-BE49-F238E27FC236}">
                <a16:creationId xmlns:a16="http://schemas.microsoft.com/office/drawing/2014/main" id="{92393789-82F2-92E5-B3BB-E176E51AE528}"/>
              </a:ext>
            </a:extLst>
          </p:cNvPr>
          <p:cNvSpPr>
            <a:spLocks noChangeAspect="1" noChangeArrowheads="1"/>
          </p:cNvSpPr>
          <p:nvPr/>
        </p:nvSpPr>
        <p:spPr bwMode="auto">
          <a:xfrm>
            <a:off x="8409836" y="4813086"/>
            <a:ext cx="535249" cy="546483"/>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19</a:t>
            </a:r>
          </a:p>
        </p:txBody>
      </p:sp>
      <p:sp>
        <p:nvSpPr>
          <p:cNvPr id="16" name="Oval 15">
            <a:extLst>
              <a:ext uri="{FF2B5EF4-FFF2-40B4-BE49-F238E27FC236}">
                <a16:creationId xmlns:a16="http://schemas.microsoft.com/office/drawing/2014/main" id="{216275C4-C8B4-1B96-4DB7-377CC83B74EF}"/>
              </a:ext>
            </a:extLst>
          </p:cNvPr>
          <p:cNvSpPr>
            <a:spLocks noChangeAspect="1" noChangeArrowheads="1"/>
          </p:cNvSpPr>
          <p:nvPr/>
        </p:nvSpPr>
        <p:spPr bwMode="auto">
          <a:xfrm>
            <a:off x="7733907" y="4712542"/>
            <a:ext cx="363157"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20</a:t>
            </a:r>
          </a:p>
        </p:txBody>
      </p:sp>
      <p:sp>
        <p:nvSpPr>
          <p:cNvPr id="18" name="Oval 17">
            <a:extLst>
              <a:ext uri="{FF2B5EF4-FFF2-40B4-BE49-F238E27FC236}">
                <a16:creationId xmlns:a16="http://schemas.microsoft.com/office/drawing/2014/main" id="{C503DC5D-60C3-6B13-F6D6-49BBBFD52583}"/>
              </a:ext>
            </a:extLst>
          </p:cNvPr>
          <p:cNvSpPr>
            <a:spLocks noChangeAspect="1" noChangeArrowheads="1"/>
          </p:cNvSpPr>
          <p:nvPr/>
        </p:nvSpPr>
        <p:spPr bwMode="auto">
          <a:xfrm>
            <a:off x="8051959" y="4553515"/>
            <a:ext cx="363157"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21</a:t>
            </a:r>
          </a:p>
        </p:txBody>
      </p:sp>
      <p:sp>
        <p:nvSpPr>
          <p:cNvPr id="19" name="Oval 18">
            <a:extLst>
              <a:ext uri="{FF2B5EF4-FFF2-40B4-BE49-F238E27FC236}">
                <a16:creationId xmlns:a16="http://schemas.microsoft.com/office/drawing/2014/main" id="{E4DC57D9-430B-3C66-F6F4-420B353A6CE1}"/>
              </a:ext>
            </a:extLst>
          </p:cNvPr>
          <p:cNvSpPr>
            <a:spLocks noChangeAspect="1" noChangeArrowheads="1"/>
          </p:cNvSpPr>
          <p:nvPr/>
        </p:nvSpPr>
        <p:spPr bwMode="auto">
          <a:xfrm>
            <a:off x="8277246" y="4354733"/>
            <a:ext cx="363157"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22</a:t>
            </a:r>
          </a:p>
        </p:txBody>
      </p:sp>
      <p:sp>
        <p:nvSpPr>
          <p:cNvPr id="20" name="Oval 19">
            <a:extLst>
              <a:ext uri="{FF2B5EF4-FFF2-40B4-BE49-F238E27FC236}">
                <a16:creationId xmlns:a16="http://schemas.microsoft.com/office/drawing/2014/main" id="{EB1D7E94-A6B0-782D-5E41-E9A3C2AD279C}"/>
              </a:ext>
            </a:extLst>
          </p:cNvPr>
          <p:cNvSpPr>
            <a:spLocks noChangeAspect="1" noChangeArrowheads="1"/>
          </p:cNvSpPr>
          <p:nvPr/>
        </p:nvSpPr>
        <p:spPr bwMode="auto">
          <a:xfrm>
            <a:off x="8515786" y="4129446"/>
            <a:ext cx="363157"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23</a:t>
            </a:r>
          </a:p>
        </p:txBody>
      </p:sp>
    </p:spTree>
    <p:extLst>
      <p:ext uri="{BB962C8B-B14F-4D97-AF65-F5344CB8AC3E}">
        <p14:creationId xmlns:p14="http://schemas.microsoft.com/office/powerpoint/2010/main" val="411844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dirty="0"/>
              <a:t>Domestic Response Quarterly Totals</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342385" y="3320772"/>
            <a:ext cx="1749949" cy="1233488"/>
          </a:xfrm>
        </p:spPr>
        <p:txBody>
          <a:bodyPr lIns="91440" tIns="45720" rIns="91440" bIns="45720" anchor="t"/>
          <a:lstStyle/>
          <a:p>
            <a:pPr>
              <a:spcBef>
                <a:spcPct val="20000"/>
              </a:spcBef>
            </a:pPr>
            <a:r>
              <a:rPr lang="en-US" sz="2400" b="1">
                <a:solidFill>
                  <a:srgbClr val="ED1B2E"/>
                </a:solidFill>
                <a:latin typeface="Arial"/>
                <a:cs typeface="Arial"/>
              </a:rPr>
              <a:t>1.3 million</a:t>
            </a:r>
            <a:endParaRPr lang="en-US" sz="2400" b="1">
              <a:solidFill>
                <a:srgbClr val="ED1B2E"/>
              </a:solidFill>
            </a:endParaRPr>
          </a:p>
          <a:p>
            <a:r>
              <a:rPr lang="en-US">
                <a:solidFill>
                  <a:srgbClr val="6D6E70"/>
                </a:solidFill>
                <a:latin typeface="Arial"/>
                <a:cs typeface="Arial"/>
              </a:rPr>
              <a:t>meals and snacks served with partners</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248355" y="3321733"/>
            <a:ext cx="1973790" cy="1233488"/>
          </a:xfrm>
        </p:spPr>
        <p:txBody>
          <a:bodyPr lIns="91440" tIns="45720" rIns="91440" bIns="45720" anchor="t"/>
          <a:lstStyle/>
          <a:p>
            <a:r>
              <a:rPr lang="en-US" sz="2400" b="1">
                <a:solidFill>
                  <a:srgbClr val="ED1B2E"/>
                </a:solidFill>
                <a:latin typeface="Arial"/>
                <a:cs typeface="Arial"/>
              </a:rPr>
              <a:t>45,500</a:t>
            </a:r>
            <a:endParaRPr lang="en-US"/>
          </a:p>
          <a:p>
            <a:r>
              <a:rPr lang="en-US">
                <a:solidFill>
                  <a:srgbClr val="6D6E70"/>
                </a:solidFill>
                <a:latin typeface="Arial"/>
                <a:cs typeface="Arial"/>
              </a:rPr>
              <a:t>overnight stays in emergency lodging provided with partners</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433724" y="3324892"/>
            <a:ext cx="1749949" cy="1233488"/>
          </a:xfrm>
        </p:spPr>
        <p:txBody>
          <a:bodyPr lIns="91440" tIns="45720" rIns="91440" bIns="45720" anchor="t"/>
          <a:lstStyle/>
          <a:p>
            <a:r>
              <a:rPr lang="en-US" sz="2400" b="1">
                <a:solidFill>
                  <a:srgbClr val="ED1B2E"/>
                </a:solidFill>
                <a:latin typeface="Arial"/>
                <a:cs typeface="Arial"/>
              </a:rPr>
              <a:t>121,500</a:t>
            </a:r>
            <a:endParaRPr lang="en-US" sz="2400" b="1">
              <a:solidFill>
                <a:srgbClr val="ED1B2E"/>
              </a:solidFill>
            </a:endParaRPr>
          </a:p>
          <a:p>
            <a:r>
              <a:rPr lang="en-US">
                <a:latin typeface="Arial"/>
                <a:cs typeface="Arial"/>
              </a:rPr>
              <a:t>h</a:t>
            </a:r>
            <a:r>
              <a:rPr lang="en-US">
                <a:solidFill>
                  <a:srgbClr val="6D6E70"/>
                </a:solidFill>
                <a:latin typeface="Arial"/>
                <a:cs typeface="Arial"/>
              </a:rPr>
              <a:t>ouseholds </a:t>
            </a:r>
            <a:r>
              <a:rPr lang="en-US">
                <a:latin typeface="Arial"/>
                <a:cs typeface="Arial"/>
              </a:rPr>
              <a:t>provided </a:t>
            </a:r>
            <a:r>
              <a:rPr lang="en-US">
                <a:solidFill>
                  <a:srgbClr val="6D6E70"/>
                </a:solidFill>
                <a:latin typeface="Arial"/>
                <a:cs typeface="Arial"/>
              </a:rPr>
              <a:t>relief items</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7450868" y="3319596"/>
            <a:ext cx="1658780" cy="1233488"/>
          </a:xfrm>
        </p:spPr>
        <p:txBody>
          <a:bodyPr lIns="91440" tIns="45720" rIns="91440" bIns="45720" anchor="t"/>
          <a:lstStyle/>
          <a:p>
            <a:r>
              <a:rPr lang="en-US" sz="2400" b="1">
                <a:solidFill>
                  <a:srgbClr val="ED1B2E"/>
                </a:solidFill>
                <a:latin typeface="Arial"/>
                <a:cs typeface="Arial"/>
              </a:rPr>
              <a:t>6,100</a:t>
            </a:r>
            <a:endParaRPr lang="en-US" sz="1800" b="1">
              <a:solidFill>
                <a:srgbClr val="ED1B2E"/>
              </a:solidFill>
            </a:endParaRPr>
          </a:p>
          <a:p>
            <a:r>
              <a:rPr lang="en-US">
                <a:solidFill>
                  <a:srgbClr val="6D6E70"/>
                </a:solidFill>
                <a:latin typeface="Arial"/>
                <a:cs typeface="Arial"/>
              </a:rPr>
              <a:t>households provided recovery support</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p:txBody>
          <a:bodyPr/>
          <a:lstStyle/>
          <a:p>
            <a:r>
              <a:rPr lang="en-US"/>
              <a:t>FY23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459747" y="4793672"/>
            <a:ext cx="1577029" cy="581891"/>
          </a:xfrm>
        </p:spPr>
        <p:txBody>
          <a:bodyPr lIns="91440" tIns="45720" rIns="91440" bIns="45720" anchor="t"/>
          <a:lstStyle/>
          <a:p>
            <a:r>
              <a:rPr lang="en-US">
                <a:latin typeface="Arial"/>
                <a:cs typeface="Arial"/>
              </a:rPr>
              <a:t>1.3 million</a:t>
            </a:r>
            <a:endParaRPr lang="en-US"/>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3478480" y="4793672"/>
            <a:ext cx="1529255" cy="581891"/>
          </a:xfrm>
        </p:spPr>
        <p:txBody>
          <a:bodyPr lIns="91440" tIns="45720" rIns="91440" bIns="45720" anchor="t"/>
          <a:lstStyle/>
          <a:p>
            <a:r>
              <a:rPr lang="en-US">
                <a:latin typeface="Arial"/>
                <a:cs typeface="Arial"/>
              </a:rPr>
              <a:t>45,500</a:t>
            </a:r>
            <a:endParaRPr lang="en-US">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5593618" y="4792453"/>
            <a:ext cx="1529255" cy="581891"/>
          </a:xfrm>
        </p:spPr>
        <p:txBody>
          <a:bodyPr lIns="91440" tIns="45720" rIns="91440" bIns="45720" anchor="t"/>
          <a:lstStyle/>
          <a:p>
            <a:r>
              <a:rPr lang="en-US">
                <a:latin typeface="Arial"/>
                <a:cs typeface="Arial"/>
              </a:rPr>
              <a:t>121,500</a:t>
            </a:r>
            <a:endParaRPr lang="en-US"/>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7566749" y="4769603"/>
            <a:ext cx="1427018" cy="581891"/>
          </a:xfrm>
        </p:spPr>
        <p:txBody>
          <a:bodyPr lIns="91440" tIns="45720" rIns="91440" bIns="45720" anchor="t"/>
          <a:lstStyle/>
          <a:p>
            <a:r>
              <a:rPr lang="en-US">
                <a:latin typeface="Arial"/>
                <a:cs typeface="Arial"/>
              </a:rPr>
              <a:t>6,100</a:t>
            </a:r>
            <a:endParaRPr lang="en-US"/>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141262" y="1145946"/>
            <a:ext cx="8161767" cy="1066800"/>
          </a:xfrm>
        </p:spPr>
        <p:txBody>
          <a:bodyPr lIns="91440" tIns="45720" rIns="91440" bIns="45720" anchor="t"/>
          <a:lstStyle/>
          <a:p>
            <a:pPr algn="ctr">
              <a:tabLst>
                <a:tab pos="1198563" algn="l"/>
              </a:tabLst>
              <a:defRPr/>
            </a:pPr>
            <a:r>
              <a:rPr lang="en-US">
                <a:solidFill>
                  <a:srgbClr val="6D6E70"/>
                </a:solidFill>
                <a:latin typeface="Arial"/>
                <a:cs typeface="Arial"/>
              </a:rPr>
              <a:t>This quarter, over </a:t>
            </a:r>
            <a:r>
              <a:rPr lang="en-US">
                <a:solidFill>
                  <a:srgbClr val="ED1B24"/>
                </a:solidFill>
                <a:latin typeface="Arial"/>
                <a:cs typeface="Arial"/>
              </a:rPr>
              <a:t>5,800 </a:t>
            </a:r>
            <a:r>
              <a:rPr lang="en-US">
                <a:solidFill>
                  <a:srgbClr val="ED1B2E"/>
                </a:solidFill>
                <a:latin typeface="Arial"/>
                <a:cs typeface="Arial"/>
              </a:rPr>
              <a:t>Red Cross disaster workers </a:t>
            </a:r>
            <a:r>
              <a:rPr lang="en-US">
                <a:solidFill>
                  <a:srgbClr val="6D6E70"/>
                </a:solidFill>
                <a:latin typeface="Arial"/>
                <a:cs typeface="Arial"/>
              </a:rPr>
              <a:t>provided</a:t>
            </a:r>
            <a:r>
              <a:rPr lang="en-US">
                <a:latin typeface="Arial"/>
                <a:cs typeface="Arial"/>
              </a:rPr>
              <a:t> </a:t>
            </a:r>
            <a:endParaRPr lang="en-US">
              <a:solidFill>
                <a:srgbClr val="6D6E70"/>
              </a:solidFill>
            </a:endParaRPr>
          </a:p>
          <a:p>
            <a:pPr algn="ctr">
              <a:tabLst>
                <a:tab pos="1198563" algn="l"/>
              </a:tabLst>
              <a:defRPr/>
            </a:pPr>
            <a:r>
              <a:rPr lang="en-US">
                <a:solidFill>
                  <a:srgbClr val="6D6E70"/>
                </a:solidFill>
                <a:latin typeface="Arial"/>
                <a:cs typeface="Arial"/>
              </a:rPr>
              <a:t>critical services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of $10,000+ (i.e., level 2 and higher).  </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l="-43893" t="-5319" r="-43893" b="-5319"/>
          <a:stretch/>
        </p:blipFill>
        <p:spPr>
          <a:xfrm>
            <a:off x="5640663" y="2369778"/>
            <a:ext cx="1339570" cy="871688"/>
          </a:xfrm>
        </p:spPr>
      </p:pic>
      <p:pic>
        <p:nvPicPr>
          <p:cNvPr id="31" name="Picture Placeholder 35" descr="Shape, circle&#10;&#10;Description automatically generated">
            <a:extLst>
              <a:ext uri="{FF2B5EF4-FFF2-40B4-BE49-F238E27FC236}">
                <a16:creationId xmlns:a16="http://schemas.microsoft.com/office/drawing/2014/main" id="{2CE7072C-1884-4835-B903-197A9044BD35}"/>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l="-16927" t="-10973" r="-16927" b="-10973"/>
          <a:stretch/>
        </p:blipFill>
        <p:spPr>
          <a:xfrm>
            <a:off x="1474240" y="2326004"/>
            <a:ext cx="1427163" cy="928687"/>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5" cstate="print">
            <a:extLst>
              <a:ext uri="{28A0092B-C50C-407E-A947-70E740481C1C}">
                <a14:useLocalDpi xmlns:a14="http://schemas.microsoft.com/office/drawing/2010/main"/>
              </a:ext>
            </a:extLst>
          </a:blip>
          <a:srcRect l="-48439" t="-12495" r="-48439" b="-12495"/>
          <a:stretch/>
        </p:blipFill>
        <p:spPr>
          <a:xfrm>
            <a:off x="3478480" y="2291852"/>
            <a:ext cx="1496942" cy="974094"/>
          </a:xfrm>
        </p:spPr>
      </p:pic>
      <p:pic>
        <p:nvPicPr>
          <p:cNvPr id="39" name="Picture Placeholder 33" descr="A picture containing text, clipart, vector graphics&#10;&#10;Description automatically generated">
            <a:extLst>
              <a:ext uri="{FF2B5EF4-FFF2-40B4-BE49-F238E27FC236}">
                <a16:creationId xmlns:a16="http://schemas.microsoft.com/office/drawing/2014/main" id="{890BFE95-9A95-4DB1-BEB4-47AF103B078F}"/>
              </a:ext>
            </a:extLst>
          </p:cNvPr>
          <p:cNvPicPr>
            <a:picLocks noGrp="1" noChangeAspect="1"/>
          </p:cNvPicPr>
          <p:nvPr>
            <p:ph type="pic" sz="quarter" idx="14"/>
          </p:nvPr>
        </p:nvPicPr>
        <p:blipFill rotWithShape="1">
          <a:blip r:embed="rId6" cstate="print">
            <a:extLst>
              <a:ext uri="{28A0092B-C50C-407E-A947-70E740481C1C}">
                <a14:useLocalDpi xmlns:a14="http://schemas.microsoft.com/office/drawing/2010/main"/>
              </a:ext>
            </a:extLst>
          </a:blip>
          <a:srcRect l="-24596" t="-1982" r="-24596" b="-1982"/>
          <a:stretch/>
        </p:blipFill>
        <p:spPr>
          <a:xfrm>
            <a:off x="7619179" y="2407689"/>
            <a:ext cx="1301633" cy="847002"/>
          </a:xfrm>
        </p:spPr>
      </p:pic>
    </p:spTree>
    <p:extLst>
      <p:ext uri="{BB962C8B-B14F-4D97-AF65-F5344CB8AC3E}">
        <p14:creationId xmlns:p14="http://schemas.microsoft.com/office/powerpoint/2010/main" val="128951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Home Fire Campaign</a:t>
            </a:r>
          </a:p>
        </p:txBody>
      </p:sp>
    </p:spTree>
    <p:extLst>
      <p:ext uri="{BB962C8B-B14F-4D97-AF65-F5344CB8AC3E}">
        <p14:creationId xmlns:p14="http://schemas.microsoft.com/office/powerpoint/2010/main" val="5767924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ed Cross 6">
      <a:dk1>
        <a:srgbClr val="000000"/>
      </a:dk1>
      <a:lt1>
        <a:srgbClr val="FFFFFF"/>
      </a:lt1>
      <a:dk2>
        <a:srgbClr val="6D6E70"/>
      </a:dk2>
      <a:lt2>
        <a:srgbClr val="E7E6E6"/>
      </a:lt2>
      <a:accent1>
        <a:srgbClr val="ED1B2E"/>
      </a:accent1>
      <a:accent2>
        <a:srgbClr val="6D6E70"/>
      </a:accent2>
      <a:accent3>
        <a:srgbClr val="A5A5A5"/>
      </a:accent3>
      <a:accent4>
        <a:srgbClr val="E7F2FB"/>
      </a:accent4>
      <a:accent5>
        <a:srgbClr val="000000"/>
      </a:accent5>
      <a:accent6>
        <a:srgbClr val="004B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Cross 6">
    <a:dk1>
      <a:srgbClr val="000000"/>
    </a:dk1>
    <a:lt1>
      <a:srgbClr val="FFFFFF"/>
    </a:lt1>
    <a:dk2>
      <a:srgbClr val="6D6E70"/>
    </a:dk2>
    <a:lt2>
      <a:srgbClr val="E7E6E6"/>
    </a:lt2>
    <a:accent1>
      <a:srgbClr val="ED1B2E"/>
    </a:accent1>
    <a:accent2>
      <a:srgbClr val="6D6E70"/>
    </a:accent2>
    <a:accent3>
      <a:srgbClr val="A5A5A5"/>
    </a:accent3>
    <a:accent4>
      <a:srgbClr val="E7F2FB"/>
    </a:accent4>
    <a:accent5>
      <a:srgbClr val="000000"/>
    </a:accent5>
    <a:accent6>
      <a:srgbClr val="004B79"/>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dfb93c61-09fd-40ff-8f23-56ad7d9a9b29" xsi:nil="true"/>
    <_ip_UnifiedCompliancePolicyProperties xmlns="http://schemas.microsoft.com/sharepoint/v3" xsi:nil="true"/>
    <_dlc_DocId xmlns="15cf46a6-57b0-493a-b6e0-0817c4a110d6">Z7UVSJU4EYRE-43553385-159676</_dlc_DocId>
    <_dlc_DocIdUrl xmlns="15cf46a6-57b0-493a-b6e0-0817c4a110d6">
      <Url>https://americanredcross.sharepoint.com/sites/HumSvc/HSO/DevOps/_layouts/15/DocIdRedir.aspx?ID=Z7UVSJU4EYRE-43553385-159676</Url>
      <Description>Z7UVSJU4EYRE-43553385-159676</Description>
    </_dlc_DocIdUrl>
    <lcf76f155ced4ddcb4097134ff3c332f xmlns="dfb93c61-09fd-40ff-8f23-56ad7d9a9b29">
      <Terms xmlns="http://schemas.microsoft.com/office/infopath/2007/PartnerControls"/>
    </lcf76f155ced4ddcb4097134ff3c332f>
    <TaxCatchAll xmlns="15cf46a6-57b0-493a-b6e0-0817c4a110d6" xsi:nil="true"/>
    <ConfirmedforVideo xmlns="dfb93c61-09fd-40ff-8f23-56ad7d9a9b2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470" ma:contentTypeDescription="Create a new document." ma:contentTypeScope="" ma:versionID="368155018ea30a7ecb9231057ac0bd88">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bfa9258f98f7b80d80124d85a3457230"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ConfirmedforVide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2afc66fd-001a-486f-8913-8a1209be5e5e}" ma:internalName="TaxCatchAll" ma:showField="CatchAllData" ma:web="15cf46a6-57b0-493a-b6e0-0817c4a110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c0885467-fdf6-42e8-a23e-67efc3f39a7c" ma:termSetId="09814cd3-568e-fe90-9814-8d621ff8fb84" ma:anchorId="fba54fb3-c3e1-fe81-a776-ca4b69148c4d" ma:open="true" ma:isKeyword="false">
      <xsd:complexType>
        <xsd:sequence>
          <xsd:element ref="pc:Terms" minOccurs="0" maxOccurs="1"/>
        </xsd:sequence>
      </xsd:complexType>
    </xsd:element>
    <xsd:element name="ConfirmedforVideo" ma:index="30" nillable="true" ma:displayName="Confirmed for Video" ma:format="Dropdown" ma:internalName="ConfirmedforVideo">
      <xsd:simpleType>
        <xsd:restriction base="dms:Choice">
          <xsd:enumeration value="Choice 1"/>
          <xsd:enumeration value="Choice 2"/>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478ACD-D967-4BFC-8CB9-D6742FE1C652}">
  <ds:schemaRefs>
    <ds:schemaRef ds:uri="http://schemas.microsoft.com/sharepoint/events"/>
  </ds:schemaRefs>
</ds:datastoreItem>
</file>

<file path=customXml/itemProps2.xml><?xml version="1.0" encoding="utf-8"?>
<ds:datastoreItem xmlns:ds="http://schemas.openxmlformats.org/officeDocument/2006/customXml" ds:itemID="{545CB2A4-5E58-42FB-B787-DB493392B713}">
  <ds:schemaRefs>
    <ds:schemaRef ds:uri="15cf46a6-57b0-493a-b6e0-0817c4a110d6"/>
    <ds:schemaRef ds:uri="3ba72d68-eddd-44e1-847b-51506bb268af"/>
    <ds:schemaRef ds:uri="dfb93c61-09fd-40ff-8f23-56ad7d9a9b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5AD4F7C-BD68-4933-814B-DB216921D821}">
  <ds:schemaRefs>
    <ds:schemaRef ds:uri="15cf46a6-57b0-493a-b6e0-0817c4a110d6"/>
    <ds:schemaRef ds:uri="3ba72d68-eddd-44e1-847b-51506bb268af"/>
    <ds:schemaRef ds:uri="dfb93c61-09fd-40ff-8f23-56ad7d9a9b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B51DF4D5-6A24-4091-B1A9-52064BE4E3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TotalTime>
  <Words>2194</Words>
  <Application>Microsoft Office PowerPoint</Application>
  <PresentationFormat>Custom</PresentationFormat>
  <Paragraphs>266</Paragraphs>
  <Slides>26</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Courier New</vt:lpstr>
      <vt:lpstr>Georgia</vt:lpstr>
      <vt:lpstr>Helvetica</vt:lpstr>
      <vt:lpstr>System Font Regular</vt:lpstr>
      <vt:lpstr>Office Theme</vt:lpstr>
      <vt:lpstr>Quarterly Disaster Update</vt:lpstr>
      <vt:lpstr>Quarterly Disaster Update</vt:lpstr>
      <vt:lpstr>Domestic Response</vt:lpstr>
      <vt:lpstr>Between July and October 2022, we provided help and hope to thousands of families facing their darkest moments.</vt:lpstr>
      <vt:lpstr>PowerPoint Presentation</vt:lpstr>
      <vt:lpstr>ADGP donors help us stay flexible in a rapidly changing disaster environment, allowing us to deliver our lifesaving services. </vt:lpstr>
      <vt:lpstr>Domestic Response Quarterly Totals</vt:lpstr>
      <vt:lpstr>Domestic Response Quarterly Totals</vt:lpstr>
      <vt:lpstr>Home Fire Campaign</vt:lpstr>
      <vt:lpstr>Home Fire Campaign Quarterly Totals</vt:lpstr>
      <vt:lpstr>PowerPoint Presentation</vt:lpstr>
      <vt:lpstr>PowerPoint Presentation</vt:lpstr>
      <vt:lpstr>International Services</vt:lpstr>
      <vt:lpstr>As part of the world’s largest humanitarian network, the American Red Cross plays an important role in responding to disasters around the globe. </vt:lpstr>
      <vt:lpstr>PowerPoint Presentation</vt:lpstr>
      <vt:lpstr>International Services Quarterly Totals</vt:lpstr>
      <vt:lpstr>International Services Quarterly Totals</vt:lpstr>
      <vt:lpstr>Mission Adaptations</vt:lpstr>
      <vt:lpstr>Adapting Our Mission to Meet Urgent Needs in the US… </vt:lpstr>
      <vt:lpstr>PowerPoint Presentation</vt:lpstr>
      <vt:lpstr>Domestic Mission Highlight:  Launching Community Adaptation Programs </vt:lpstr>
      <vt:lpstr>Domestic Mission Highlight:  Expanding Financial Assistance</vt:lpstr>
      <vt:lpstr>Your Partnership</vt:lpstr>
      <vt:lpstr>Benefits and Resources</vt:lpstr>
      <vt:lpstr>Join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Danaceau, Jessica</dc:creator>
  <cp:lastModifiedBy>Brown, Anne</cp:lastModifiedBy>
  <cp:revision>3</cp:revision>
  <dcterms:created xsi:type="dcterms:W3CDTF">2021-06-10T02:51:28Z</dcterms:created>
  <dcterms:modified xsi:type="dcterms:W3CDTF">2022-11-02T19:41:11Z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_dlc_DocIdItemGuid">
    <vt:lpwstr>a299bbd8-40f2-4533-9fdc-b07ea980861f</vt:lpwstr>
  </property>
  <property fmtid="{D5CDD505-2E9C-101B-9397-08002B2CF9AE}" pid="4" name="MediaServiceImageTags">
    <vt:lpwstr/>
  </property>
  <property fmtid="{D5CDD505-2E9C-101B-9397-08002B2CF9AE}" pid="5" name="ArticulateGUID">
    <vt:lpwstr>990A7C95-73B0-4D74-8CEB-6CDDBF933351</vt:lpwstr>
  </property>
  <property fmtid="{D5CDD505-2E9C-101B-9397-08002B2CF9AE}" pid="6" name="ArticulatePath">
    <vt:lpwstr>https://americanredcross-my.sharepoint.com/personal/jessica_danaceau_redcross_org/Documents/SHARED FILES/Red Cross Quarterly Disaster Update ADGP FY22_Q4</vt:lpwstr>
  </property>
</Properties>
</file>