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2"/>
  </p:notesMasterIdLst>
  <p:sldIdLst>
    <p:sldId id="842" r:id="rId6"/>
    <p:sldId id="824" r:id="rId7"/>
    <p:sldId id="861" r:id="rId8"/>
    <p:sldId id="882" r:id="rId9"/>
    <p:sldId id="821" r:id="rId10"/>
    <p:sldId id="865" r:id="rId11"/>
    <p:sldId id="2145707344" r:id="rId12"/>
    <p:sldId id="845" r:id="rId13"/>
    <p:sldId id="2145707342" r:id="rId14"/>
    <p:sldId id="2145707346" r:id="rId15"/>
    <p:sldId id="827" r:id="rId16"/>
    <p:sldId id="2145707348" r:id="rId17"/>
    <p:sldId id="780" r:id="rId18"/>
    <p:sldId id="2145707350" r:id="rId19"/>
    <p:sldId id="867" r:id="rId20"/>
    <p:sldId id="853" r:id="rId21"/>
    <p:sldId id="880" r:id="rId22"/>
    <p:sldId id="877" r:id="rId23"/>
    <p:sldId id="879" r:id="rId24"/>
    <p:sldId id="2145707292" r:id="rId25"/>
    <p:sldId id="2145707341" r:id="rId26"/>
    <p:sldId id="2145707282" r:id="rId27"/>
    <p:sldId id="859" r:id="rId28"/>
    <p:sldId id="2145707343" r:id="rId29"/>
    <p:sldId id="858" r:id="rId30"/>
    <p:sldId id="841" r:id="rId31"/>
  </p:sldIdLst>
  <p:sldSz cx="10058400" cy="64008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56156-DFB9-4CB1-4FD8-F444F9BC35AF}" name="Lepof, Amanda" initials="LA" userId="S::Amanda.Lepof@redcross.org::63b022e2-b478-4c9b-9dbb-fe829dae5fb8" providerId="AD"/>
  <p188:author id="{1B974A5C-3495-7064-9102-7C20EF8AD36D}" name="Shuffield, Michelle" initials="SM" userId="S::michelle.shuffield@redcross.org::5bda2f20-688d-40ea-bef1-17b4962a1ad5" providerId="AD"/>
  <p188:author id="{51E19165-B38C-D70A-6F4A-65CA9AC7D7C3}" name="Brown, Anne" initials="BA" userId="S::anne.brown@redcross.org::6648a100-430f-4e89-a29f-356c52c69f0b" providerId="AD"/>
  <p188:author id="{0AAF8566-399F-EEF5-09A6-E3E002AC6E63}" name="Schulze, Rachel" initials="SR" userId="S::rachel.schulze@redcross.org::e5379fe1-2a29-45fb-a56e-88027be1986f" providerId="AD"/>
  <p188:author id="{F26C808A-92AE-8168-3D65-F724CE52367E}" name="Rosenbaum, Lindsey" initials="RL" userId="S::lindsey.rosenbaum@redcross.org::52f17f25-fece-4ffa-bff9-33c769ef549e" providerId="AD"/>
  <p188:author id="{0F72C5BD-CED5-7281-2FF1-E307B745FDB0}" name="Rowland, Holly" initials="RH" userId="S::holly.rowland@redcross.org::2f595c04-0b0c-4ffa-98ff-58ccc37c7145" providerId="AD"/>
  <p188:author id="{427F59F4-1C3E-CED7-D31F-5B423B0671B7}" name="Saldivar, Natalie" initials="SN" userId="S::natalie.saldivar@redcross.org::4e2f6ffb-d0f4-4bdc-b3ea-b69b85d4c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137"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8"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24"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30" clrIdx="5">
    <p:extLst>
      <p:ext uri="{19B8F6BF-5375-455C-9EA6-DF929625EA0E}">
        <p15:presenceInfo xmlns:p15="http://schemas.microsoft.com/office/powerpoint/2012/main" userId="S::natalie.saldivar@redcross.org::4e2f6ffb-d0f4-4bdc-b3ea-b69b85d4ca6e" providerId="AD"/>
      </p:ext>
    </p:extLst>
  </p:cmAuthor>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8" name="Lepof, Amanda" initials="LA" lastIdx="6" clrIdx="7">
    <p:extLst>
      <p:ext uri="{19B8F6BF-5375-455C-9EA6-DF929625EA0E}">
        <p15:presenceInfo xmlns:p15="http://schemas.microsoft.com/office/powerpoint/2012/main" userId="S::Amanda.Lepof@redcross.org::63b022e2-b478-4c9b-9dbb-fe829dae5fb8" providerId="AD"/>
      </p:ext>
    </p:extLst>
  </p:cmAuthor>
  <p:cmAuthor id="9" name="Schulze, Rachel" initials="SR" lastIdx="12" clrIdx="8">
    <p:extLst>
      <p:ext uri="{19B8F6BF-5375-455C-9EA6-DF929625EA0E}">
        <p15:presenceInfo xmlns:p15="http://schemas.microsoft.com/office/powerpoint/2012/main" userId="S::rachel.schulze@redcross.org::e5379fe1-2a29-45fb-a56e-88027be1986f" providerId="AD"/>
      </p:ext>
    </p:extLst>
  </p:cmAuthor>
  <p:cmAuthor id="10" name="Rosenbaum, Lindsey" initials="RL" lastIdx="55" clrIdx="9">
    <p:extLst>
      <p:ext uri="{19B8F6BF-5375-455C-9EA6-DF929625EA0E}">
        <p15:presenceInfo xmlns:p15="http://schemas.microsoft.com/office/powerpoint/2012/main" userId="S::lindsey.rosenbaum@redcross.org::52f17f25-fece-4ffa-bff9-33c769ef549e" providerId="AD"/>
      </p:ext>
    </p:extLst>
  </p:cmAuthor>
  <p:cmAuthor id="11" name="Reese, Nick H." initials="RNH" lastIdx="1" clrIdx="10">
    <p:extLst>
      <p:ext uri="{19B8F6BF-5375-455C-9EA6-DF929625EA0E}">
        <p15:presenceInfo xmlns:p15="http://schemas.microsoft.com/office/powerpoint/2012/main" userId="S::nick.reese@redcross.org::37d3ad8f-a4b9-4a1d-9e63-a07ba0895484" providerId="AD"/>
      </p:ext>
    </p:extLst>
  </p:cmAuthor>
  <p:cmAuthor id="12" name="Nguyen, Alex" initials="NA" lastIdx="10" clrIdx="11">
    <p:extLst>
      <p:ext uri="{19B8F6BF-5375-455C-9EA6-DF929625EA0E}">
        <p15:presenceInfo xmlns:p15="http://schemas.microsoft.com/office/powerpoint/2012/main" userId="S::alex.nguyen@redcross.org::9a2cf77f-8331-403c-bcb8-0c0bd8e8bd9e" providerId="AD"/>
      </p:ext>
    </p:extLst>
  </p:cmAuthor>
  <p:cmAuthor id="13" name="Watson, Neil" initials="WN" lastIdx="7" clrIdx="12">
    <p:extLst>
      <p:ext uri="{19B8F6BF-5375-455C-9EA6-DF929625EA0E}">
        <p15:presenceInfo xmlns:p15="http://schemas.microsoft.com/office/powerpoint/2012/main" userId="S::neil.watson@redcross.org::091892e6-1d38-4d17-92c3-35349e2312c5" providerId="AD"/>
      </p:ext>
    </p:extLst>
  </p:cmAuthor>
  <p:cmAuthor id="14" name="Long, Jodi" initials="LJ" lastIdx="2" clrIdx="13">
    <p:extLst>
      <p:ext uri="{19B8F6BF-5375-455C-9EA6-DF929625EA0E}">
        <p15:presenceInfo xmlns:p15="http://schemas.microsoft.com/office/powerpoint/2012/main" userId="S::jodi.long@redcross.org::e530ea39-c8b8-47e7-8edf-c927ee5d3ae3" providerId="AD"/>
      </p:ext>
    </p:extLst>
  </p:cmAuthor>
  <p:cmAuthor id="15" name="Shuffield, Michelle" initials="SM" lastIdx="5" clrIdx="14">
    <p:extLst>
      <p:ext uri="{19B8F6BF-5375-455C-9EA6-DF929625EA0E}">
        <p15:presenceInfo xmlns:p15="http://schemas.microsoft.com/office/powerpoint/2012/main" userId="S::michelle.shuffield@redcross.org::5bda2f20-688d-40ea-bef1-17b4962a1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E"/>
    <a:srgbClr val="717073"/>
    <a:srgbClr val="4784B5"/>
    <a:srgbClr val="6D6E70"/>
    <a:srgbClr val="ED1B24"/>
    <a:srgbClr val="E7F2FB"/>
    <a:srgbClr val="C6C6C7"/>
    <a:srgbClr val="0000FF"/>
    <a:srgbClr val="004B79"/>
    <a:srgbClr val="228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302" autoAdjust="0"/>
  </p:normalViewPr>
  <p:slideViewPr>
    <p:cSldViewPr snapToGrid="0">
      <p:cViewPr varScale="1">
        <p:scale>
          <a:sx n="70" d="100"/>
          <a:sy n="70" d="100"/>
        </p:scale>
        <p:origin x="84" y="888"/>
      </p:cViewPr>
      <p:guideLst>
        <p:guide orient="horz" pos="2016"/>
        <p:guide pos="3168"/>
      </p:guideLst>
    </p:cSldViewPr>
  </p:slideViewPr>
  <p:outlineViewPr>
    <p:cViewPr>
      <p:scale>
        <a:sx n="33" d="100"/>
        <a:sy n="33" d="100"/>
      </p:scale>
      <p:origin x="0" y="-154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Anne" userId="6648a100-430f-4e89-a29f-356c52c69f0b" providerId="ADAL" clId="{23A367FE-72D6-4FB7-B251-978E8D7B5265}"/>
    <pc:docChg chg="custSel delSld modSld">
      <pc:chgData name="Brown, Anne" userId="6648a100-430f-4e89-a29f-356c52c69f0b" providerId="ADAL" clId="{23A367FE-72D6-4FB7-B251-978E8D7B5265}" dt="2022-11-02T19:42:42.265" v="55" actId="47"/>
      <pc:docMkLst>
        <pc:docMk/>
      </pc:docMkLst>
      <pc:sldChg chg="delSp mod">
        <pc:chgData name="Brown, Anne" userId="6648a100-430f-4e89-a29f-356c52c69f0b" providerId="ADAL" clId="{23A367FE-72D6-4FB7-B251-978E8D7B5265}" dt="2022-11-02T19:42:28.980" v="53" actId="478"/>
        <pc:sldMkLst>
          <pc:docMk/>
          <pc:sldMk cId="510287816" sldId="824"/>
        </pc:sldMkLst>
        <pc:spChg chg="del">
          <ac:chgData name="Brown, Anne" userId="6648a100-430f-4e89-a29f-356c52c69f0b" providerId="ADAL" clId="{23A367FE-72D6-4FB7-B251-978E8D7B5265}" dt="2022-11-02T19:42:28.980" v="53" actId="478"/>
          <ac:spMkLst>
            <pc:docMk/>
            <pc:sldMk cId="510287816" sldId="824"/>
            <ac:spMk id="10" creationId="{36CB2E17-C50C-47A8-889D-EA793DDB4572}"/>
          </ac:spMkLst>
        </pc:spChg>
      </pc:sldChg>
      <pc:sldChg chg="delSp modSp mod">
        <pc:chgData name="Brown, Anne" userId="6648a100-430f-4e89-a29f-356c52c69f0b" providerId="ADAL" clId="{23A367FE-72D6-4FB7-B251-978E8D7B5265}" dt="2022-11-02T19:42:06.310" v="52" actId="20577"/>
        <pc:sldMkLst>
          <pc:docMk/>
          <pc:sldMk cId="2650466991" sldId="842"/>
        </pc:sldMkLst>
        <pc:spChg chg="mod">
          <ac:chgData name="Brown, Anne" userId="6648a100-430f-4e89-a29f-356c52c69f0b" providerId="ADAL" clId="{23A367FE-72D6-4FB7-B251-978E8D7B5265}" dt="2022-11-02T19:42:06.310" v="52" actId="20577"/>
          <ac:spMkLst>
            <pc:docMk/>
            <pc:sldMk cId="2650466991" sldId="842"/>
            <ac:spMk id="4" creationId="{72208C88-D480-E943-91BF-547A71275932}"/>
          </ac:spMkLst>
        </pc:spChg>
        <pc:spChg chg="mod">
          <ac:chgData name="Brown, Anne" userId="6648a100-430f-4e89-a29f-356c52c69f0b" providerId="ADAL" clId="{23A367FE-72D6-4FB7-B251-978E8D7B5265}" dt="2022-11-02T19:41:53.716" v="1" actId="20577"/>
          <ac:spMkLst>
            <pc:docMk/>
            <pc:sldMk cId="2650466991" sldId="842"/>
            <ac:spMk id="5" creationId="{4A172C99-5D4B-1146-9783-25FDFB5F9A04}"/>
          </ac:spMkLst>
        </pc:spChg>
        <pc:spChg chg="del">
          <ac:chgData name="Brown, Anne" userId="6648a100-430f-4e89-a29f-356c52c69f0b" providerId="ADAL" clId="{23A367FE-72D6-4FB7-B251-978E8D7B5265}" dt="2022-11-02T19:41:51.636" v="0" actId="478"/>
          <ac:spMkLst>
            <pc:docMk/>
            <pc:sldMk cId="2650466991" sldId="842"/>
            <ac:spMk id="7" creationId="{2C9AA188-7411-4F75-9DBB-26B3B4CE76F0}"/>
          </ac:spMkLst>
        </pc:spChg>
      </pc:sldChg>
      <pc:sldChg chg="del">
        <pc:chgData name="Brown, Anne" userId="6648a100-430f-4e89-a29f-356c52c69f0b" providerId="ADAL" clId="{23A367FE-72D6-4FB7-B251-978E8D7B5265}" dt="2022-11-02T19:42:42.265" v="55" actId="47"/>
        <pc:sldMkLst>
          <pc:docMk/>
          <pc:sldMk cId="1546267996" sldId="857"/>
        </pc:sldMkLst>
      </pc:sldChg>
      <pc:sldChg chg="delSp mod">
        <pc:chgData name="Brown, Anne" userId="6648a100-430f-4e89-a29f-356c52c69f0b" providerId="ADAL" clId="{23A367FE-72D6-4FB7-B251-978E8D7B5265}" dt="2022-11-02T19:42:39.435" v="54" actId="478"/>
        <pc:sldMkLst>
          <pc:docMk/>
          <pc:sldMk cId="343329121" sldId="2145707343"/>
        </pc:sldMkLst>
        <pc:spChg chg="del">
          <ac:chgData name="Brown, Anne" userId="6648a100-430f-4e89-a29f-356c52c69f0b" providerId="ADAL" clId="{23A367FE-72D6-4FB7-B251-978E8D7B5265}" dt="2022-11-02T19:42:39.435" v="54" actId="478"/>
          <ac:spMkLst>
            <pc:docMk/>
            <pc:sldMk cId="343329121" sldId="2145707343"/>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11/2/2022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11</a:t>
            </a:fld>
            <a:endParaRPr lang="en-US"/>
          </a:p>
        </p:txBody>
      </p:sp>
    </p:spTree>
    <p:extLst>
      <p:ext uri="{BB962C8B-B14F-4D97-AF65-F5344CB8AC3E}">
        <p14:creationId xmlns:p14="http://schemas.microsoft.com/office/powerpoint/2010/main" val="204686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148074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34385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231941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130451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259650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411A8-DBDD-4318-BA36-9EA5BFF75B17}" type="slidenum">
              <a:rPr lang="en-US" smtClean="0"/>
              <a:t>21</a:t>
            </a:fld>
            <a:endParaRPr lang="en-US"/>
          </a:p>
        </p:txBody>
      </p:sp>
    </p:spTree>
    <p:extLst>
      <p:ext uri="{BB962C8B-B14F-4D97-AF65-F5344CB8AC3E}">
        <p14:creationId xmlns:p14="http://schemas.microsoft.com/office/powerpoint/2010/main" val="389872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2856800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24</a:t>
            </a:fld>
            <a:endParaRPr lang="en-US"/>
          </a:p>
        </p:txBody>
      </p:sp>
    </p:spTree>
    <p:extLst>
      <p:ext uri="{BB962C8B-B14F-4D97-AF65-F5344CB8AC3E}">
        <p14:creationId xmlns:p14="http://schemas.microsoft.com/office/powerpoint/2010/main" val="286767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6</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244496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95409" y="5043735"/>
            <a:ext cx="2227467" cy="100881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7" name="Picture 6">
            <a:extLst>
              <a:ext uri="{FF2B5EF4-FFF2-40B4-BE49-F238E27FC236}">
                <a16:creationId xmlns:a16="http://schemas.microsoft.com/office/drawing/2014/main" id="{98F3C635-D42B-48C6-B5E9-52DA4E6F413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5248787" y="5032467"/>
            <a:ext cx="3560129" cy="90520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urna.Nunc</a:t>
            </a:r>
            <a:r>
              <a:rPr lang="en-US" dirty="0"/>
              <a:t>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52010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pic>
        <p:nvPicPr>
          <p:cNvPr id="8" name="Picture 7" descr="Text&#10;&#10;Description automatically generated with medium confidence">
            <a:extLst>
              <a:ext uri="{FF2B5EF4-FFF2-40B4-BE49-F238E27FC236}">
                <a16:creationId xmlns:a16="http://schemas.microsoft.com/office/drawing/2014/main" id="{CBD1B312-D11B-4BEB-A9BC-E7B32A9FB7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78915" y="5053598"/>
            <a:ext cx="3972109" cy="1009954"/>
          </a:xfrm>
          <a:prstGeom prst="rect">
            <a:avLst/>
          </a:prstGeom>
        </p:spPr>
      </p:pic>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urna.Nunc</a:t>
            </a:r>
            <a:r>
              <a:rPr lang="en-US" dirty="0"/>
              <a:t>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Tree>
    <p:extLst>
      <p:ext uri="{BB962C8B-B14F-4D97-AF65-F5344CB8AC3E}">
        <p14:creationId xmlns:p14="http://schemas.microsoft.com/office/powerpoint/2010/main" val="206792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9" name="Picture 8">
            <a:extLst>
              <a:ext uri="{FF2B5EF4-FFF2-40B4-BE49-F238E27FC236}">
                <a16:creationId xmlns:a16="http://schemas.microsoft.com/office/drawing/2014/main" id="{56938831-28B7-4F68-B652-14E8EBF9DE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10" name="Picture 9">
            <a:extLst>
              <a:ext uri="{FF2B5EF4-FFF2-40B4-BE49-F238E27FC236}">
                <a16:creationId xmlns:a16="http://schemas.microsoft.com/office/drawing/2014/main" id="{40A4F6B4-2AF5-4BFB-B2D1-DC4D7CFD93C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5248787" y="5032467"/>
            <a:ext cx="3560129" cy="905203"/>
          </a:xfrm>
          <a:prstGeom prst="rect">
            <a:avLst/>
          </a:prstGeom>
          <a:noFill/>
          <a:ln w="9525">
            <a:noFill/>
            <a:miter lim="800000"/>
            <a:headEnd/>
            <a:tailEnd/>
          </a:ln>
        </p:spPr>
      </p:pic>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 id="2147483703" r:id="rId19"/>
    <p:sldLayoutId id="2147483704" r:id="rId20"/>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8.emf"/><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dcross.org/content/dam/redcross/donations/adgp-disaster-responder-program/membership-hub-resources/2022/RedCross_Turn-and-Test_Fall-2022_ADGP-DR-Comms-Resources.zip" TargetMode="Externa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Disaster Responder Program Members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p:txBody>
          <a:bodyPr/>
          <a:lstStyle/>
          <a:p>
            <a:r>
              <a:rPr lang="en-US" kern="0" spc="100" dirty="0"/>
              <a:t>FY23 Q1 (July – September 2022)</a:t>
            </a:r>
            <a:endParaRPr lang="en-US" dirty="0"/>
          </a:p>
        </p:txBody>
      </p:sp>
      <p:pic>
        <p:nvPicPr>
          <p:cNvPr id="10" name="Picture 9">
            <a:extLst>
              <a:ext uri="{FF2B5EF4-FFF2-40B4-BE49-F238E27FC236}">
                <a16:creationId xmlns:a16="http://schemas.microsoft.com/office/drawing/2014/main" id="{22DA56AC-AD94-4C1D-8F97-6E05FF011C72}"/>
              </a:ext>
            </a:extLst>
          </p:cNvPr>
          <p:cNvPicPr>
            <a:picLocks noChangeAspect="1"/>
          </p:cNvPicPr>
          <p:nvPr/>
        </p:nvPicPr>
        <p:blipFill>
          <a:blip r:embed="rId4"/>
          <a:srcRect t="14687" b="14687"/>
          <a:stretch/>
        </p:blipFill>
        <p:spPr>
          <a:xfrm>
            <a:off x="0" y="0"/>
            <a:ext cx="10058400" cy="4735902"/>
          </a:xfrm>
          <a:prstGeom prst="rect">
            <a:avLst/>
          </a:prstGeom>
        </p:spPr>
      </p:pic>
    </p:spTree>
    <p:custDataLst>
      <p:tags r:id="rId1"/>
    </p:custDataLst>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dirty="0">
                <a:solidFill>
                  <a:srgbClr val="ED1B2E"/>
                </a:solidFill>
              </a:rPr>
              <a:t>36,300</a:t>
            </a:r>
          </a:p>
          <a:p>
            <a:r>
              <a:rPr lang="en-US" dirty="0">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dirty="0">
                <a:solidFill>
                  <a:srgbClr val="ED1B2E"/>
                </a:solidFill>
              </a:rPr>
              <a:t>14,100</a:t>
            </a:r>
          </a:p>
          <a:p>
            <a:r>
              <a:rPr lang="en-US" dirty="0">
                <a:solidFill>
                  <a:srgbClr val="6D6E70"/>
                </a:solidFill>
                <a:latin typeface="Arial"/>
                <a:cs typeface="Arial"/>
              </a:rPr>
              <a:t>homes made </a:t>
            </a:r>
          </a:p>
          <a:p>
            <a:r>
              <a:rPr lang="en-US" dirty="0">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E"/>
                </a:solidFill>
                <a:latin typeface="Arial"/>
                <a:cs typeface="Arial"/>
              </a:rPr>
              <a:t>13,000</a:t>
            </a:r>
            <a:endParaRPr lang="en-US" sz="2400" b="1">
              <a:solidFill>
                <a:srgbClr val="ED1B2E"/>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E"/>
                </a:solidFill>
                <a:latin typeface="Arial"/>
                <a:cs typeface="Arial"/>
              </a:rPr>
              <a:t>50,500</a:t>
            </a:r>
            <a:endParaRPr lang="en-US" sz="2400" b="1">
              <a:solidFill>
                <a:srgbClr val="ED1B2E"/>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dirty="0">
                <a:solidFill>
                  <a:srgbClr val="ED1B2E"/>
                </a:solidFill>
                <a:latin typeface="Arial"/>
                <a:cs typeface="Arial"/>
              </a:rPr>
              <a:t>21,300</a:t>
            </a:r>
            <a:endParaRPr lang="en-US" sz="2400" b="1" dirty="0">
              <a:solidFill>
                <a:srgbClr val="ED1B2E"/>
              </a:solidFill>
            </a:endParaRPr>
          </a:p>
          <a:p>
            <a:r>
              <a:rPr lang="en-US" dirty="0">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dirty="0"/>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64456"/>
            <a:ext cx="1554480" cy="581891"/>
          </a:xfrm>
        </p:spPr>
        <p:txBody>
          <a:bodyPr lIns="91440" tIns="45720" rIns="91440" bIns="45720" anchor="t"/>
          <a:lstStyle/>
          <a:p>
            <a:r>
              <a:rPr lang="en-US" dirty="0">
                <a:latin typeface="Arial"/>
                <a:cs typeface="Arial"/>
              </a:rPr>
              <a:t>36,300</a:t>
            </a:r>
            <a:endParaRPr lang="en-US" dirty="0">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dirty="0">
                <a:solidFill>
                  <a:srgbClr val="6D6E70"/>
                </a:solidFill>
                <a:latin typeface="Arial"/>
                <a:cs typeface="Arial"/>
              </a:rPr>
              <a:t>14,100</a:t>
            </a:r>
            <a:endParaRPr lang="en-US" dirty="0">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latin typeface="Arial"/>
                <a:cs typeface="Arial"/>
              </a:rPr>
              <a:t>13,000</a:t>
            </a:r>
            <a:endParaRPr lang="en-US">
              <a:solidFill>
                <a:srgbClr val="6D6E70"/>
              </a:solidFill>
              <a:latin typeface="Arial"/>
              <a:cs typeface="Arial"/>
            </a:endParaRP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latin typeface="Arial"/>
                <a:cs typeface="Arial"/>
              </a:rPr>
              <a:t>50,500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dirty="0">
                <a:latin typeface="Arial"/>
                <a:cs typeface="Arial"/>
              </a:rPr>
              <a:t>21</a:t>
            </a:r>
            <a:r>
              <a:rPr lang="en-US" dirty="0">
                <a:solidFill>
                  <a:srgbClr val="6D6E70"/>
                </a:solidFill>
                <a:latin typeface="Arial"/>
                <a:cs typeface="Arial"/>
              </a:rPr>
              <a:t>,300</a:t>
            </a:r>
            <a:endParaRPr lang="en-US" dirty="0">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dirty="0">
                <a:solidFill>
                  <a:srgbClr val="6D6E70"/>
                </a:solidFill>
                <a:latin typeface="Arial"/>
                <a:cs typeface="Arial"/>
              </a:rPr>
              <a:t>This quarter, </a:t>
            </a:r>
            <a:r>
              <a:rPr lang="en-US">
                <a:solidFill>
                  <a:srgbClr val="6D6E70"/>
                </a:solidFill>
                <a:latin typeface="Arial"/>
                <a:cs typeface="Arial"/>
              </a:rPr>
              <a:t>over </a:t>
            </a:r>
            <a:r>
              <a:rPr lang="en-US">
                <a:solidFill>
                  <a:srgbClr val="ED1B2E"/>
                </a:solidFill>
                <a:latin typeface="Arial"/>
                <a:cs typeface="Arial"/>
              </a:rPr>
              <a:t>5,000 </a:t>
            </a:r>
            <a:r>
              <a:rPr lang="en-US" dirty="0">
                <a:solidFill>
                  <a:srgbClr val="ED1B2E"/>
                </a:solidFill>
                <a:latin typeface="Arial"/>
                <a:cs typeface="Arial"/>
              </a:rPr>
              <a:t>dedicated Red Cross home fire workers </a:t>
            </a:r>
            <a:r>
              <a:rPr lang="en-US" dirty="0">
                <a:solidFill>
                  <a:srgbClr val="6D6E70"/>
                </a:solidFill>
                <a:latin typeface="Arial"/>
                <a:cs typeface="Arial"/>
              </a:rPr>
              <a:t>provided</a:t>
            </a:r>
            <a:r>
              <a:rPr lang="en-US" dirty="0">
                <a:latin typeface="Arial"/>
                <a:cs typeface="Arial"/>
              </a:rPr>
              <a:t> </a:t>
            </a:r>
            <a:r>
              <a:rPr lang="en-US" dirty="0">
                <a:solidFill>
                  <a:srgbClr val="6D6E70"/>
                </a:solidFill>
                <a:latin typeface="Arial"/>
                <a:cs typeface="Arial"/>
              </a:rPr>
              <a:t>critical services to help families prepare for and recover from home fires in lockstep with our partners across the U.S.</a:t>
            </a:r>
            <a:r>
              <a:rPr lang="en-US" dirty="0">
                <a:latin typeface="Arial"/>
                <a:cs typeface="Arial"/>
              </a:rPr>
              <a:t> </a:t>
            </a:r>
            <a:endParaRPr lang="en-US" sz="2400" baseline="36000" dirty="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7A44B53-165C-AF4A-99F5-BDD75B0F958F}"/>
              </a:ext>
            </a:extLst>
          </p:cNvPr>
          <p:cNvSpPr>
            <a:spLocks noGrp="1"/>
          </p:cNvSpPr>
          <p:nvPr>
            <p:ph type="body" sz="quarter" idx="12"/>
          </p:nvPr>
        </p:nvSpPr>
        <p:spPr>
          <a:xfrm>
            <a:off x="261639" y="1075097"/>
            <a:ext cx="4324430" cy="4529796"/>
          </a:xfrm>
        </p:spPr>
        <p:txBody>
          <a:bodyPr lIns="91440" tIns="45720" rIns="91440" bIns="45720" anchor="t"/>
          <a:lstStyle/>
          <a:p>
            <a:r>
              <a:rPr lang="en-US" b="1">
                <a:solidFill>
                  <a:srgbClr val="ED1B2E"/>
                </a:solidFill>
                <a:latin typeface="Arial"/>
                <a:cs typeface="Arial"/>
              </a:rPr>
              <a:t>The need for critical Red Cross home fire relief services continues to grow. </a:t>
            </a:r>
            <a:endParaRPr lang="en-US" b="1">
              <a:solidFill>
                <a:srgbClr val="ED1B2E"/>
              </a:solidFill>
            </a:endParaRPr>
          </a:p>
          <a:p>
            <a:r>
              <a:rPr lang="en-US">
                <a:latin typeface="Arial"/>
                <a:cs typeface="Arial"/>
              </a:rPr>
              <a:t>We opened over </a:t>
            </a:r>
            <a:r>
              <a:rPr lang="en-US" b="1">
                <a:solidFill>
                  <a:srgbClr val="FF0000"/>
                </a:solidFill>
                <a:latin typeface="Arial"/>
                <a:cs typeface="Arial"/>
              </a:rPr>
              <a:t>19,000 home fire cases </a:t>
            </a:r>
            <a:r>
              <a:rPr lang="en-US">
                <a:latin typeface="Arial"/>
                <a:cs typeface="Arial"/>
              </a:rPr>
              <a:t>in the first quarter of our 2023 fiscal year – an </a:t>
            </a:r>
            <a:r>
              <a:rPr lang="en-US" b="1">
                <a:solidFill>
                  <a:srgbClr val="FF0000"/>
                </a:solidFill>
                <a:latin typeface="Arial"/>
                <a:cs typeface="Arial"/>
              </a:rPr>
              <a:t>11% increase </a:t>
            </a:r>
            <a:r>
              <a:rPr lang="en-US">
                <a:latin typeface="Arial"/>
                <a:cs typeface="Arial"/>
              </a:rPr>
              <a:t>compared to the same timeframe last year. </a:t>
            </a:r>
            <a:endParaRPr lang="en-US"/>
          </a:p>
          <a:p>
            <a:r>
              <a:rPr lang="en-US">
                <a:latin typeface="Arial"/>
                <a:cs typeface="Arial"/>
              </a:rPr>
              <a:t>We’re also distributing </a:t>
            </a:r>
            <a:r>
              <a:rPr lang="en-US" b="1">
                <a:solidFill>
                  <a:srgbClr val="FF0000"/>
                </a:solidFill>
                <a:latin typeface="Arial"/>
                <a:cs typeface="Arial"/>
              </a:rPr>
              <a:t>more financial assistance </a:t>
            </a:r>
            <a:r>
              <a:rPr lang="en-US">
                <a:latin typeface="Arial"/>
                <a:cs typeface="Arial"/>
              </a:rPr>
              <a:t>dollars. We provided </a:t>
            </a:r>
            <a:r>
              <a:rPr lang="en-US" b="1">
                <a:solidFill>
                  <a:srgbClr val="FF0000"/>
                </a:solidFill>
                <a:latin typeface="Arial"/>
                <a:cs typeface="Arial"/>
              </a:rPr>
              <a:t>$12.5 million</a:t>
            </a:r>
            <a:r>
              <a:rPr lang="en-US">
                <a:latin typeface="Arial"/>
                <a:cs typeface="Arial"/>
              </a:rPr>
              <a:t> in the first quarter this year, </a:t>
            </a:r>
            <a:r>
              <a:rPr lang="en-US" b="1">
                <a:solidFill>
                  <a:srgbClr val="FF0000"/>
                </a:solidFill>
                <a:latin typeface="Arial"/>
                <a:cs typeface="Arial"/>
              </a:rPr>
              <a:t>up 12% </a:t>
            </a:r>
            <a:r>
              <a:rPr lang="en-US">
                <a:latin typeface="Arial"/>
                <a:cs typeface="Arial"/>
              </a:rPr>
              <a:t>from this time in FY22. </a:t>
            </a:r>
            <a:endParaRPr lang="en-US"/>
          </a:p>
          <a:p>
            <a:pPr lvl="0"/>
            <a:endParaRPr lang="en-US"/>
          </a:p>
          <a:p>
            <a:r>
              <a:rPr lang="en-US">
                <a:latin typeface="Arial"/>
                <a:cs typeface="Arial"/>
              </a:rPr>
              <a:t>. </a:t>
            </a:r>
            <a:endParaRPr lang="en-US"/>
          </a:p>
        </p:txBody>
      </p:sp>
      <p:sp>
        <p:nvSpPr>
          <p:cNvPr id="24" name="Text Placeholder 23">
            <a:extLst>
              <a:ext uri="{FF2B5EF4-FFF2-40B4-BE49-F238E27FC236}">
                <a16:creationId xmlns:a16="http://schemas.microsoft.com/office/drawing/2014/main" id="{347C1AB5-8081-B449-B0EA-AEB21F72E597}"/>
              </a:ext>
            </a:extLst>
          </p:cNvPr>
          <p:cNvSpPr>
            <a:spLocks noGrp="1"/>
          </p:cNvSpPr>
          <p:nvPr>
            <p:ph type="body" sz="quarter" idx="13"/>
          </p:nvPr>
        </p:nvSpPr>
        <p:spPr/>
        <p:txBody>
          <a:bodyPr/>
          <a:lstStyle/>
          <a:p>
            <a:r>
              <a:rPr lang="en-US"/>
              <a:t>This Quarter</a:t>
            </a:r>
          </a:p>
        </p:txBody>
      </p:sp>
      <p:pic>
        <p:nvPicPr>
          <p:cNvPr id="8" name="Picture 7">
            <a:extLst>
              <a:ext uri="{FF2B5EF4-FFF2-40B4-BE49-F238E27FC236}">
                <a16:creationId xmlns:a16="http://schemas.microsoft.com/office/drawing/2014/main" id="{3DB82527-2774-44D1-A269-3E9680C45B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6588" y="1254149"/>
            <a:ext cx="4939617" cy="3296658"/>
          </a:xfrm>
          <a:prstGeom prst="rect">
            <a:avLst/>
          </a:prstGeom>
        </p:spPr>
      </p:pic>
    </p:spTree>
    <p:extLst>
      <p:ext uri="{BB962C8B-B14F-4D97-AF65-F5344CB8AC3E}">
        <p14:creationId xmlns:p14="http://schemas.microsoft.com/office/powerpoint/2010/main" val="308468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712677" y="368300"/>
            <a:ext cx="5116611" cy="2325688"/>
          </a:xfrm>
        </p:spPr>
        <p:txBody>
          <a:bodyPr lIns="91440" tIns="45720" rIns="91440" bIns="45720" anchor="t"/>
          <a:lstStyle/>
          <a:p>
            <a:r>
              <a:rPr lang="en-US" sz="2900">
                <a:latin typeface="Georgia"/>
                <a:cs typeface="Arial"/>
              </a:rPr>
              <a:t>“</a:t>
            </a:r>
            <a:r>
              <a:rPr lang="en-US" sz="2900" dirty="0">
                <a:latin typeface="Georgia"/>
                <a:cs typeface="Arial"/>
              </a:rPr>
              <a:t>When </a:t>
            </a:r>
            <a:r>
              <a:rPr lang="en-US" sz="2900">
                <a:latin typeface="Georgia"/>
                <a:cs typeface="Arial"/>
              </a:rPr>
              <a:t>I </a:t>
            </a:r>
            <a:r>
              <a:rPr lang="en-US" sz="2900" dirty="0">
                <a:latin typeface="Georgia"/>
                <a:cs typeface="Arial"/>
              </a:rPr>
              <a:t>… </a:t>
            </a:r>
            <a:r>
              <a:rPr lang="en-US" sz="2900">
                <a:latin typeface="Georgia"/>
                <a:cs typeface="Arial"/>
              </a:rPr>
              <a:t>saw the Red Cross</a:t>
            </a:r>
            <a:r>
              <a:rPr lang="en-US" sz="2900" dirty="0">
                <a:latin typeface="Georgia"/>
                <a:cs typeface="Arial"/>
              </a:rPr>
              <a:t>, I felt relief</a:t>
            </a:r>
            <a:r>
              <a:rPr lang="en-US" sz="2900">
                <a:latin typeface="Georgia"/>
                <a:cs typeface="Arial"/>
              </a:rPr>
              <a:t>. It was a </a:t>
            </a:r>
            <a:r>
              <a:rPr lang="en-US" sz="2900" dirty="0">
                <a:latin typeface="Georgia"/>
                <a:cs typeface="Arial"/>
              </a:rPr>
              <a:t>blessing </a:t>
            </a:r>
            <a:r>
              <a:rPr lang="en-US" sz="2900">
                <a:latin typeface="Georgia"/>
                <a:cs typeface="Arial"/>
              </a:rPr>
              <a:t>that they were here to help us</a:t>
            </a:r>
            <a:r>
              <a:rPr lang="en-US" sz="2900" dirty="0">
                <a:latin typeface="Georgia"/>
                <a:cs typeface="Arial"/>
              </a:rPr>
              <a:t> open a new door and start over</a:t>
            </a:r>
            <a:r>
              <a:rPr lang="en-US" sz="2900">
                <a:latin typeface="Georgia"/>
                <a:cs typeface="Arial"/>
              </a:rPr>
              <a:t>.”</a:t>
            </a:r>
            <a:endParaRPr lang="en-US" sz="2900"/>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788150" y="2763423"/>
            <a:ext cx="2923886" cy="1113252"/>
          </a:xfrm>
        </p:spPr>
        <p:txBody>
          <a:bodyPr/>
          <a:lstStyle/>
          <a:p>
            <a:pPr>
              <a:spcBef>
                <a:spcPts val="0"/>
              </a:spcBef>
              <a:spcAft>
                <a:spcPts val="0"/>
              </a:spcAft>
            </a:pPr>
            <a:r>
              <a:rPr lang="en-US" dirty="0"/>
              <a:t>Rosa Quiroz</a:t>
            </a:r>
            <a:endParaRPr lang="en-US"/>
          </a:p>
          <a:p>
            <a:pPr>
              <a:spcBef>
                <a:spcPts val="0"/>
              </a:spcBef>
              <a:spcAft>
                <a:spcPts val="0"/>
              </a:spcAft>
            </a:pPr>
            <a:r>
              <a:rPr lang="en-US"/>
              <a:t>Home fire survivor</a:t>
            </a:r>
          </a:p>
          <a:p>
            <a:pPr>
              <a:spcBef>
                <a:spcPts val="0"/>
              </a:spcBef>
              <a:spcAft>
                <a:spcPts val="0"/>
              </a:spcAft>
            </a:pPr>
            <a:r>
              <a:rPr lang="en-US" dirty="0"/>
              <a:t>Greenpoint</a:t>
            </a:r>
            <a:r>
              <a:rPr lang="en-US"/>
              <a:t>, Texas</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276664" y="4217278"/>
            <a:ext cx="9407236" cy="2127250"/>
          </a:xfrm>
        </p:spPr>
        <p:txBody>
          <a:bodyPr/>
          <a:lstStyle/>
          <a:p>
            <a:pPr>
              <a:spcAft>
                <a:spcPts val="1200"/>
              </a:spcAft>
            </a:pPr>
            <a:r>
              <a:rPr lang="en-US" dirty="0"/>
              <a:t>When Rosa Quiroz’s family gathered for dinner on July 25, she was excited and proud. Her son had bought the family dinner. But her excitement quickly turned into fear when smoke started seeping in.</a:t>
            </a:r>
          </a:p>
          <a:p>
            <a:r>
              <a:rPr lang="en-US" dirty="0"/>
              <a:t>The family fled and made it out safely, but their apartment was badly damaged in the fire. In their hour of need, the Red Cross was there for Rosa and 67 other impacted families. To help the </a:t>
            </a:r>
            <a:r>
              <a:rPr lang="en-US" dirty="0" err="1"/>
              <a:t>Quirozes</a:t>
            </a:r>
            <a:r>
              <a:rPr lang="en-US" dirty="0"/>
              <a:t>, we provided financial assistance, which Rosa described as “a blessing.” </a:t>
            </a:r>
            <a:r>
              <a:rPr lang="en-US" b="1" dirty="0"/>
              <a:t>On average, we provide $664 in financial assistance to families in need.</a:t>
            </a:r>
          </a:p>
          <a:p>
            <a:endParaRPr lang="en-US" dirty="0"/>
          </a:p>
        </p:txBody>
      </p:sp>
      <p:pic>
        <p:nvPicPr>
          <p:cNvPr id="4" name="Picture Placeholder 3">
            <a:extLst>
              <a:ext uri="{FF2B5EF4-FFF2-40B4-BE49-F238E27FC236}">
                <a16:creationId xmlns:a16="http://schemas.microsoft.com/office/drawing/2014/main" id="{1FAD58E6-7C00-4861-AC2F-20A8D4F1B71F}"/>
              </a:ext>
            </a:extLst>
          </p:cNvPr>
          <p:cNvPicPr>
            <a:picLocks noGrp="1" noChangeAspect="1"/>
          </p:cNvPicPr>
          <p:nvPr>
            <p:ph type="pic" sz="quarter" idx="15"/>
          </p:nvPr>
        </p:nvPicPr>
        <p:blipFill rotWithShape="1">
          <a:blip r:embed="rId3"/>
          <a:srcRect l="-549" t="12726" r="549" b="25653"/>
          <a:stretch/>
        </p:blipFill>
        <p:spPr>
          <a:xfrm>
            <a:off x="615950" y="368300"/>
            <a:ext cx="3757613" cy="3508375"/>
          </a:xfrm>
        </p:spPr>
      </p:pic>
    </p:spTree>
    <p:extLst>
      <p:ext uri="{BB962C8B-B14F-4D97-AF65-F5344CB8AC3E}">
        <p14:creationId xmlns:p14="http://schemas.microsoft.com/office/powerpoint/2010/main" val="264578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B5679-EFA0-49E2-8CA5-2B657B4ABE7F}"/>
              </a:ext>
            </a:extLst>
          </p:cNvPr>
          <p:cNvSpPr>
            <a:spLocks noGrp="1"/>
          </p:cNvSpPr>
          <p:nvPr>
            <p:ph type="title"/>
          </p:nvPr>
        </p:nvSpPr>
        <p:spPr>
          <a:xfrm>
            <a:off x="405114" y="491145"/>
            <a:ext cx="9314736" cy="1089176"/>
          </a:xfrm>
        </p:spPr>
        <p:txBody>
          <a:bodyPr lIns="91440" tIns="45720" rIns="91440" bIns="45720" anchor="t">
            <a:noAutofit/>
          </a:bodyPr>
          <a:lstStyle/>
          <a:p>
            <a:pPr>
              <a:lnSpc>
                <a:spcPts val="3200"/>
              </a:lnSpc>
            </a:pPr>
            <a:r>
              <a:rPr lang="en-US" sz="2000" i="0">
                <a:solidFill>
                  <a:srgbClr val="FF0000"/>
                </a:solidFill>
                <a:effectLst/>
                <a:latin typeface="Arial"/>
                <a:cs typeface="Arial"/>
              </a:rPr>
              <a:t>As part of the world’s largest humanitarian network, </a:t>
            </a:r>
            <a:r>
              <a:rPr lang="en-US" sz="2000" i="0" u="none" strike="noStrike">
                <a:solidFill>
                  <a:srgbClr val="FF0000"/>
                </a:solidFill>
                <a:effectLst/>
                <a:latin typeface="Arial"/>
                <a:cs typeface="Arial"/>
              </a:rPr>
              <a:t>the American Red Cross plays an important role in responding to disasters </a:t>
            </a:r>
            <a:r>
              <a:rPr lang="en-US" sz="2000">
                <a:solidFill>
                  <a:srgbClr val="FF0000"/>
                </a:solidFill>
                <a:latin typeface="Arial"/>
                <a:cs typeface="Arial"/>
              </a:rPr>
              <a:t>around the globe</a:t>
            </a:r>
            <a:r>
              <a:rPr lang="en-US" sz="2000" i="0" u="none" strike="noStrike">
                <a:solidFill>
                  <a:srgbClr val="FF0000"/>
                </a:solidFill>
                <a:effectLst/>
                <a:latin typeface="Arial"/>
                <a:cs typeface="Arial"/>
              </a:rPr>
              <a:t>.</a:t>
            </a:r>
            <a:br>
              <a:rPr lang="en-US" sz="2000"/>
            </a:br>
            <a:endParaRPr lang="en-US" sz="2000" dirty="0"/>
          </a:p>
        </p:txBody>
      </p:sp>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659835"/>
            <a:ext cx="4850467" cy="4163915"/>
          </a:xfrm>
        </p:spPr>
        <p:txBody>
          <a:bodyPr lIns="91440" tIns="45720" rIns="91440" bIns="45720" anchor="t">
            <a:noAutofit/>
          </a:bodyPr>
          <a:lstStyle/>
          <a:p>
            <a:pPr>
              <a:lnSpc>
                <a:spcPts val="2650"/>
              </a:lnSpc>
              <a:spcAft>
                <a:spcPts val="600"/>
              </a:spcAft>
            </a:pPr>
            <a:r>
              <a:rPr lang="en-US" dirty="0">
                <a:latin typeface="Arial"/>
                <a:cs typeface="Arial"/>
              </a:rPr>
              <a:t>Our teams – and our partners in the global Red Cross and Red Crescent movement – are there in response to extreme disasters</a:t>
            </a:r>
            <a:r>
              <a:rPr lang="en-US">
                <a:latin typeface="Arial"/>
                <a:cs typeface="Arial"/>
              </a:rPr>
              <a:t>,</a:t>
            </a:r>
            <a:r>
              <a:rPr lang="en-US" dirty="0">
                <a:latin typeface="Arial"/>
                <a:cs typeface="Arial"/>
              </a:rPr>
              <a:t> like the recent unprecedented flooding in Pakistan. Severe monsoon rains caused widespread flooding and landslides, </a:t>
            </a:r>
            <a:r>
              <a:rPr lang="en-US">
                <a:latin typeface="Arial"/>
                <a:cs typeface="Arial"/>
              </a:rPr>
              <a:t>which</a:t>
            </a:r>
            <a:r>
              <a:rPr lang="en-US" dirty="0">
                <a:latin typeface="Arial"/>
                <a:cs typeface="Arial"/>
              </a:rPr>
              <a:t> </a:t>
            </a:r>
            <a:r>
              <a:rPr lang="en-US">
                <a:latin typeface="Arial"/>
                <a:cs typeface="Arial"/>
              </a:rPr>
              <a:t>impacted</a:t>
            </a:r>
            <a:r>
              <a:rPr lang="en-US" dirty="0">
                <a:latin typeface="Arial"/>
                <a:cs typeface="Arial"/>
              </a:rPr>
              <a:t> livelihoods, homes and infrastructure. </a:t>
            </a:r>
            <a:r>
              <a:rPr lang="en-US" b="1" dirty="0">
                <a:latin typeface="Arial"/>
                <a:cs typeface="Arial"/>
              </a:rPr>
              <a:t>The global Red Cross has reached approximately 270,000 people in Pakistan with emergency relief. </a:t>
            </a:r>
            <a:r>
              <a:rPr lang="en-US" dirty="0">
                <a:latin typeface="Arial"/>
                <a:cs typeface="Arial"/>
              </a:rPr>
              <a:t>And in times like these, the American Red Cross even deploys specialists to lend expertise and a helping hand on the ground.</a:t>
            </a:r>
            <a:r>
              <a:rPr lang="en-US">
                <a:latin typeface="Arial"/>
                <a:cs typeface="Arial"/>
              </a:rPr>
              <a:t> </a:t>
            </a:r>
            <a:endParaRPr lang="en-US" dirty="0">
              <a:latin typeface="Arial"/>
              <a:cs typeface="Arial"/>
            </a:endParaRPr>
          </a:p>
          <a:p>
            <a:pPr>
              <a:lnSpc>
                <a:spcPts val="2650"/>
              </a:lnSpc>
              <a:spcAft>
                <a:spcPts val="600"/>
              </a:spcAft>
            </a:pPr>
            <a:endParaRPr lang="en-US" dirty="0"/>
          </a:p>
        </p:txBody>
      </p:sp>
      <p:pic>
        <p:nvPicPr>
          <p:cNvPr id="5" name="Picture Placeholder 9" descr="A picture containing outdoor, ground, person&#10;&#10;Description automatically generated">
            <a:extLst>
              <a:ext uri="{FF2B5EF4-FFF2-40B4-BE49-F238E27FC236}">
                <a16:creationId xmlns:a16="http://schemas.microsoft.com/office/drawing/2014/main" id="{AEA66D14-E7A4-45F6-B7CA-DF4CEE883B91}"/>
              </a:ext>
            </a:extLst>
          </p:cNvPr>
          <p:cNvPicPr>
            <a:picLocks noGrp="1" noChangeAspect="1"/>
          </p:cNvPicPr>
          <p:nvPr>
            <p:ph type="pic" sz="quarter" idx="11"/>
          </p:nvPr>
        </p:nvPicPr>
        <p:blipFill rotWithShape="1">
          <a:blip r:embed="rId2"/>
          <a:srcRect l="24422" t="15" r="14474" b="-15"/>
          <a:stretch/>
        </p:blipFill>
        <p:spPr>
          <a:xfrm>
            <a:off x="5565775" y="1660525"/>
            <a:ext cx="4154488" cy="4532313"/>
          </a:xfrm>
          <a:prstGeom prst="rect">
            <a:avLst/>
          </a:prstGeom>
        </p:spPr>
      </p:pic>
    </p:spTree>
    <p:extLst>
      <p:ext uri="{BB962C8B-B14F-4D97-AF65-F5344CB8AC3E}">
        <p14:creationId xmlns:p14="http://schemas.microsoft.com/office/powerpoint/2010/main" val="77046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4223404-6ECA-4191-B5BB-BB7FE0DEB694}"/>
              </a:ext>
            </a:extLst>
          </p:cNvPr>
          <p:cNvSpPr>
            <a:spLocks noGrp="1"/>
          </p:cNvSpPr>
          <p:nvPr>
            <p:ph type="body" sz="quarter" idx="14"/>
          </p:nvPr>
        </p:nvSpPr>
        <p:spPr>
          <a:xfrm>
            <a:off x="4650378" y="2829342"/>
            <a:ext cx="5121158" cy="1113252"/>
          </a:xfrm>
        </p:spPr>
        <p:txBody>
          <a:bodyPr/>
          <a:lstStyle/>
          <a:p>
            <a:r>
              <a:rPr lang="en-US" dirty="0"/>
              <a:t>Nadia, an English teacher working with young children in the </a:t>
            </a:r>
            <a:r>
              <a:rPr lang="en-US" dirty="0" err="1"/>
              <a:t>Kharkiv</a:t>
            </a:r>
            <a:r>
              <a:rPr lang="en-US" dirty="0"/>
              <a:t> district in Ukraine, fled for Poland when her city was attacked. She received cash assistance from Red Cross while staying in a shelter in northern Poland run by the local Red Cross branch, to buy supplies to restart her life. </a:t>
            </a:r>
          </a:p>
        </p:txBody>
      </p:sp>
      <p:pic>
        <p:nvPicPr>
          <p:cNvPr id="12" name="Picture Placeholder 11">
            <a:extLst>
              <a:ext uri="{FF2B5EF4-FFF2-40B4-BE49-F238E27FC236}">
                <a16:creationId xmlns:a16="http://schemas.microsoft.com/office/drawing/2014/main" id="{20A75BD5-4CE8-42DE-885F-5AE49A928947}"/>
              </a:ext>
            </a:extLst>
          </p:cNvPr>
          <p:cNvPicPr>
            <a:picLocks noGrp="1" noChangeAspect="1"/>
          </p:cNvPicPr>
          <p:nvPr>
            <p:ph type="pic" sz="quarter" idx="15"/>
          </p:nvPr>
        </p:nvPicPr>
        <p:blipFill rotWithShape="1">
          <a:blip r:embed="rId4"/>
          <a:srcRect l="858" t="-492" r="27740" b="492"/>
          <a:stretch/>
        </p:blipFill>
        <p:spPr>
          <a:xfrm>
            <a:off x="668202" y="368300"/>
            <a:ext cx="3757613" cy="3508375"/>
          </a:xfrm>
        </p:spPr>
      </p:pic>
      <p:sp>
        <p:nvSpPr>
          <p:cNvPr id="14" name="Text Placeholder 13">
            <a:extLst>
              <a:ext uri="{FF2B5EF4-FFF2-40B4-BE49-F238E27FC236}">
                <a16:creationId xmlns:a16="http://schemas.microsoft.com/office/drawing/2014/main" id="{44EC9151-FEFE-4CD2-BB8B-AE9033C864A5}"/>
              </a:ext>
            </a:extLst>
          </p:cNvPr>
          <p:cNvSpPr>
            <a:spLocks noGrp="1"/>
          </p:cNvSpPr>
          <p:nvPr>
            <p:ph type="body" sz="quarter" idx="16"/>
          </p:nvPr>
        </p:nvSpPr>
        <p:spPr>
          <a:xfrm>
            <a:off x="284672" y="4273550"/>
            <a:ext cx="9583947" cy="2236788"/>
          </a:xfrm>
        </p:spPr>
        <p:txBody>
          <a:bodyPr lIns="91440" tIns="45720" rIns="91440" bIns="45720" anchor="t">
            <a:noAutofit/>
          </a:bodyPr>
          <a:lstStyle/>
          <a:p>
            <a:r>
              <a:rPr lang="en-US" sz="1600" i="0" dirty="0">
                <a:effectLst/>
                <a:latin typeface="Arial"/>
                <a:cs typeface="Arial"/>
              </a:rPr>
              <a:t>August marked six months since the Ukraine Humanitarian Crisis began, and th</a:t>
            </a:r>
            <a:r>
              <a:rPr lang="en-US" dirty="0">
                <a:latin typeface="Arial"/>
                <a:cs typeface="Arial"/>
              </a:rPr>
              <a:t>e need still remains urgent.</a:t>
            </a:r>
            <a:r>
              <a:rPr lang="en-US" sz="1600" i="0" dirty="0">
                <a:effectLst/>
                <a:latin typeface="Arial"/>
                <a:cs typeface="Arial"/>
              </a:rPr>
              <a:t> Schools, healthcare facilities, homes and other infrastructure have been damaged or destroyed, and many people who fled their homes are unsure what to do next. </a:t>
            </a:r>
            <a:r>
              <a:rPr lang="en-US" dirty="0">
                <a:latin typeface="Arial"/>
                <a:cs typeface="Arial"/>
              </a:rPr>
              <a:t>T</a:t>
            </a:r>
            <a:r>
              <a:rPr lang="en-US" sz="1600" i="0" dirty="0">
                <a:effectLst/>
                <a:latin typeface="Arial"/>
                <a:cs typeface="Arial"/>
              </a:rPr>
              <a:t>he American Red Cross is providing an innovative cash assistance program to people suffering loss and hardship. Cash assistance is a dignified and efficient way to support people impacted by the conflict, allowing them to purchase items specific to their individual needs, while also supporting local economies.</a:t>
            </a:r>
            <a:endParaRPr lang="en-US" dirty="0">
              <a:latin typeface="Arial"/>
              <a:cs typeface="Arial"/>
            </a:endParaRPr>
          </a:p>
        </p:txBody>
      </p:sp>
      <p:sp>
        <p:nvSpPr>
          <p:cNvPr id="7" name="AutoShape 2">
            <a:extLst>
              <a:ext uri="{FF2B5EF4-FFF2-40B4-BE49-F238E27FC236}">
                <a16:creationId xmlns:a16="http://schemas.microsoft.com/office/drawing/2014/main" id="{45CAE7D8-4A39-4B42-812E-BC5DC344F617}"/>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6">
            <a:extLst>
              <a:ext uri="{FF2B5EF4-FFF2-40B4-BE49-F238E27FC236}">
                <a16:creationId xmlns:a16="http://schemas.microsoft.com/office/drawing/2014/main" id="{B83CC27E-838B-45D3-AB43-996128DB979E}"/>
              </a:ext>
            </a:extLst>
          </p:cNvPr>
          <p:cNvSpPr>
            <a:spLocks noGrp="1"/>
          </p:cNvSpPr>
          <p:nvPr>
            <p:ph type="body" sz="quarter" idx="13"/>
          </p:nvPr>
        </p:nvSpPr>
        <p:spPr>
          <a:xfrm>
            <a:off x="4876801" y="421587"/>
            <a:ext cx="4894734" cy="2325688"/>
          </a:xfrm>
        </p:spPr>
        <p:txBody>
          <a:bodyPr lIns="91440" tIns="45720" rIns="91440" bIns="45720" anchor="t"/>
          <a:lstStyle/>
          <a:p>
            <a:r>
              <a:rPr lang="en-US" sz="2800" dirty="0">
                <a:cs typeface="Arial"/>
              </a:rPr>
              <a:t>“</a:t>
            </a:r>
            <a:r>
              <a:rPr lang="en-US" sz="2800" b="0" i="0" dirty="0">
                <a:effectLst/>
              </a:rPr>
              <a:t>This will give me some certainty. Everything is broken at home, and at least we can build something better here.</a:t>
            </a:r>
            <a:r>
              <a:rPr lang="en-US" sz="2800" dirty="0">
                <a:cs typeface="Arial"/>
              </a:rPr>
              <a:t>”</a:t>
            </a:r>
          </a:p>
        </p:txBody>
      </p:sp>
    </p:spTree>
    <p:custDataLst>
      <p:tags r:id="rId1"/>
    </p:custDataLst>
    <p:extLst>
      <p:ext uri="{BB962C8B-B14F-4D97-AF65-F5344CB8AC3E}">
        <p14:creationId xmlns:p14="http://schemas.microsoft.com/office/powerpoint/2010/main" val="344501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205300"/>
            <a:ext cx="8675370" cy="742433"/>
          </a:xfrm>
        </p:spPr>
        <p:txBody>
          <a:bodyPr/>
          <a:lstStyle/>
          <a:p>
            <a:r>
              <a:rPr lang="en-US"/>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Afghanistan Humanitarian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Bangladesh Flash Flood</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Salvador Floods and Landslides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Indonesia Bengkulu Province Flash Flood</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Malawi Tropical Storm Ana</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Mexico and Central American Migration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Floods and Landslide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Pakistan Monsoon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South Africa Floods and Landslides </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Ukraine and Impacted Countries Crisis</a:t>
            </a: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7501649" y="391098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6743377" y="352636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6460888" y="472815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8050799" y="453039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3865602" y="427506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968645" y="1037230"/>
            <a:ext cx="681169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lang="en-US" sz="2000">
                <a:solidFill>
                  <a:srgbClr val="ED1B24"/>
                </a:solidFill>
                <a:latin typeface="Arial"/>
                <a:cs typeface="Arial"/>
              </a:rPr>
              <a:t>10</a:t>
            </a:r>
            <a:r>
              <a:rPr kumimoji="0" lang="en-US" sz="2000" b="1" i="0" u="none" strike="noStrike" kern="1200" cap="none" spc="0" normalizeH="0" baseline="0" noProof="0">
                <a:ln>
                  <a:noFill/>
                </a:ln>
                <a:solidFill>
                  <a:srgbClr val="ED1B24"/>
                </a:solidFill>
                <a:effectLst/>
                <a:uLnTx/>
                <a:uFillTx/>
                <a:latin typeface="Arial"/>
                <a:cs typeface="Arial"/>
              </a:rPr>
              <a:t>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3597513" y="399396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7273049" y="36264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6911949" y="385630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6232288" y="528671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286177" y="314547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10</a:t>
            </a:r>
          </a:p>
        </p:txBody>
      </p:sp>
    </p:spTree>
    <p:custDataLst>
      <p:tags r:id="rId1"/>
    </p:custDataLst>
    <p:extLst>
      <p:ext uri="{BB962C8B-B14F-4D97-AF65-F5344CB8AC3E}">
        <p14:creationId xmlns:p14="http://schemas.microsoft.com/office/powerpoint/2010/main" val="34797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a:lstStyle/>
          <a:p>
            <a:pPr>
              <a:spcBef>
                <a:spcPct val="20000"/>
              </a:spcBef>
            </a:pPr>
            <a:r>
              <a:rPr lang="en-US" sz="2400" b="1">
                <a:solidFill>
                  <a:srgbClr val="ED1B2E"/>
                </a:solidFill>
              </a:rPr>
              <a:t>$7.6M</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a:lstStyle/>
          <a:p>
            <a:r>
              <a:rPr lang="en-US" sz="2400" b="1">
                <a:solidFill>
                  <a:srgbClr val="ED1B2E"/>
                </a:solidFill>
              </a:rPr>
              <a:t>3</a:t>
            </a:r>
          </a:p>
          <a:p>
            <a:r>
              <a:rPr lang="en-US">
                <a:solidFill>
                  <a:srgbClr val="6D6E70"/>
                </a:solidFil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656404" y="3367949"/>
            <a:ext cx="1852679" cy="1233488"/>
          </a:xfrm>
        </p:spPr>
        <p:txBody>
          <a:bodyPr lIns="91440" tIns="45720" rIns="91440" bIns="45720" anchor="t"/>
          <a:lstStyle/>
          <a:p>
            <a:r>
              <a:rPr lang="en-US" sz="2400" b="1">
                <a:solidFill>
                  <a:srgbClr val="ED1B2E"/>
                </a:solidFill>
                <a:latin typeface="Arial"/>
                <a:cs typeface="Arial"/>
              </a:rPr>
              <a:t>1,011</a:t>
            </a:r>
            <a:endParaRPr lang="en-US" sz="2400" b="1">
              <a:solidFill>
                <a:srgbClr val="ED1B2E"/>
              </a:solidFill>
            </a:endParaRPr>
          </a:p>
          <a:p>
            <a:r>
              <a:rPr lang="en-US">
                <a:solidFill>
                  <a:srgbClr val="6D6E70"/>
                </a:solidFill>
              </a:rPr>
              <a:t>families </a:t>
            </a:r>
          </a:p>
          <a:p>
            <a:r>
              <a:rPr lang="en-US">
                <a:solidFill>
                  <a:srgbClr val="6D6E70"/>
                </a:solidFill>
              </a:rPr>
              <a:t>reconnected after disasters/conflicts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a:lstStyle/>
          <a:p>
            <a:r>
              <a:rPr lang="en-US" sz="2400" b="1">
                <a:solidFill>
                  <a:srgbClr val="ED1B2E"/>
                </a:solidFill>
              </a:rPr>
              <a:t>18</a:t>
            </a:r>
            <a:endParaRPr lang="en-US" sz="1800" b="1">
              <a:solidFill>
                <a:srgbClr val="ED1B2E"/>
              </a:solidFill>
            </a:endParaRPr>
          </a:p>
          <a:p>
            <a:r>
              <a:rPr lang="en-US">
                <a:solidFill>
                  <a:srgbClr val="6D6E70"/>
                </a:solidFill>
              </a:rPr>
              <a:t>preparedness/ risk 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a:lstStyle/>
          <a:p>
            <a:r>
              <a:rPr lang="en-US">
                <a:solidFill>
                  <a:srgbClr val="6D6E70"/>
                </a:solidFill>
              </a:rPr>
              <a:t>$</a:t>
            </a:r>
            <a:r>
              <a:rPr lang="en-US"/>
              <a:t>7.6M</a:t>
            </a:r>
            <a:endParaRPr lang="en-US">
              <a:solidFill>
                <a:srgbClr val="6D6E70"/>
              </a:solidFil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3</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a:lstStyle/>
          <a:p>
            <a:r>
              <a:rPr lang="en-US">
                <a:solidFill>
                  <a:srgbClr val="6D6E70"/>
                </a:solidFill>
              </a:rPr>
              <a:t>1,011</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a:lstStyle/>
          <a:p>
            <a:r>
              <a:rPr lang="en-US">
                <a:solidFill>
                  <a:srgbClr val="6D6E70"/>
                </a:solidFill>
              </a:rPr>
              <a:t>18</a:t>
            </a: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charset="0"/>
                <a:cs typeface="Arial" charset="0"/>
              </a:rPr>
              <a:t>The American Red Cross actively supported </a:t>
            </a:r>
            <a:br>
              <a:rPr lang="en-US">
                <a:latin typeface="Arial" charset="0"/>
                <a:cs typeface="Arial" charset="0"/>
              </a:rPr>
            </a:br>
            <a:r>
              <a:rPr lang="en-US">
                <a:latin typeface="Arial" charset="0"/>
                <a:cs typeface="Arial" charset="0"/>
              </a:rPr>
              <a:t>disaster preparedness, relief and recovery work in </a:t>
            </a:r>
            <a:r>
              <a:rPr lang="en-US" spc="-150">
                <a:solidFill>
                  <a:srgbClr val="ED1B2E"/>
                </a:solidFill>
                <a:latin typeface="Arial" charset="0"/>
                <a:cs typeface="Arial" charset="0"/>
              </a:rPr>
              <a:t>11 </a:t>
            </a:r>
            <a:r>
              <a:rPr lang="en-US" spc="-150">
                <a:solidFill>
                  <a:srgbClr val="ED1B2E"/>
                </a:solidFill>
              </a:rPr>
              <a:t>countries</a:t>
            </a:r>
            <a:r>
              <a:rPr lang="en-US">
                <a:latin typeface="Arial" charset="0"/>
                <a:cs typeface="Arial" charset="0"/>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endParaRPr lang="en-US" dirty="0"/>
          </a:p>
        </p:txBody>
      </p:sp>
    </p:spTree>
    <p:custDataLst>
      <p:tags r:id="rId2"/>
    </p:custDataLst>
    <p:extLst>
      <p:ext uri="{BB962C8B-B14F-4D97-AF65-F5344CB8AC3E}">
        <p14:creationId xmlns:p14="http://schemas.microsoft.com/office/powerpoint/2010/main" val="35963489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Mission Adaptations</a:t>
            </a:r>
          </a:p>
        </p:txBody>
      </p:sp>
    </p:spTree>
    <p:extLst>
      <p:ext uri="{BB962C8B-B14F-4D97-AF65-F5344CB8AC3E}">
        <p14:creationId xmlns:p14="http://schemas.microsoft.com/office/powerpoint/2010/main" val="379125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2EBE8-E141-4981-8BA4-4E4DA3E3D4F5}"/>
              </a:ext>
            </a:extLst>
          </p:cNvPr>
          <p:cNvSpPr>
            <a:spLocks noGrp="1"/>
          </p:cNvSpPr>
          <p:nvPr>
            <p:ph type="title"/>
          </p:nvPr>
        </p:nvSpPr>
        <p:spPr>
          <a:xfrm>
            <a:off x="224082" y="192965"/>
            <a:ext cx="9718570" cy="523027"/>
          </a:xfrm>
        </p:spPr>
        <p:txBody>
          <a:bodyPr/>
          <a:lstStyle/>
          <a:p>
            <a:r>
              <a:rPr lang="en-US" sz="2800"/>
              <a:t>Adapting Our Mission to Meet Urgent Needs in the US… </a:t>
            </a:r>
          </a:p>
        </p:txBody>
      </p:sp>
      <p:sp>
        <p:nvSpPr>
          <p:cNvPr id="15" name="TextBox 14">
            <a:extLst>
              <a:ext uri="{FF2B5EF4-FFF2-40B4-BE49-F238E27FC236}">
                <a16:creationId xmlns:a16="http://schemas.microsoft.com/office/drawing/2014/main" id="{356AABBD-BCC0-47EF-9140-4F08734DD8C2}"/>
              </a:ext>
            </a:extLst>
          </p:cNvPr>
          <p:cNvSpPr txBox="1"/>
          <p:nvPr/>
        </p:nvSpPr>
        <p:spPr>
          <a:xfrm>
            <a:off x="2531852" y="5947377"/>
            <a:ext cx="7526548" cy="307777"/>
          </a:xfrm>
          <a:prstGeom prst="rect">
            <a:avLst/>
          </a:prstGeom>
          <a:noFill/>
        </p:spPr>
        <p:txBody>
          <a:bodyPr wrap="square">
            <a:spAutoFit/>
          </a:bodyPr>
          <a:lstStyle/>
          <a:p>
            <a:r>
              <a:rPr lang="en-US" sz="1400" i="1">
                <a:solidFill>
                  <a:srgbClr val="717073"/>
                </a:solidFill>
                <a:effectLst/>
                <a:latin typeface="Arial" panose="020B0604020202020204" pitchFamily="34" charset="0"/>
                <a:cs typeface="Arial" panose="020B0604020202020204" pitchFamily="34" charset="0"/>
              </a:rPr>
              <a:t>We look forward to sharing additional information about this commitment in the year ahead!</a:t>
            </a:r>
            <a:endParaRPr lang="en-US" sz="1600" i="1">
              <a:solidFill>
                <a:srgbClr val="717073"/>
              </a:solidFill>
              <a:effectLst/>
              <a:latin typeface="Arial" panose="020B0604020202020204" pitchFamily="34" charset="0"/>
              <a:cs typeface="Arial" panose="020B0604020202020204" pitchFamily="34" charset="0"/>
            </a:endParaRPr>
          </a:p>
        </p:txBody>
      </p:sp>
      <p:sp>
        <p:nvSpPr>
          <p:cNvPr id="16" name="Content Placeholder 6">
            <a:extLst>
              <a:ext uri="{FF2B5EF4-FFF2-40B4-BE49-F238E27FC236}">
                <a16:creationId xmlns:a16="http://schemas.microsoft.com/office/drawing/2014/main" id="{FA4D4C45-8575-40DE-906C-19216E57B0ED}"/>
              </a:ext>
            </a:extLst>
          </p:cNvPr>
          <p:cNvSpPr txBox="1">
            <a:spLocks/>
          </p:cNvSpPr>
          <p:nvPr/>
        </p:nvSpPr>
        <p:spPr>
          <a:xfrm>
            <a:off x="224082" y="947749"/>
            <a:ext cx="9883119" cy="1115626"/>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dirty="0">
                <a:latin typeface="Arial"/>
                <a:cs typeface="Arial"/>
              </a:rPr>
              <a:t>The Red Cross is uniquely positioned to help address problems faced by people impacted by climate change. We are increasing our budget by $20M in FY23, with plans to increase at an accelerating rate over the next five years, in order to:</a:t>
            </a:r>
          </a:p>
        </p:txBody>
      </p:sp>
      <p:sp>
        <p:nvSpPr>
          <p:cNvPr id="17" name="Rectangle 16">
            <a:extLst>
              <a:ext uri="{FF2B5EF4-FFF2-40B4-BE49-F238E27FC236}">
                <a16:creationId xmlns:a16="http://schemas.microsoft.com/office/drawing/2014/main" id="{BE885E30-4666-4898-8FA1-0957CED24D30}"/>
              </a:ext>
            </a:extLst>
          </p:cNvPr>
          <p:cNvSpPr/>
          <p:nvPr/>
        </p:nvSpPr>
        <p:spPr>
          <a:xfrm>
            <a:off x="448483" y="2233320"/>
            <a:ext cx="2197869"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2DB0F37-70F4-4DE4-A95A-3A97C4521590}"/>
              </a:ext>
            </a:extLst>
          </p:cNvPr>
          <p:cNvSpPr/>
          <p:nvPr/>
        </p:nvSpPr>
        <p:spPr>
          <a:xfrm>
            <a:off x="448484" y="3614613"/>
            <a:ext cx="2197869"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19" name="Picture 18">
            <a:extLst>
              <a:ext uri="{FF2B5EF4-FFF2-40B4-BE49-F238E27FC236}">
                <a16:creationId xmlns:a16="http://schemas.microsoft.com/office/drawing/2014/main" id="{64F1D412-2815-43A1-AE2B-7AC93F89DFBE}"/>
              </a:ext>
            </a:extLst>
          </p:cNvPr>
          <p:cNvPicPr>
            <a:picLocks noChangeAspect="1"/>
          </p:cNvPicPr>
          <p:nvPr/>
        </p:nvPicPr>
        <p:blipFill>
          <a:blip r:embed="rId3"/>
          <a:srcRect l="8712" r="8712"/>
          <a:stretch/>
        </p:blipFill>
        <p:spPr>
          <a:xfrm>
            <a:off x="5115330" y="2233319"/>
            <a:ext cx="4579514" cy="3697218"/>
          </a:xfrm>
          <a:prstGeom prst="rect">
            <a:avLst/>
          </a:prstGeom>
        </p:spPr>
      </p:pic>
      <p:sp>
        <p:nvSpPr>
          <p:cNvPr id="21" name="Rectangle 20">
            <a:extLst>
              <a:ext uri="{FF2B5EF4-FFF2-40B4-BE49-F238E27FC236}">
                <a16:creationId xmlns:a16="http://schemas.microsoft.com/office/drawing/2014/main" id="{A61717F6-D5F8-4753-9109-7220F6E15CDB}"/>
              </a:ext>
            </a:extLst>
          </p:cNvPr>
          <p:cNvSpPr/>
          <p:nvPr/>
        </p:nvSpPr>
        <p:spPr>
          <a:xfrm>
            <a:off x="448483" y="4997826"/>
            <a:ext cx="4579514" cy="932711"/>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2" name="Rectangle 21">
            <a:extLst>
              <a:ext uri="{FF2B5EF4-FFF2-40B4-BE49-F238E27FC236}">
                <a16:creationId xmlns:a16="http://schemas.microsoft.com/office/drawing/2014/main" id="{72F372AF-F5D2-4B02-8678-0DC39568D532}"/>
              </a:ext>
            </a:extLst>
          </p:cNvPr>
          <p:cNvSpPr/>
          <p:nvPr/>
        </p:nvSpPr>
        <p:spPr>
          <a:xfrm>
            <a:off x="2756110" y="2237161"/>
            <a:ext cx="2249464"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EA546A4-2F90-46F6-9341-16EE8406BAEB}"/>
              </a:ext>
            </a:extLst>
          </p:cNvPr>
          <p:cNvSpPr/>
          <p:nvPr/>
        </p:nvSpPr>
        <p:spPr>
          <a:xfrm>
            <a:off x="2756110" y="3618454"/>
            <a:ext cx="2249463"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4" name="Text Placeholder 3">
            <a:extLst>
              <a:ext uri="{FF2B5EF4-FFF2-40B4-BE49-F238E27FC236}">
                <a16:creationId xmlns:a16="http://schemas.microsoft.com/office/drawing/2014/main" id="{9CF11C02-EB0C-4685-9924-78BF65436326}"/>
              </a:ext>
            </a:extLst>
          </p:cNvPr>
          <p:cNvSpPr txBox="1">
            <a:spLocks/>
          </p:cNvSpPr>
          <p:nvPr/>
        </p:nvSpPr>
        <p:spPr bwMode="auto">
          <a:xfrm>
            <a:off x="448483" y="2233319"/>
            <a:ext cx="2175444" cy="1286645"/>
          </a:xfrm>
          <a:prstGeom prst="rect">
            <a:avLst/>
          </a:prstGeom>
          <a:noFill/>
          <a:ln w="9525">
            <a:noFill/>
            <a:miter lim="800000"/>
            <a:headEnd/>
            <a:tailEnd/>
          </a:ln>
        </p:spPr>
        <p:txBody>
          <a:bodyPr anchor="ctr"/>
          <a:lstStyle/>
          <a:p>
            <a:pPr algn="ctr" defTabSz="367406">
              <a:defRPr/>
            </a:pPr>
            <a:r>
              <a:rPr lang="en-US" sz="1600" b="1" dirty="0">
                <a:solidFill>
                  <a:srgbClr val="6D6E70"/>
                </a:solidFill>
                <a:latin typeface="Arial" charset="0"/>
                <a:ea typeface="+mn-ea"/>
                <a:cs typeface="Arial" charset="0"/>
              </a:rPr>
              <a:t>Launch new community-based programs </a:t>
            </a:r>
          </a:p>
        </p:txBody>
      </p:sp>
      <p:sp>
        <p:nvSpPr>
          <p:cNvPr id="26" name="Text Placeholder 3">
            <a:extLst>
              <a:ext uri="{FF2B5EF4-FFF2-40B4-BE49-F238E27FC236}">
                <a16:creationId xmlns:a16="http://schemas.microsoft.com/office/drawing/2014/main" id="{E32DEC00-9333-4031-9E48-0A9655D20605}"/>
              </a:ext>
            </a:extLst>
          </p:cNvPr>
          <p:cNvSpPr txBox="1">
            <a:spLocks/>
          </p:cNvSpPr>
          <p:nvPr/>
        </p:nvSpPr>
        <p:spPr bwMode="auto">
          <a:xfrm>
            <a:off x="2733685" y="2233319"/>
            <a:ext cx="2271887" cy="1290485"/>
          </a:xfrm>
          <a:prstGeom prst="rect">
            <a:avLst/>
          </a:prstGeom>
          <a:noFill/>
          <a:ln w="9525">
            <a:noFill/>
            <a:miter lim="800000"/>
            <a:headEnd/>
            <a:tailEnd/>
          </a:ln>
        </p:spPr>
        <p:txBody>
          <a:bodyPr anchor="ctr"/>
          <a:lstStyle/>
          <a:p>
            <a:pPr algn="ctr" defTabSz="367406">
              <a:defRPr/>
            </a:pPr>
            <a:r>
              <a:rPr lang="en-US" sz="1600" b="1" dirty="0">
                <a:solidFill>
                  <a:srgbClr val="6D6E70"/>
                </a:solidFill>
                <a:latin typeface="Arial" charset="0"/>
                <a:ea typeface="+mn-ea"/>
                <a:cs typeface="Arial" charset="0"/>
              </a:rPr>
              <a:t>Expand our financial assistance program </a:t>
            </a:r>
          </a:p>
        </p:txBody>
      </p:sp>
      <p:sp>
        <p:nvSpPr>
          <p:cNvPr id="27" name="Text Placeholder 3">
            <a:extLst>
              <a:ext uri="{FF2B5EF4-FFF2-40B4-BE49-F238E27FC236}">
                <a16:creationId xmlns:a16="http://schemas.microsoft.com/office/drawing/2014/main" id="{6A5D4E15-1CFB-48D2-98C9-82A689431A44}"/>
              </a:ext>
            </a:extLst>
          </p:cNvPr>
          <p:cNvSpPr txBox="1">
            <a:spLocks/>
          </p:cNvSpPr>
          <p:nvPr/>
        </p:nvSpPr>
        <p:spPr bwMode="auto">
          <a:xfrm>
            <a:off x="448482" y="3620375"/>
            <a:ext cx="2197869" cy="1286645"/>
          </a:xfrm>
          <a:prstGeom prst="rect">
            <a:avLst/>
          </a:prstGeom>
          <a:noFill/>
          <a:ln w="9525">
            <a:noFill/>
            <a:miter lim="800000"/>
            <a:headEnd/>
            <a:tailEnd/>
          </a:ln>
        </p:spPr>
        <p:txBody>
          <a:bodyPr anchor="ctr"/>
          <a:lstStyle/>
          <a:p>
            <a:pPr algn="ctr" defTabSz="367406">
              <a:defRPr/>
            </a:pPr>
            <a:r>
              <a:rPr lang="en-US" sz="1600" b="1">
                <a:solidFill>
                  <a:srgbClr val="6D6E70"/>
                </a:solidFill>
                <a:latin typeface="Arial" charset="0"/>
                <a:ea typeface="+mn-ea"/>
                <a:cs typeface="Arial" charset="0"/>
              </a:rPr>
              <a:t>Grow our </a:t>
            </a:r>
            <a:br>
              <a:rPr lang="en-US" sz="1600" b="1">
                <a:solidFill>
                  <a:srgbClr val="6D6E70"/>
                </a:solidFill>
                <a:latin typeface="Arial" charset="0"/>
                <a:ea typeface="+mn-ea"/>
                <a:cs typeface="Arial" charset="0"/>
              </a:rPr>
            </a:br>
            <a:r>
              <a:rPr lang="en-US" sz="1600" b="1">
                <a:solidFill>
                  <a:srgbClr val="6D6E70"/>
                </a:solidFill>
                <a:latin typeface="Arial" charset="0"/>
                <a:ea typeface="+mn-ea"/>
                <a:cs typeface="Arial" charset="0"/>
              </a:rPr>
              <a:t>disaster network</a:t>
            </a:r>
          </a:p>
        </p:txBody>
      </p:sp>
      <p:sp>
        <p:nvSpPr>
          <p:cNvPr id="38" name="Text Placeholder 3">
            <a:extLst>
              <a:ext uri="{FF2B5EF4-FFF2-40B4-BE49-F238E27FC236}">
                <a16:creationId xmlns:a16="http://schemas.microsoft.com/office/drawing/2014/main" id="{FD4CD395-0EC0-4D64-A71C-856026F707E8}"/>
              </a:ext>
            </a:extLst>
          </p:cNvPr>
          <p:cNvSpPr txBox="1">
            <a:spLocks/>
          </p:cNvSpPr>
          <p:nvPr/>
        </p:nvSpPr>
        <p:spPr bwMode="auto">
          <a:xfrm>
            <a:off x="2756109" y="3614610"/>
            <a:ext cx="2271888" cy="1288567"/>
          </a:xfrm>
          <a:prstGeom prst="rect">
            <a:avLst/>
          </a:prstGeom>
          <a:noFill/>
          <a:ln w="9525">
            <a:noFill/>
            <a:miter lim="800000"/>
            <a:headEnd/>
            <a:tailEnd/>
          </a:ln>
        </p:spPr>
        <p:txBody>
          <a:bodyPr anchor="ctr"/>
          <a:lstStyle/>
          <a:p>
            <a:pPr algn="ctr" defTabSz="367406">
              <a:defRPr/>
            </a:pPr>
            <a:r>
              <a:rPr lang="en-US" sz="1600" b="1">
                <a:solidFill>
                  <a:srgbClr val="6D6E70"/>
                </a:solidFill>
                <a:latin typeface="Arial" charset="0"/>
                <a:ea typeface="+mn-ea"/>
                <a:cs typeface="Arial" charset="0"/>
              </a:rPr>
              <a:t>Enhance some of </a:t>
            </a:r>
            <a:br>
              <a:rPr lang="en-US" sz="1600" b="1">
                <a:solidFill>
                  <a:srgbClr val="6D6E70"/>
                </a:solidFill>
                <a:latin typeface="Arial" charset="0"/>
                <a:ea typeface="+mn-ea"/>
                <a:cs typeface="Arial" charset="0"/>
              </a:rPr>
            </a:br>
            <a:r>
              <a:rPr lang="en-US" sz="1600" b="1">
                <a:solidFill>
                  <a:srgbClr val="6D6E70"/>
                </a:solidFill>
                <a:latin typeface="Arial" charset="0"/>
                <a:ea typeface="+mn-ea"/>
                <a:cs typeface="Arial" charset="0"/>
              </a:rPr>
              <a:t>our sheltering and casework practices </a:t>
            </a:r>
          </a:p>
        </p:txBody>
      </p:sp>
      <p:sp>
        <p:nvSpPr>
          <p:cNvPr id="39" name="TextBox 38">
            <a:extLst>
              <a:ext uri="{FF2B5EF4-FFF2-40B4-BE49-F238E27FC236}">
                <a16:creationId xmlns:a16="http://schemas.microsoft.com/office/drawing/2014/main" id="{228736F7-4FE6-4945-82BD-C0DF2D69082E}"/>
              </a:ext>
            </a:extLst>
          </p:cNvPr>
          <p:cNvSpPr txBox="1"/>
          <p:nvPr/>
        </p:nvSpPr>
        <p:spPr>
          <a:xfrm>
            <a:off x="784660" y="5171793"/>
            <a:ext cx="3898050" cy="584775"/>
          </a:xfrm>
          <a:prstGeom prst="rect">
            <a:avLst/>
          </a:prstGeom>
          <a:noFill/>
        </p:spPr>
        <p:txBody>
          <a:bodyPr wrap="square">
            <a:spAutoFit/>
          </a:bodyPr>
          <a:lstStyle/>
          <a:p>
            <a:pPr marL="283464" indent="-283464">
              <a:spcBef>
                <a:spcPts val="600"/>
              </a:spcBef>
              <a:spcAft>
                <a:spcPts val="600"/>
              </a:spcAft>
              <a:buSzPct val="100000"/>
            </a:pPr>
            <a:r>
              <a:rPr lang="en-US" sz="1600" b="1">
                <a:solidFill>
                  <a:srgbClr val="6D6E70"/>
                </a:solidFill>
                <a:latin typeface="Arial" panose="020B0604020202020204" pitchFamily="34" charset="0"/>
                <a:ea typeface="Geneva"/>
                <a:cs typeface="Arial" panose="020B0604020202020204" pitchFamily="34" charset="0"/>
              </a:rPr>
              <a:t>While preserving critical resources in order to respond to disasters 24/7 </a:t>
            </a:r>
          </a:p>
        </p:txBody>
      </p:sp>
    </p:spTree>
    <p:extLst>
      <p:ext uri="{BB962C8B-B14F-4D97-AF65-F5344CB8AC3E}">
        <p14:creationId xmlns:p14="http://schemas.microsoft.com/office/powerpoint/2010/main" val="298385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1875626"/>
            <a:ext cx="5662106" cy="3635603"/>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FY23 Q1 (July – September 2022)</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1947911"/>
            <a:ext cx="5440017" cy="461682"/>
          </a:xfrm>
        </p:spPr>
        <p:txBody>
          <a:bodyPr/>
          <a:lstStyle/>
          <a:p>
            <a:r>
              <a:rPr lang="en-US" dirty="0"/>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474909"/>
            <a:ext cx="5272088" cy="2204396"/>
          </a:xfrm>
        </p:spPr>
        <p:txBody>
          <a:bodyPr>
            <a:noAutofit/>
          </a:bodyPr>
          <a:lstStyle/>
          <a:p>
            <a:pPr lvl="0"/>
            <a:r>
              <a:rPr lang="en-US" b="1" dirty="0"/>
              <a:t>Slide 3</a:t>
            </a:r>
            <a:r>
              <a:rPr lang="en-US" dirty="0"/>
              <a:t>	Domestic Response</a:t>
            </a:r>
          </a:p>
          <a:p>
            <a:r>
              <a:rPr lang="en-US" b="1" dirty="0"/>
              <a:t>Slide 9</a:t>
            </a:r>
            <a:r>
              <a:rPr lang="en-US" dirty="0"/>
              <a:t>	Home Fire Campaign</a:t>
            </a:r>
          </a:p>
          <a:p>
            <a:r>
              <a:rPr lang="en-US" b="1" dirty="0"/>
              <a:t>Slide 13	</a:t>
            </a:r>
            <a:r>
              <a:rPr lang="en-US" dirty="0"/>
              <a:t>International Services</a:t>
            </a:r>
          </a:p>
          <a:p>
            <a:r>
              <a:rPr lang="en-US" b="1" dirty="0"/>
              <a:t>Slide 18	</a:t>
            </a:r>
            <a:r>
              <a:rPr lang="en-US" dirty="0"/>
              <a:t>Mission Adaptations</a:t>
            </a:r>
          </a:p>
          <a:p>
            <a:pPr lvl="0"/>
            <a:r>
              <a:rPr lang="en-US" b="1" dirty="0"/>
              <a:t>Slide 23	</a:t>
            </a:r>
            <a:r>
              <a:rPr lang="en-US" dirty="0"/>
              <a:t>Your Partnership</a:t>
            </a:r>
          </a:p>
          <a:p>
            <a:pPr lvl="0"/>
            <a:endParaRPr lang="en-US" dirty="0"/>
          </a:p>
          <a:p>
            <a:pPr lvl="0"/>
            <a:endParaRPr lang="en-US" dirty="0"/>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pic>
        <p:nvPicPr>
          <p:cNvPr id="5" name="Picture Placeholder 4" descr="A picture containing ground, outdoor, building, dirt&#10;&#10;Description automatically generated">
            <a:extLst>
              <a:ext uri="{FF2B5EF4-FFF2-40B4-BE49-F238E27FC236}">
                <a16:creationId xmlns:a16="http://schemas.microsoft.com/office/drawing/2014/main" id="{836A3CF8-E447-4AC8-BC4D-3E4DD7D94C5A}"/>
              </a:ext>
            </a:extLst>
          </p:cNvPr>
          <p:cNvPicPr>
            <a:picLocks noGrp="1" noChangeAspect="1"/>
          </p:cNvPicPr>
          <p:nvPr>
            <p:ph type="pic" sz="quarter" idx="11"/>
          </p:nvPr>
        </p:nvPicPr>
        <p:blipFill>
          <a:blip r:embed="rId4"/>
          <a:srcRect t="1325" b="1325"/>
          <a:stretch>
            <a:fillRect/>
          </a:stretch>
        </p:blipFill>
        <p:spPr/>
      </p:pic>
    </p:spTree>
    <p:custDataLst>
      <p:tags r:id="rId1"/>
    </p:custDataLst>
    <p:extLst>
      <p:ext uri="{BB962C8B-B14F-4D97-AF65-F5344CB8AC3E}">
        <p14:creationId xmlns:p14="http://schemas.microsoft.com/office/powerpoint/2010/main" val="5102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EFC13F5A-A2D1-4AB8-9BC9-395239228B2C}"/>
              </a:ext>
            </a:extLst>
          </p:cNvPr>
          <p:cNvSpPr txBox="1">
            <a:spLocks/>
          </p:cNvSpPr>
          <p:nvPr/>
        </p:nvSpPr>
        <p:spPr>
          <a:xfrm>
            <a:off x="341168" y="951091"/>
            <a:ext cx="9303164" cy="413896"/>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endParaRPr lang="en-US" sz="2000" dirty="0">
              <a:latin typeface="Arial"/>
              <a:cs typeface="Arial"/>
            </a:endParaRPr>
          </a:p>
        </p:txBody>
      </p:sp>
      <p:sp>
        <p:nvSpPr>
          <p:cNvPr id="17" name="Rectangle 16">
            <a:extLst>
              <a:ext uri="{FF2B5EF4-FFF2-40B4-BE49-F238E27FC236}">
                <a16:creationId xmlns:a16="http://schemas.microsoft.com/office/drawing/2014/main" id="{64AEEACF-86AB-4245-A9B4-B7EFF8556E16}"/>
              </a:ext>
            </a:extLst>
          </p:cNvPr>
          <p:cNvSpPr/>
          <p:nvPr/>
        </p:nvSpPr>
        <p:spPr>
          <a:xfrm>
            <a:off x="448481" y="2078300"/>
            <a:ext cx="2175446" cy="180397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FF0EB25-3EA1-455A-BE87-F45AA74259C6}"/>
              </a:ext>
            </a:extLst>
          </p:cNvPr>
          <p:cNvSpPr/>
          <p:nvPr/>
        </p:nvSpPr>
        <p:spPr>
          <a:xfrm>
            <a:off x="448484" y="4029976"/>
            <a:ext cx="2175445" cy="180397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19" name="Picture 18">
            <a:extLst>
              <a:ext uri="{FF2B5EF4-FFF2-40B4-BE49-F238E27FC236}">
                <a16:creationId xmlns:a16="http://schemas.microsoft.com/office/drawing/2014/main" id="{F4DEE600-EEF6-4A3B-9D08-D44BE8BC1BC3}"/>
              </a:ext>
            </a:extLst>
          </p:cNvPr>
          <p:cNvPicPr>
            <a:picLocks noChangeAspect="1"/>
          </p:cNvPicPr>
          <p:nvPr/>
        </p:nvPicPr>
        <p:blipFill>
          <a:blip r:embed="rId3"/>
          <a:srcRect l="8712" r="8712"/>
          <a:stretch/>
        </p:blipFill>
        <p:spPr>
          <a:xfrm>
            <a:off x="5029200" y="2068545"/>
            <a:ext cx="4665644" cy="3766754"/>
          </a:xfrm>
          <a:prstGeom prst="rect">
            <a:avLst/>
          </a:prstGeom>
        </p:spPr>
      </p:pic>
      <p:sp>
        <p:nvSpPr>
          <p:cNvPr id="21" name="Rectangle 20">
            <a:extLst>
              <a:ext uri="{FF2B5EF4-FFF2-40B4-BE49-F238E27FC236}">
                <a16:creationId xmlns:a16="http://schemas.microsoft.com/office/drawing/2014/main" id="{3D600E03-8FCC-4BB0-81CA-BF9FF7A5DF8E}"/>
              </a:ext>
            </a:extLst>
          </p:cNvPr>
          <p:cNvSpPr/>
          <p:nvPr/>
        </p:nvSpPr>
        <p:spPr>
          <a:xfrm>
            <a:off x="2754359" y="2078300"/>
            <a:ext cx="2175446" cy="180397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EDF9952-15A2-4D63-9A91-67C92E401CCA}"/>
              </a:ext>
            </a:extLst>
          </p:cNvPr>
          <p:cNvSpPr/>
          <p:nvPr/>
        </p:nvSpPr>
        <p:spPr>
          <a:xfrm>
            <a:off x="2754362" y="4029976"/>
            <a:ext cx="2175445" cy="180397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3" name="Text Placeholder 3">
            <a:extLst>
              <a:ext uri="{FF2B5EF4-FFF2-40B4-BE49-F238E27FC236}">
                <a16:creationId xmlns:a16="http://schemas.microsoft.com/office/drawing/2014/main" id="{8E56B24F-F227-416F-BA99-37B741DBDE53}"/>
              </a:ext>
            </a:extLst>
          </p:cNvPr>
          <p:cNvSpPr txBox="1">
            <a:spLocks/>
          </p:cNvSpPr>
          <p:nvPr/>
        </p:nvSpPr>
        <p:spPr bwMode="auto">
          <a:xfrm>
            <a:off x="448483" y="2078967"/>
            <a:ext cx="2175445" cy="1787544"/>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Expanding the number of partner countries to which we provide support</a:t>
            </a:r>
          </a:p>
        </p:txBody>
      </p:sp>
      <p:sp>
        <p:nvSpPr>
          <p:cNvPr id="24" name="Text Placeholder 3">
            <a:extLst>
              <a:ext uri="{FF2B5EF4-FFF2-40B4-BE49-F238E27FC236}">
                <a16:creationId xmlns:a16="http://schemas.microsoft.com/office/drawing/2014/main" id="{1A7A9783-98E4-4666-9CAB-E9D165232768}"/>
              </a:ext>
            </a:extLst>
          </p:cNvPr>
          <p:cNvSpPr txBox="1">
            <a:spLocks/>
          </p:cNvSpPr>
          <p:nvPr/>
        </p:nvSpPr>
        <p:spPr bwMode="auto">
          <a:xfrm>
            <a:off x="2754358" y="2053087"/>
            <a:ext cx="2175449" cy="1838943"/>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Reducing climate disaster risks in urban areas</a:t>
            </a:r>
          </a:p>
        </p:txBody>
      </p:sp>
      <p:sp>
        <p:nvSpPr>
          <p:cNvPr id="25" name="Text Placeholder 3">
            <a:extLst>
              <a:ext uri="{FF2B5EF4-FFF2-40B4-BE49-F238E27FC236}">
                <a16:creationId xmlns:a16="http://schemas.microsoft.com/office/drawing/2014/main" id="{E17767E5-D1FC-4CD8-B976-5EBF824C824A}"/>
              </a:ext>
            </a:extLst>
          </p:cNvPr>
          <p:cNvSpPr txBox="1">
            <a:spLocks/>
          </p:cNvSpPr>
          <p:nvPr/>
        </p:nvSpPr>
        <p:spPr bwMode="auto">
          <a:xfrm>
            <a:off x="448482" y="4039732"/>
            <a:ext cx="2175445" cy="1794218"/>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Institutionalizing pre-disaster “anticipatory” actions</a:t>
            </a:r>
          </a:p>
        </p:txBody>
      </p:sp>
      <p:sp>
        <p:nvSpPr>
          <p:cNvPr id="26" name="Text Placeholder 3">
            <a:extLst>
              <a:ext uri="{FF2B5EF4-FFF2-40B4-BE49-F238E27FC236}">
                <a16:creationId xmlns:a16="http://schemas.microsoft.com/office/drawing/2014/main" id="{94A31E43-6A38-4BBB-927B-1BA96A53EED7}"/>
              </a:ext>
            </a:extLst>
          </p:cNvPr>
          <p:cNvSpPr txBox="1">
            <a:spLocks/>
          </p:cNvSpPr>
          <p:nvPr/>
        </p:nvSpPr>
        <p:spPr bwMode="auto">
          <a:xfrm>
            <a:off x="2754362" y="4039732"/>
            <a:ext cx="2175443" cy="1794218"/>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Training and engaging youth leaders</a:t>
            </a:r>
          </a:p>
        </p:txBody>
      </p:sp>
      <p:sp>
        <p:nvSpPr>
          <p:cNvPr id="13" name="Title 2">
            <a:extLst>
              <a:ext uri="{FF2B5EF4-FFF2-40B4-BE49-F238E27FC236}">
                <a16:creationId xmlns:a16="http://schemas.microsoft.com/office/drawing/2014/main" id="{DCD68AA9-E54B-4B69-B77C-A2B5BA597E06}"/>
              </a:ext>
            </a:extLst>
          </p:cNvPr>
          <p:cNvSpPr txBox="1">
            <a:spLocks/>
          </p:cNvSpPr>
          <p:nvPr/>
        </p:nvSpPr>
        <p:spPr>
          <a:xfrm>
            <a:off x="224082" y="192965"/>
            <a:ext cx="9718570" cy="523027"/>
          </a:xfrm>
          <a:prstGeom prst="rect">
            <a:avLst/>
          </a:prstGeom>
        </p:spPr>
        <p:txBody>
          <a:bodyPr anchor="t"/>
          <a:lstStyle>
            <a:lvl1pPr algn="l" defTabSz="754380" rtl="0" eaLnBrk="1" latinLnBrk="0" hangingPunct="1">
              <a:lnSpc>
                <a:spcPts val="3800"/>
              </a:lnSpc>
              <a:spcBef>
                <a:spcPct val="0"/>
              </a:spcBef>
              <a:buNone/>
              <a:defRPr sz="3600" b="1" kern="1200">
                <a:solidFill>
                  <a:srgbClr val="4784B5"/>
                </a:solidFill>
                <a:latin typeface="Arial" panose="020B0604020202020204" pitchFamily="34" charset="0"/>
                <a:ea typeface="+mj-ea"/>
                <a:cs typeface="Arial" panose="020B0604020202020204" pitchFamily="34" charset="0"/>
              </a:defRPr>
            </a:lvl1pPr>
          </a:lstStyle>
          <a:p>
            <a:r>
              <a:rPr lang="en-US" sz="2800" dirty="0"/>
              <a:t>And Around the World.</a:t>
            </a:r>
          </a:p>
        </p:txBody>
      </p:sp>
      <p:sp>
        <p:nvSpPr>
          <p:cNvPr id="14" name="Content Placeholder 6">
            <a:extLst>
              <a:ext uri="{FF2B5EF4-FFF2-40B4-BE49-F238E27FC236}">
                <a16:creationId xmlns:a16="http://schemas.microsoft.com/office/drawing/2014/main" id="{EC63ED58-9AC5-48F6-9177-4232F459EC0E}"/>
              </a:ext>
            </a:extLst>
          </p:cNvPr>
          <p:cNvSpPr txBox="1">
            <a:spLocks/>
          </p:cNvSpPr>
          <p:nvPr/>
        </p:nvSpPr>
        <p:spPr>
          <a:xfrm>
            <a:off x="224083" y="947749"/>
            <a:ext cx="9718570"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dirty="0">
                <a:latin typeface="Arial"/>
                <a:cs typeface="Arial"/>
              </a:rPr>
              <a:t>For global communities facing the impacts of the climate crisis, the American Red Cross is working closely with international partners to address critical needs. We are:</a:t>
            </a:r>
          </a:p>
        </p:txBody>
      </p:sp>
    </p:spTree>
    <p:extLst>
      <p:ext uri="{BB962C8B-B14F-4D97-AF65-F5344CB8AC3E}">
        <p14:creationId xmlns:p14="http://schemas.microsoft.com/office/powerpoint/2010/main" val="415662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A5BD-D61C-48A9-8B9E-3FFD71157BB1}"/>
              </a:ext>
            </a:extLst>
          </p:cNvPr>
          <p:cNvSpPr>
            <a:spLocks noGrp="1"/>
          </p:cNvSpPr>
          <p:nvPr>
            <p:ph type="title"/>
          </p:nvPr>
        </p:nvSpPr>
        <p:spPr>
          <a:xfrm>
            <a:off x="194094" y="-20990"/>
            <a:ext cx="9670212" cy="742433"/>
          </a:xfrm>
        </p:spPr>
        <p:txBody>
          <a:bodyPr>
            <a:noAutofit/>
          </a:bodyPr>
          <a:lstStyle/>
          <a:p>
            <a:pPr>
              <a:lnSpc>
                <a:spcPct val="100000"/>
              </a:lnSpc>
            </a:pPr>
            <a:r>
              <a:rPr lang="en-US" sz="2700" dirty="0">
                <a:solidFill>
                  <a:srgbClr val="4784B5"/>
                </a:solidFill>
              </a:rPr>
              <a:t>Domesti</a:t>
            </a:r>
            <a:r>
              <a:rPr lang="en-US" sz="2700" dirty="0"/>
              <a:t>c </a:t>
            </a:r>
            <a:r>
              <a:rPr lang="en-US" sz="2700" dirty="0">
                <a:solidFill>
                  <a:srgbClr val="4784B5"/>
                </a:solidFill>
              </a:rPr>
              <a:t>Mission Highlight: </a:t>
            </a:r>
            <a:br>
              <a:rPr lang="en-US" sz="2700" dirty="0">
                <a:solidFill>
                  <a:srgbClr val="4784B5"/>
                </a:solidFill>
              </a:rPr>
            </a:br>
            <a:r>
              <a:rPr lang="en-US" sz="2700" dirty="0">
                <a:solidFill>
                  <a:srgbClr val="4784B5"/>
                </a:solidFill>
              </a:rPr>
              <a:t>Launching Community Adaptation Programs </a:t>
            </a:r>
          </a:p>
        </p:txBody>
      </p:sp>
      <p:sp>
        <p:nvSpPr>
          <p:cNvPr id="10" name="Text Placeholder 9">
            <a:extLst>
              <a:ext uri="{FF2B5EF4-FFF2-40B4-BE49-F238E27FC236}">
                <a16:creationId xmlns:a16="http://schemas.microsoft.com/office/drawing/2014/main" id="{2353CB58-8422-4CB4-BD55-C5430D3E92D7}"/>
              </a:ext>
            </a:extLst>
          </p:cNvPr>
          <p:cNvSpPr>
            <a:spLocks noGrp="1"/>
          </p:cNvSpPr>
          <p:nvPr>
            <p:ph type="body" sz="quarter" idx="4294967295"/>
          </p:nvPr>
        </p:nvSpPr>
        <p:spPr>
          <a:xfrm>
            <a:off x="5546426" y="1062162"/>
            <a:ext cx="4464686" cy="474662"/>
          </a:xfrm>
        </p:spPr>
        <p:txBody>
          <a:bodyPr>
            <a:normAutofit fontScale="77500" lnSpcReduction="20000"/>
          </a:bodyPr>
          <a:lstStyle/>
          <a:p>
            <a:pPr marL="0" indent="0">
              <a:lnSpc>
                <a:spcPct val="150000"/>
              </a:lnSpc>
              <a:buNone/>
            </a:pPr>
            <a:r>
              <a:rPr lang="en-US" sz="1900" b="1" dirty="0"/>
              <a:t>Pilot programs in eight high-risk communities:</a:t>
            </a:r>
          </a:p>
        </p:txBody>
      </p:sp>
      <p:sp>
        <p:nvSpPr>
          <p:cNvPr id="5" name="Content Placeholder 4">
            <a:extLst>
              <a:ext uri="{FF2B5EF4-FFF2-40B4-BE49-F238E27FC236}">
                <a16:creationId xmlns:a16="http://schemas.microsoft.com/office/drawing/2014/main" id="{44A16F73-C764-4633-A1EA-F5AC39858AD6}"/>
              </a:ext>
            </a:extLst>
          </p:cNvPr>
          <p:cNvSpPr>
            <a:spLocks noGrp="1"/>
          </p:cNvSpPr>
          <p:nvPr>
            <p:ph idx="4294967295"/>
          </p:nvPr>
        </p:nvSpPr>
        <p:spPr>
          <a:xfrm>
            <a:off x="225201" y="993401"/>
            <a:ext cx="5359426" cy="4995088"/>
          </a:xfrm>
        </p:spPr>
        <p:txBody>
          <a:bodyPr>
            <a:noAutofit/>
          </a:bodyPr>
          <a:lstStyle/>
          <a:p>
            <a:pPr marL="0" indent="0">
              <a:spcBef>
                <a:spcPts val="600"/>
              </a:spcBef>
              <a:spcAft>
                <a:spcPts val="600"/>
              </a:spcAft>
              <a:buNone/>
            </a:pPr>
            <a:r>
              <a:rPr lang="en-US" sz="2000" b="1" dirty="0">
                <a:solidFill>
                  <a:srgbClr val="4784B5"/>
                </a:solidFill>
              </a:rPr>
              <a:t>What is our goal?</a:t>
            </a:r>
          </a:p>
          <a:p>
            <a:pPr>
              <a:spcBef>
                <a:spcPts val="0"/>
              </a:spcBef>
              <a:spcAft>
                <a:spcPts val="600"/>
              </a:spcAft>
            </a:pPr>
            <a:r>
              <a:rPr lang="en-US" sz="1600" dirty="0"/>
              <a:t>To build community resilience and partner capacity to weather future disaster events.</a:t>
            </a:r>
          </a:p>
          <a:p>
            <a:pPr marL="0" indent="0">
              <a:spcBef>
                <a:spcPts val="0"/>
              </a:spcBef>
              <a:spcAft>
                <a:spcPts val="600"/>
              </a:spcAft>
              <a:buNone/>
            </a:pPr>
            <a:r>
              <a:rPr lang="en-US" sz="2000" b="1" dirty="0">
                <a:solidFill>
                  <a:srgbClr val="4784B5"/>
                </a:solidFill>
              </a:rPr>
              <a:t>What are we doing?</a:t>
            </a:r>
          </a:p>
          <a:p>
            <a:pPr>
              <a:spcBef>
                <a:spcPts val="0"/>
              </a:spcBef>
              <a:spcAft>
                <a:spcPts val="600"/>
              </a:spcAft>
            </a:pPr>
            <a:r>
              <a:rPr lang="en-US" sz="1600" dirty="0"/>
              <a:t>Launching a community-based adaptation initiative, initially piloted in eight communities at high risk of disaster and with high social vulnerability.  </a:t>
            </a:r>
          </a:p>
          <a:p>
            <a:pPr>
              <a:spcBef>
                <a:spcPts val="0"/>
              </a:spcBef>
              <a:spcAft>
                <a:spcPts val="600"/>
              </a:spcAft>
            </a:pPr>
            <a:r>
              <a:rPr lang="en-US" sz="1600" dirty="0"/>
              <a:t>Recruiting, hiring and training teams of experienced local leaders and empowering them to build partnerships with regional organizations that focus on health, housing and hunger. </a:t>
            </a:r>
          </a:p>
          <a:p>
            <a:pPr marL="0" indent="0">
              <a:spcBef>
                <a:spcPts val="600"/>
              </a:spcBef>
              <a:spcAft>
                <a:spcPts val="600"/>
              </a:spcAft>
              <a:buNone/>
            </a:pPr>
            <a:r>
              <a:rPr lang="en-US" sz="1800" b="1" dirty="0">
                <a:solidFill>
                  <a:srgbClr val="4784B5"/>
                </a:solidFill>
              </a:rPr>
              <a:t>What have we accomplished so far?</a:t>
            </a:r>
          </a:p>
          <a:p>
            <a:pPr>
              <a:spcBef>
                <a:spcPts val="0"/>
              </a:spcBef>
              <a:spcAft>
                <a:spcPts val="600"/>
              </a:spcAft>
            </a:pPr>
            <a:r>
              <a:rPr lang="en-US" sz="1600" dirty="0"/>
              <a:t>We’ve hired 20 of our 24 Mission Adaptation field team member positions. </a:t>
            </a:r>
          </a:p>
          <a:p>
            <a:pPr>
              <a:spcBef>
                <a:spcPts val="0"/>
              </a:spcBef>
              <a:spcAft>
                <a:spcPts val="600"/>
              </a:spcAft>
            </a:pPr>
            <a:r>
              <a:rPr lang="en-US" sz="1600" dirty="0"/>
              <a:t>We’ve initiated a 90-Day Community/Partner Assessment process in all 8 communities and plan to officially launch the Program in over the next 2 months.</a:t>
            </a:r>
          </a:p>
          <a:p>
            <a:pPr>
              <a:spcBef>
                <a:spcPts val="600"/>
              </a:spcBef>
              <a:spcAft>
                <a:spcPts val="600"/>
              </a:spcAft>
            </a:pPr>
            <a:endParaRPr lang="en-US" sz="1600" dirty="0"/>
          </a:p>
        </p:txBody>
      </p:sp>
      <p:sp>
        <p:nvSpPr>
          <p:cNvPr id="116" name="TextBox 115">
            <a:extLst>
              <a:ext uri="{FF2B5EF4-FFF2-40B4-BE49-F238E27FC236}">
                <a16:creationId xmlns:a16="http://schemas.microsoft.com/office/drawing/2014/main" id="{E5221A1B-F94B-6269-5790-157343DDF8D9}"/>
              </a:ext>
            </a:extLst>
          </p:cNvPr>
          <p:cNvSpPr txBox="1"/>
          <p:nvPr/>
        </p:nvSpPr>
        <p:spPr>
          <a:xfrm>
            <a:off x="5802964" y="4387443"/>
            <a:ext cx="4158319" cy="2446824"/>
          </a:xfrm>
          <a:prstGeom prst="rect">
            <a:avLst/>
          </a:prstGeom>
          <a:noFill/>
        </p:spPr>
        <p:txBody>
          <a:bodyPr wrap="square" numCol="2" spcCol="182880" rtlCol="0">
            <a:spAutoFit/>
          </a:bodyPr>
          <a:lstStyle/>
          <a:p>
            <a:r>
              <a:rPr lang="en-US" sz="1200" b="1" dirty="0">
                <a:solidFill>
                  <a:srgbClr val="932623"/>
                </a:solidFill>
                <a:latin typeface="Arial" panose="020B0604020202020204" pitchFamily="34" charset="0"/>
                <a:cs typeface="Arial" panose="020B0604020202020204" pitchFamily="34" charset="0"/>
              </a:rPr>
              <a:t>CALIFORNIA</a:t>
            </a:r>
            <a:endParaRPr lang="en-US" sz="1400" b="1" dirty="0">
              <a:solidFill>
                <a:srgbClr val="932623"/>
              </a:solidFill>
              <a:latin typeface="Arial" panose="020B0604020202020204" pitchFamily="34" charset="0"/>
              <a:cs typeface="Arial" panose="020B0604020202020204" pitchFamily="34" charset="0"/>
            </a:endParaRPr>
          </a:p>
          <a:p>
            <a:pPr marL="228600" indent="-228600">
              <a:buAutoNum type="arabicPeriod"/>
            </a:pPr>
            <a:r>
              <a:rPr lang="en-US" sz="1100" dirty="0">
                <a:solidFill>
                  <a:srgbClr val="932623"/>
                </a:solidFill>
                <a:latin typeface="Arial" panose="020B0604020202020204" pitchFamily="34" charset="0"/>
                <a:cs typeface="Arial" panose="020B0604020202020204" pitchFamily="34" charset="0"/>
              </a:rPr>
              <a:t>Lake County, CA</a:t>
            </a:r>
          </a:p>
          <a:p>
            <a:pPr marL="228600" indent="-228600">
              <a:buAutoNum type="arabicPeriod"/>
            </a:pPr>
            <a:r>
              <a:rPr lang="en-US" sz="1100" dirty="0">
                <a:solidFill>
                  <a:srgbClr val="932623"/>
                </a:solidFill>
                <a:latin typeface="Arial" panose="020B0604020202020204" pitchFamily="34" charset="0"/>
                <a:cs typeface="Arial" panose="020B0604020202020204" pitchFamily="34" charset="0"/>
              </a:rPr>
              <a:t>Butte County, CA</a:t>
            </a:r>
          </a:p>
          <a:p>
            <a:endParaRPr lang="en-US" sz="1100" dirty="0">
              <a:solidFill>
                <a:srgbClr val="932623"/>
              </a:solidFill>
              <a:latin typeface="Arial" panose="020B0604020202020204" pitchFamily="34" charset="0"/>
              <a:cs typeface="Arial" panose="020B0604020202020204" pitchFamily="34" charset="0"/>
            </a:endParaRPr>
          </a:p>
          <a:p>
            <a:r>
              <a:rPr lang="en-US" sz="1200" b="1" dirty="0">
                <a:solidFill>
                  <a:srgbClr val="C2B7A7"/>
                </a:solidFill>
                <a:latin typeface="Arial" panose="020B0604020202020204" pitchFamily="34" charset="0"/>
                <a:cs typeface="Arial" panose="020B0604020202020204" pitchFamily="34" charset="0"/>
              </a:rPr>
              <a:t>ARKANSAS</a:t>
            </a:r>
            <a:endParaRPr lang="en-US" sz="1100" b="1" dirty="0">
              <a:solidFill>
                <a:srgbClr val="C2B7A7"/>
              </a:solidFill>
              <a:latin typeface="Arial" panose="020B0604020202020204" pitchFamily="34" charset="0"/>
              <a:cs typeface="Arial" panose="020B0604020202020204" pitchFamily="34" charset="0"/>
            </a:endParaRPr>
          </a:p>
          <a:p>
            <a:pPr marL="233363" indent="-233363">
              <a:buAutoNum type="arabicPeriod" startAt="3"/>
            </a:pPr>
            <a:r>
              <a:rPr lang="en-US" sz="1100" dirty="0">
                <a:solidFill>
                  <a:srgbClr val="C2B7A7"/>
                </a:solidFill>
                <a:latin typeface="Arial" panose="020B0604020202020204" pitchFamily="34" charset="0"/>
                <a:cs typeface="Arial" panose="020B0604020202020204" pitchFamily="34" charset="0"/>
              </a:rPr>
              <a:t>Mississippi County, AR</a:t>
            </a:r>
            <a:br>
              <a:rPr lang="en-US" sz="1100" dirty="0">
                <a:solidFill>
                  <a:srgbClr val="C2B7A7"/>
                </a:solidFill>
                <a:latin typeface="Arial" panose="020B0604020202020204" pitchFamily="34" charset="0"/>
                <a:cs typeface="Arial" panose="020B0604020202020204" pitchFamily="34" charset="0"/>
              </a:rPr>
            </a:br>
            <a:endParaRPr lang="en-US" sz="1100" dirty="0">
              <a:solidFill>
                <a:srgbClr val="C2B7A7"/>
              </a:solidFill>
              <a:latin typeface="Arial" panose="020B0604020202020204" pitchFamily="34" charset="0"/>
              <a:cs typeface="Arial" panose="020B0604020202020204" pitchFamily="34" charset="0"/>
            </a:endParaRPr>
          </a:p>
          <a:p>
            <a:r>
              <a:rPr lang="en-US" sz="1200" b="1" dirty="0">
                <a:solidFill>
                  <a:srgbClr val="ECAD17"/>
                </a:solidFill>
                <a:latin typeface="Arial" panose="020B0604020202020204" pitchFamily="34" charset="0"/>
                <a:cs typeface="Arial" panose="020B0604020202020204" pitchFamily="34" charset="0"/>
              </a:rPr>
              <a:t>LOUISIANA</a:t>
            </a:r>
            <a:endParaRPr lang="en-US" sz="1400" b="1" dirty="0">
              <a:solidFill>
                <a:srgbClr val="ECAD17"/>
              </a:solidFill>
              <a:latin typeface="Arial" panose="020B0604020202020204" pitchFamily="34" charset="0"/>
              <a:cs typeface="Arial" panose="020B0604020202020204" pitchFamily="34" charset="0"/>
            </a:endParaRPr>
          </a:p>
          <a:p>
            <a:pPr marL="228600" indent="-228600">
              <a:buAutoNum type="arabicPeriod" startAt="4"/>
            </a:pPr>
            <a:r>
              <a:rPr lang="en-US" sz="1100" dirty="0">
                <a:solidFill>
                  <a:srgbClr val="ECAD17"/>
                </a:solidFill>
                <a:latin typeface="Arial" panose="020B0604020202020204" pitchFamily="34" charset="0"/>
                <a:cs typeface="Arial" panose="020B0604020202020204" pitchFamily="34" charset="0"/>
              </a:rPr>
              <a:t>Terrebonne Parish, LA</a:t>
            </a:r>
          </a:p>
          <a:p>
            <a:pPr marL="228600" indent="-228600">
              <a:buAutoNum type="arabicPeriod" startAt="4"/>
            </a:pPr>
            <a:endParaRPr lang="en-US" sz="1100" b="1" dirty="0">
              <a:solidFill>
                <a:srgbClr val="ECAD1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r>
              <a:rPr lang="en-US" sz="1200" b="1" dirty="0">
                <a:solidFill>
                  <a:srgbClr val="00A3D7"/>
                </a:solidFill>
                <a:latin typeface="Arial" panose="020B0604020202020204" pitchFamily="34" charset="0"/>
                <a:cs typeface="Arial" panose="020B0604020202020204" pitchFamily="34" charset="0"/>
              </a:rPr>
              <a:t>TENNESSEE</a:t>
            </a:r>
            <a:endParaRPr lang="en-US" sz="1400" b="1" dirty="0">
              <a:solidFill>
                <a:srgbClr val="00A3D7"/>
              </a:solidFill>
              <a:latin typeface="Arial" panose="020B0604020202020204" pitchFamily="34" charset="0"/>
              <a:cs typeface="Arial" panose="020B0604020202020204" pitchFamily="34" charset="0"/>
            </a:endParaRPr>
          </a:p>
          <a:p>
            <a:pPr marL="228600" indent="-228600">
              <a:buAutoNum type="arabicPeriod" startAt="5"/>
            </a:pPr>
            <a:r>
              <a:rPr lang="en-US" sz="1100" dirty="0">
                <a:solidFill>
                  <a:srgbClr val="00A3D7"/>
                </a:solidFill>
                <a:latin typeface="Arial" panose="020B0604020202020204" pitchFamily="34" charset="0"/>
                <a:cs typeface="Arial" panose="020B0604020202020204" pitchFamily="34" charset="0"/>
              </a:rPr>
              <a:t>Madison County, TN</a:t>
            </a:r>
            <a:endParaRPr lang="en-US" sz="1200" b="1" dirty="0">
              <a:solidFill>
                <a:srgbClr val="00A3D7"/>
              </a:solidFill>
              <a:latin typeface="Arial" panose="020B0604020202020204" pitchFamily="34" charset="0"/>
              <a:cs typeface="Arial" panose="020B0604020202020204" pitchFamily="34" charset="0"/>
            </a:endParaRPr>
          </a:p>
          <a:p>
            <a:pPr>
              <a:spcBef>
                <a:spcPts val="600"/>
              </a:spcBef>
            </a:pPr>
            <a:r>
              <a:rPr lang="en-US" sz="1200" b="1" dirty="0">
                <a:solidFill>
                  <a:srgbClr val="ED1B2E"/>
                </a:solidFill>
                <a:latin typeface="Arial" panose="020B0604020202020204" pitchFamily="34" charset="0"/>
                <a:cs typeface="Arial" panose="020B0604020202020204" pitchFamily="34" charset="0"/>
              </a:rPr>
              <a:t>MISSISSIPPI</a:t>
            </a:r>
            <a:endParaRPr lang="en-US" sz="1100" b="1" dirty="0">
              <a:solidFill>
                <a:srgbClr val="ED1B2E"/>
              </a:solidFill>
              <a:latin typeface="Arial" panose="020B0604020202020204" pitchFamily="34" charset="0"/>
              <a:cs typeface="Arial" panose="020B0604020202020204" pitchFamily="34" charset="0"/>
            </a:endParaRPr>
          </a:p>
          <a:p>
            <a:pPr marL="228600" indent="-228600">
              <a:buAutoNum type="arabicPeriod" startAt="6"/>
            </a:pPr>
            <a:r>
              <a:rPr lang="en-US" sz="1100" dirty="0">
                <a:solidFill>
                  <a:srgbClr val="ED1B2E"/>
                </a:solidFill>
                <a:latin typeface="Arial" panose="020B0604020202020204" pitchFamily="34" charset="0"/>
                <a:cs typeface="Arial" panose="020B0604020202020204" pitchFamily="34" charset="0"/>
              </a:rPr>
              <a:t>Yazoo County, MS</a:t>
            </a:r>
          </a:p>
          <a:p>
            <a:pPr>
              <a:spcBef>
                <a:spcPts val="600"/>
              </a:spcBef>
            </a:pPr>
            <a:r>
              <a:rPr lang="en-US" sz="1200" b="1" dirty="0">
                <a:solidFill>
                  <a:srgbClr val="648B44"/>
                </a:solidFill>
                <a:latin typeface="Arial" panose="020B0604020202020204" pitchFamily="34" charset="0"/>
                <a:cs typeface="Arial" panose="020B0604020202020204" pitchFamily="34" charset="0"/>
              </a:rPr>
              <a:t>KENTUCKY</a:t>
            </a:r>
          </a:p>
          <a:p>
            <a:pPr marL="180975" indent="-180975"/>
            <a:r>
              <a:rPr lang="en-US" sz="1100" b="1" dirty="0">
                <a:solidFill>
                  <a:srgbClr val="648B44"/>
                </a:solidFill>
                <a:latin typeface="Arial" panose="020B0604020202020204" pitchFamily="34" charset="0"/>
                <a:cs typeface="Arial" panose="020B0604020202020204" pitchFamily="34" charset="0"/>
              </a:rPr>
              <a:t>7.  </a:t>
            </a:r>
            <a:r>
              <a:rPr lang="en-US" sz="1100" dirty="0">
                <a:solidFill>
                  <a:srgbClr val="648B44"/>
                </a:solidFill>
                <a:latin typeface="Arial" panose="020B0604020202020204" pitchFamily="34" charset="0"/>
                <a:cs typeface="Arial" panose="020B0604020202020204" pitchFamily="34" charset="0"/>
              </a:rPr>
              <a:t>Warren County, KY</a:t>
            </a:r>
            <a:endParaRPr lang="en-US" sz="1100" dirty="0">
              <a:solidFill>
                <a:srgbClr val="ED1B2E"/>
              </a:solidFill>
              <a:latin typeface="Arial" panose="020B0604020202020204" pitchFamily="34" charset="0"/>
              <a:cs typeface="Arial" panose="020B0604020202020204" pitchFamily="34" charset="0"/>
            </a:endParaRPr>
          </a:p>
          <a:p>
            <a:pPr>
              <a:spcBef>
                <a:spcPts val="600"/>
              </a:spcBef>
            </a:pPr>
            <a:r>
              <a:rPr lang="en-US" sz="1200" b="1" dirty="0">
                <a:solidFill>
                  <a:srgbClr val="005E8C"/>
                </a:solidFill>
                <a:latin typeface="Arial" panose="020B0604020202020204" pitchFamily="34" charset="0"/>
                <a:cs typeface="Arial" panose="020B0604020202020204" pitchFamily="34" charset="0"/>
              </a:rPr>
              <a:t>ALABAMA</a:t>
            </a:r>
            <a:endParaRPr lang="en-US" sz="1100" b="1" dirty="0">
              <a:solidFill>
                <a:srgbClr val="005E8C"/>
              </a:solidFill>
              <a:latin typeface="Arial" panose="020B0604020202020204" pitchFamily="34" charset="0"/>
              <a:cs typeface="Arial" panose="020B0604020202020204" pitchFamily="34" charset="0"/>
            </a:endParaRPr>
          </a:p>
          <a:p>
            <a:pPr marL="173038" indent="-173038"/>
            <a:r>
              <a:rPr lang="en-US" sz="1100" b="1" dirty="0">
                <a:solidFill>
                  <a:srgbClr val="005E8C"/>
                </a:solidFill>
                <a:latin typeface="Arial" panose="020B0604020202020204" pitchFamily="34" charset="0"/>
                <a:cs typeface="Arial" panose="020B0604020202020204" pitchFamily="34" charset="0"/>
              </a:rPr>
              <a:t>8.  </a:t>
            </a:r>
            <a:r>
              <a:rPr lang="en-US" sz="1100" dirty="0">
                <a:solidFill>
                  <a:srgbClr val="005E8C"/>
                </a:solidFill>
                <a:latin typeface="Arial" panose="020B0604020202020204" pitchFamily="34" charset="0"/>
                <a:cs typeface="Arial" panose="020B0604020202020204" pitchFamily="34" charset="0"/>
              </a:rPr>
              <a:t>Montgomery County, AL</a:t>
            </a:r>
            <a:endParaRPr lang="en-US" sz="1100" dirty="0">
              <a:solidFill>
                <a:srgbClr val="648B44"/>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E75A232-1CFC-16EA-F179-7893CA5EB45D}"/>
              </a:ext>
            </a:extLst>
          </p:cNvPr>
          <p:cNvGrpSpPr/>
          <p:nvPr/>
        </p:nvGrpSpPr>
        <p:grpSpPr>
          <a:xfrm>
            <a:off x="5586656" y="1475725"/>
            <a:ext cx="4305268" cy="2916492"/>
            <a:chOff x="5497818" y="1283397"/>
            <a:chExt cx="4305268" cy="2916492"/>
          </a:xfrm>
        </p:grpSpPr>
        <p:grpSp>
          <p:nvGrpSpPr>
            <p:cNvPr id="6" name="Group 5">
              <a:extLst>
                <a:ext uri="{FF2B5EF4-FFF2-40B4-BE49-F238E27FC236}">
                  <a16:creationId xmlns:a16="http://schemas.microsoft.com/office/drawing/2014/main" id="{AE092F62-48D1-0E5E-E159-A4DC80F393BE}"/>
                </a:ext>
              </a:extLst>
            </p:cNvPr>
            <p:cNvGrpSpPr/>
            <p:nvPr/>
          </p:nvGrpSpPr>
          <p:grpSpPr>
            <a:xfrm>
              <a:off x="5595300" y="1283397"/>
              <a:ext cx="4207786" cy="2916492"/>
              <a:chOff x="3456562" y="1521068"/>
              <a:chExt cx="5175666" cy="3223591"/>
            </a:xfrm>
          </p:grpSpPr>
          <p:grpSp>
            <p:nvGrpSpPr>
              <p:cNvPr id="125" name="Group 190">
                <a:extLst>
                  <a:ext uri="{FF2B5EF4-FFF2-40B4-BE49-F238E27FC236}">
                    <a16:creationId xmlns:a16="http://schemas.microsoft.com/office/drawing/2014/main" id="{1E47AA98-36D7-5207-8667-E9FE5E963CBC}"/>
                  </a:ext>
                </a:extLst>
              </p:cNvPr>
              <p:cNvGrpSpPr>
                <a:grpSpLocks/>
              </p:cNvGrpSpPr>
              <p:nvPr/>
            </p:nvGrpSpPr>
            <p:grpSpPr bwMode="auto">
              <a:xfrm>
                <a:off x="4825061" y="4441354"/>
                <a:ext cx="701389" cy="303305"/>
                <a:chOff x="2996" y="3706"/>
                <a:chExt cx="326" cy="141"/>
              </a:xfrm>
              <a:solidFill>
                <a:srgbClr val="DFDFE0"/>
              </a:solidFill>
            </p:grpSpPr>
            <p:sp>
              <p:nvSpPr>
                <p:cNvPr id="206" name="Freeform 195">
                  <a:extLst>
                    <a:ext uri="{FF2B5EF4-FFF2-40B4-BE49-F238E27FC236}">
                      <a16:creationId xmlns:a16="http://schemas.microsoft.com/office/drawing/2014/main" id="{93BD9675-EB51-7E66-5583-93576FF46314}"/>
                    </a:ext>
                  </a:extLst>
                </p:cNvPr>
                <p:cNvSpPr>
                  <a:spLocks/>
                </p:cNvSpPr>
                <p:nvPr/>
              </p:nvSpPr>
              <p:spPr bwMode="auto">
                <a:xfrm>
                  <a:off x="3308" y="3837"/>
                  <a:ext cx="14" cy="10"/>
                </a:xfrm>
                <a:custGeom>
                  <a:avLst/>
                  <a:gdLst>
                    <a:gd name="T0" fmla="*/ 19 w 79"/>
                    <a:gd name="T1" fmla="*/ 25 h 55"/>
                    <a:gd name="T2" fmla="*/ 23 w 79"/>
                    <a:gd name="T3" fmla="*/ 24 h 55"/>
                    <a:gd name="T4" fmla="*/ 30 w 79"/>
                    <a:gd name="T5" fmla="*/ 21 h 55"/>
                    <a:gd name="T6" fmla="*/ 36 w 79"/>
                    <a:gd name="T7" fmla="*/ 19 h 55"/>
                    <a:gd name="T8" fmla="*/ 41 w 79"/>
                    <a:gd name="T9" fmla="*/ 15 h 55"/>
                    <a:gd name="T10" fmla="*/ 45 w 79"/>
                    <a:gd name="T11" fmla="*/ 12 h 55"/>
                    <a:gd name="T12" fmla="*/ 49 w 79"/>
                    <a:gd name="T13" fmla="*/ 4 h 55"/>
                    <a:gd name="T14" fmla="*/ 52 w 79"/>
                    <a:gd name="T15" fmla="*/ 2 h 55"/>
                    <a:gd name="T16" fmla="*/ 55 w 79"/>
                    <a:gd name="T17" fmla="*/ 2 h 55"/>
                    <a:gd name="T18" fmla="*/ 60 w 79"/>
                    <a:gd name="T19" fmla="*/ 0 h 55"/>
                    <a:gd name="T20" fmla="*/ 69 w 79"/>
                    <a:gd name="T21" fmla="*/ 1 h 55"/>
                    <a:gd name="T22" fmla="*/ 71 w 79"/>
                    <a:gd name="T23" fmla="*/ 2 h 55"/>
                    <a:gd name="T24" fmla="*/ 74 w 79"/>
                    <a:gd name="T25" fmla="*/ 8 h 55"/>
                    <a:gd name="T26" fmla="*/ 75 w 79"/>
                    <a:gd name="T27" fmla="*/ 13 h 55"/>
                    <a:gd name="T28" fmla="*/ 78 w 79"/>
                    <a:gd name="T29" fmla="*/ 17 h 55"/>
                    <a:gd name="T30" fmla="*/ 78 w 79"/>
                    <a:gd name="T31" fmla="*/ 19 h 55"/>
                    <a:gd name="T32" fmla="*/ 75 w 79"/>
                    <a:gd name="T33" fmla="*/ 23 h 55"/>
                    <a:gd name="T34" fmla="*/ 72 w 79"/>
                    <a:gd name="T35" fmla="*/ 28 h 55"/>
                    <a:gd name="T36" fmla="*/ 71 w 79"/>
                    <a:gd name="T37" fmla="*/ 35 h 55"/>
                    <a:gd name="T38" fmla="*/ 74 w 79"/>
                    <a:gd name="T39" fmla="*/ 35 h 55"/>
                    <a:gd name="T40" fmla="*/ 79 w 79"/>
                    <a:gd name="T41" fmla="*/ 40 h 55"/>
                    <a:gd name="T42" fmla="*/ 78 w 79"/>
                    <a:gd name="T43" fmla="*/ 43 h 55"/>
                    <a:gd name="T44" fmla="*/ 74 w 79"/>
                    <a:gd name="T45" fmla="*/ 46 h 55"/>
                    <a:gd name="T46" fmla="*/ 65 w 79"/>
                    <a:gd name="T47" fmla="*/ 47 h 55"/>
                    <a:gd name="T48" fmla="*/ 63 w 79"/>
                    <a:gd name="T49" fmla="*/ 48 h 55"/>
                    <a:gd name="T50" fmla="*/ 59 w 79"/>
                    <a:gd name="T51" fmla="*/ 50 h 55"/>
                    <a:gd name="T52" fmla="*/ 56 w 79"/>
                    <a:gd name="T53" fmla="*/ 52 h 55"/>
                    <a:gd name="T54" fmla="*/ 53 w 79"/>
                    <a:gd name="T55" fmla="*/ 54 h 55"/>
                    <a:gd name="T56" fmla="*/ 49 w 79"/>
                    <a:gd name="T57" fmla="*/ 48 h 55"/>
                    <a:gd name="T58" fmla="*/ 48 w 79"/>
                    <a:gd name="T59" fmla="*/ 47 h 55"/>
                    <a:gd name="T60" fmla="*/ 41 w 79"/>
                    <a:gd name="T61" fmla="*/ 47 h 55"/>
                    <a:gd name="T62" fmla="*/ 37 w 79"/>
                    <a:gd name="T63" fmla="*/ 50 h 55"/>
                    <a:gd name="T64" fmla="*/ 31 w 79"/>
                    <a:gd name="T65" fmla="*/ 52 h 55"/>
                    <a:gd name="T66" fmla="*/ 26 w 79"/>
                    <a:gd name="T67" fmla="*/ 52 h 55"/>
                    <a:gd name="T68" fmla="*/ 23 w 79"/>
                    <a:gd name="T69" fmla="*/ 50 h 55"/>
                    <a:gd name="T70" fmla="*/ 22 w 79"/>
                    <a:gd name="T71" fmla="*/ 54 h 55"/>
                    <a:gd name="T72" fmla="*/ 12 w 79"/>
                    <a:gd name="T73" fmla="*/ 55 h 55"/>
                    <a:gd name="T74" fmla="*/ 7 w 79"/>
                    <a:gd name="T75" fmla="*/ 55 h 55"/>
                    <a:gd name="T76" fmla="*/ 2 w 79"/>
                    <a:gd name="T77" fmla="*/ 52 h 55"/>
                    <a:gd name="T78" fmla="*/ 0 w 79"/>
                    <a:gd name="T79" fmla="*/ 48 h 55"/>
                    <a:gd name="T80" fmla="*/ 0 w 79"/>
                    <a:gd name="T81" fmla="*/ 42 h 55"/>
                    <a:gd name="T82" fmla="*/ 4 w 79"/>
                    <a:gd name="T83" fmla="*/ 36 h 55"/>
                    <a:gd name="T84" fmla="*/ 8 w 79"/>
                    <a:gd name="T85" fmla="*/ 32 h 55"/>
                    <a:gd name="T86" fmla="*/ 19 w 79"/>
                    <a:gd name="T87"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55">
                      <a:moveTo>
                        <a:pt x="19" y="25"/>
                      </a:moveTo>
                      <a:lnTo>
                        <a:pt x="19" y="25"/>
                      </a:lnTo>
                      <a:lnTo>
                        <a:pt x="23" y="24"/>
                      </a:lnTo>
                      <a:lnTo>
                        <a:pt x="23" y="24"/>
                      </a:lnTo>
                      <a:lnTo>
                        <a:pt x="26" y="24"/>
                      </a:lnTo>
                      <a:lnTo>
                        <a:pt x="30" y="21"/>
                      </a:lnTo>
                      <a:lnTo>
                        <a:pt x="30" y="21"/>
                      </a:lnTo>
                      <a:lnTo>
                        <a:pt x="36" y="19"/>
                      </a:lnTo>
                      <a:lnTo>
                        <a:pt x="41" y="15"/>
                      </a:lnTo>
                      <a:lnTo>
                        <a:pt x="41" y="15"/>
                      </a:lnTo>
                      <a:lnTo>
                        <a:pt x="45" y="12"/>
                      </a:lnTo>
                      <a:lnTo>
                        <a:pt x="45" y="12"/>
                      </a:lnTo>
                      <a:lnTo>
                        <a:pt x="46" y="8"/>
                      </a:lnTo>
                      <a:lnTo>
                        <a:pt x="49" y="4"/>
                      </a:lnTo>
                      <a:lnTo>
                        <a:pt x="49" y="4"/>
                      </a:lnTo>
                      <a:lnTo>
                        <a:pt x="52" y="2"/>
                      </a:lnTo>
                      <a:lnTo>
                        <a:pt x="55" y="2"/>
                      </a:lnTo>
                      <a:lnTo>
                        <a:pt x="55" y="2"/>
                      </a:lnTo>
                      <a:lnTo>
                        <a:pt x="60" y="0"/>
                      </a:lnTo>
                      <a:lnTo>
                        <a:pt x="60" y="0"/>
                      </a:lnTo>
                      <a:lnTo>
                        <a:pt x="65" y="0"/>
                      </a:lnTo>
                      <a:lnTo>
                        <a:pt x="69" y="1"/>
                      </a:lnTo>
                      <a:lnTo>
                        <a:pt x="71" y="2"/>
                      </a:lnTo>
                      <a:lnTo>
                        <a:pt x="71" y="2"/>
                      </a:lnTo>
                      <a:lnTo>
                        <a:pt x="74" y="8"/>
                      </a:lnTo>
                      <a:lnTo>
                        <a:pt x="74" y="8"/>
                      </a:lnTo>
                      <a:lnTo>
                        <a:pt x="75" y="13"/>
                      </a:lnTo>
                      <a:lnTo>
                        <a:pt x="75" y="13"/>
                      </a:lnTo>
                      <a:lnTo>
                        <a:pt x="78" y="16"/>
                      </a:lnTo>
                      <a:lnTo>
                        <a:pt x="78" y="17"/>
                      </a:lnTo>
                      <a:lnTo>
                        <a:pt x="78" y="19"/>
                      </a:lnTo>
                      <a:lnTo>
                        <a:pt x="78" y="19"/>
                      </a:lnTo>
                      <a:lnTo>
                        <a:pt x="76" y="21"/>
                      </a:lnTo>
                      <a:lnTo>
                        <a:pt x="75" y="23"/>
                      </a:lnTo>
                      <a:lnTo>
                        <a:pt x="75" y="23"/>
                      </a:lnTo>
                      <a:lnTo>
                        <a:pt x="72" y="28"/>
                      </a:lnTo>
                      <a:lnTo>
                        <a:pt x="71" y="32"/>
                      </a:lnTo>
                      <a:lnTo>
                        <a:pt x="71" y="35"/>
                      </a:lnTo>
                      <a:lnTo>
                        <a:pt x="71" y="35"/>
                      </a:lnTo>
                      <a:lnTo>
                        <a:pt x="74" y="35"/>
                      </a:lnTo>
                      <a:lnTo>
                        <a:pt x="76" y="36"/>
                      </a:lnTo>
                      <a:lnTo>
                        <a:pt x="79" y="40"/>
                      </a:lnTo>
                      <a:lnTo>
                        <a:pt x="79" y="42"/>
                      </a:lnTo>
                      <a:lnTo>
                        <a:pt x="78" y="43"/>
                      </a:lnTo>
                      <a:lnTo>
                        <a:pt x="76" y="46"/>
                      </a:lnTo>
                      <a:lnTo>
                        <a:pt x="74" y="46"/>
                      </a:lnTo>
                      <a:lnTo>
                        <a:pt x="74" y="46"/>
                      </a:lnTo>
                      <a:lnTo>
                        <a:pt x="65" y="47"/>
                      </a:lnTo>
                      <a:lnTo>
                        <a:pt x="65" y="47"/>
                      </a:lnTo>
                      <a:lnTo>
                        <a:pt x="63" y="48"/>
                      </a:lnTo>
                      <a:lnTo>
                        <a:pt x="59" y="50"/>
                      </a:lnTo>
                      <a:lnTo>
                        <a:pt x="59" y="50"/>
                      </a:lnTo>
                      <a:lnTo>
                        <a:pt x="57" y="51"/>
                      </a:lnTo>
                      <a:lnTo>
                        <a:pt x="56" y="52"/>
                      </a:lnTo>
                      <a:lnTo>
                        <a:pt x="56" y="52"/>
                      </a:lnTo>
                      <a:lnTo>
                        <a:pt x="53" y="54"/>
                      </a:lnTo>
                      <a:lnTo>
                        <a:pt x="50" y="52"/>
                      </a:lnTo>
                      <a:lnTo>
                        <a:pt x="49" y="48"/>
                      </a:lnTo>
                      <a:lnTo>
                        <a:pt x="49" y="48"/>
                      </a:lnTo>
                      <a:lnTo>
                        <a:pt x="48" y="47"/>
                      </a:lnTo>
                      <a:lnTo>
                        <a:pt x="45" y="46"/>
                      </a:lnTo>
                      <a:lnTo>
                        <a:pt x="41" y="47"/>
                      </a:lnTo>
                      <a:lnTo>
                        <a:pt x="41" y="47"/>
                      </a:lnTo>
                      <a:lnTo>
                        <a:pt x="37" y="50"/>
                      </a:lnTo>
                      <a:lnTo>
                        <a:pt x="31" y="52"/>
                      </a:lnTo>
                      <a:lnTo>
                        <a:pt x="31" y="52"/>
                      </a:lnTo>
                      <a:lnTo>
                        <a:pt x="26" y="52"/>
                      </a:lnTo>
                      <a:lnTo>
                        <a:pt x="26" y="52"/>
                      </a:lnTo>
                      <a:lnTo>
                        <a:pt x="25" y="52"/>
                      </a:lnTo>
                      <a:lnTo>
                        <a:pt x="23" y="50"/>
                      </a:lnTo>
                      <a:lnTo>
                        <a:pt x="23" y="50"/>
                      </a:lnTo>
                      <a:lnTo>
                        <a:pt x="22" y="54"/>
                      </a:lnTo>
                      <a:lnTo>
                        <a:pt x="19" y="55"/>
                      </a:lnTo>
                      <a:lnTo>
                        <a:pt x="12" y="55"/>
                      </a:lnTo>
                      <a:lnTo>
                        <a:pt x="12" y="55"/>
                      </a:lnTo>
                      <a:lnTo>
                        <a:pt x="7" y="55"/>
                      </a:lnTo>
                      <a:lnTo>
                        <a:pt x="4" y="55"/>
                      </a:lnTo>
                      <a:lnTo>
                        <a:pt x="2" y="52"/>
                      </a:lnTo>
                      <a:lnTo>
                        <a:pt x="0" y="48"/>
                      </a:lnTo>
                      <a:lnTo>
                        <a:pt x="0" y="48"/>
                      </a:lnTo>
                      <a:lnTo>
                        <a:pt x="0" y="44"/>
                      </a:lnTo>
                      <a:lnTo>
                        <a:pt x="0" y="42"/>
                      </a:lnTo>
                      <a:lnTo>
                        <a:pt x="0" y="42"/>
                      </a:lnTo>
                      <a:lnTo>
                        <a:pt x="4" y="36"/>
                      </a:lnTo>
                      <a:lnTo>
                        <a:pt x="4" y="36"/>
                      </a:lnTo>
                      <a:lnTo>
                        <a:pt x="8" y="32"/>
                      </a:lnTo>
                      <a:lnTo>
                        <a:pt x="14" y="28"/>
                      </a:lnTo>
                      <a:lnTo>
                        <a:pt x="1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80"/>
                </a:p>
              </p:txBody>
            </p:sp>
            <p:sp>
              <p:nvSpPr>
                <p:cNvPr id="207" name="Freeform 198">
                  <a:extLst>
                    <a:ext uri="{FF2B5EF4-FFF2-40B4-BE49-F238E27FC236}">
                      <a16:creationId xmlns:a16="http://schemas.microsoft.com/office/drawing/2014/main" id="{A9186BDA-52EB-C587-95AB-151813E25A71}"/>
                    </a:ext>
                  </a:extLst>
                </p:cNvPr>
                <p:cNvSpPr>
                  <a:spLocks/>
                </p:cNvSpPr>
                <p:nvPr/>
              </p:nvSpPr>
              <p:spPr bwMode="auto">
                <a:xfrm>
                  <a:off x="2996" y="3706"/>
                  <a:ext cx="19" cy="22"/>
                </a:xfrm>
                <a:custGeom>
                  <a:avLst/>
                  <a:gdLst>
                    <a:gd name="T0" fmla="*/ 40 w 102"/>
                    <a:gd name="T1" fmla="*/ 37 h 120"/>
                    <a:gd name="T2" fmla="*/ 46 w 102"/>
                    <a:gd name="T3" fmla="*/ 37 h 120"/>
                    <a:gd name="T4" fmla="*/ 54 w 102"/>
                    <a:gd name="T5" fmla="*/ 37 h 120"/>
                    <a:gd name="T6" fmla="*/ 57 w 102"/>
                    <a:gd name="T7" fmla="*/ 33 h 120"/>
                    <a:gd name="T8" fmla="*/ 64 w 102"/>
                    <a:gd name="T9" fmla="*/ 29 h 120"/>
                    <a:gd name="T10" fmla="*/ 67 w 102"/>
                    <a:gd name="T11" fmla="*/ 25 h 120"/>
                    <a:gd name="T12" fmla="*/ 69 w 102"/>
                    <a:gd name="T13" fmla="*/ 18 h 120"/>
                    <a:gd name="T14" fmla="*/ 72 w 102"/>
                    <a:gd name="T15" fmla="*/ 11 h 120"/>
                    <a:gd name="T16" fmla="*/ 76 w 102"/>
                    <a:gd name="T17" fmla="*/ 9 h 120"/>
                    <a:gd name="T18" fmla="*/ 79 w 102"/>
                    <a:gd name="T19" fmla="*/ 6 h 120"/>
                    <a:gd name="T20" fmla="*/ 77 w 102"/>
                    <a:gd name="T21" fmla="*/ 3 h 120"/>
                    <a:gd name="T22" fmla="*/ 77 w 102"/>
                    <a:gd name="T23" fmla="*/ 0 h 120"/>
                    <a:gd name="T24" fmla="*/ 80 w 102"/>
                    <a:gd name="T25" fmla="*/ 0 h 120"/>
                    <a:gd name="T26" fmla="*/ 83 w 102"/>
                    <a:gd name="T27" fmla="*/ 2 h 120"/>
                    <a:gd name="T28" fmla="*/ 91 w 102"/>
                    <a:gd name="T29" fmla="*/ 6 h 120"/>
                    <a:gd name="T30" fmla="*/ 99 w 102"/>
                    <a:gd name="T31" fmla="*/ 11 h 120"/>
                    <a:gd name="T32" fmla="*/ 102 w 102"/>
                    <a:gd name="T33" fmla="*/ 15 h 120"/>
                    <a:gd name="T34" fmla="*/ 102 w 102"/>
                    <a:gd name="T35" fmla="*/ 21 h 120"/>
                    <a:gd name="T36" fmla="*/ 94 w 102"/>
                    <a:gd name="T37" fmla="*/ 22 h 120"/>
                    <a:gd name="T38" fmla="*/ 92 w 102"/>
                    <a:gd name="T39" fmla="*/ 25 h 120"/>
                    <a:gd name="T40" fmla="*/ 90 w 102"/>
                    <a:gd name="T41" fmla="*/ 33 h 120"/>
                    <a:gd name="T42" fmla="*/ 88 w 102"/>
                    <a:gd name="T43" fmla="*/ 40 h 120"/>
                    <a:gd name="T44" fmla="*/ 88 w 102"/>
                    <a:gd name="T45" fmla="*/ 49 h 120"/>
                    <a:gd name="T46" fmla="*/ 88 w 102"/>
                    <a:gd name="T47" fmla="*/ 53 h 120"/>
                    <a:gd name="T48" fmla="*/ 91 w 102"/>
                    <a:gd name="T49" fmla="*/ 56 h 120"/>
                    <a:gd name="T50" fmla="*/ 91 w 102"/>
                    <a:gd name="T51" fmla="*/ 64 h 120"/>
                    <a:gd name="T52" fmla="*/ 87 w 102"/>
                    <a:gd name="T53" fmla="*/ 66 h 120"/>
                    <a:gd name="T54" fmla="*/ 84 w 102"/>
                    <a:gd name="T55" fmla="*/ 66 h 120"/>
                    <a:gd name="T56" fmla="*/ 79 w 102"/>
                    <a:gd name="T57" fmla="*/ 68 h 120"/>
                    <a:gd name="T58" fmla="*/ 76 w 102"/>
                    <a:gd name="T59" fmla="*/ 71 h 120"/>
                    <a:gd name="T60" fmla="*/ 67 w 102"/>
                    <a:gd name="T61" fmla="*/ 71 h 120"/>
                    <a:gd name="T62" fmla="*/ 59 w 102"/>
                    <a:gd name="T63" fmla="*/ 71 h 120"/>
                    <a:gd name="T64" fmla="*/ 53 w 102"/>
                    <a:gd name="T65" fmla="*/ 72 h 120"/>
                    <a:gd name="T66" fmla="*/ 52 w 102"/>
                    <a:gd name="T67" fmla="*/ 74 h 120"/>
                    <a:gd name="T68" fmla="*/ 48 w 102"/>
                    <a:gd name="T69" fmla="*/ 80 h 120"/>
                    <a:gd name="T70" fmla="*/ 44 w 102"/>
                    <a:gd name="T71" fmla="*/ 89 h 120"/>
                    <a:gd name="T72" fmla="*/ 41 w 102"/>
                    <a:gd name="T73" fmla="*/ 93 h 120"/>
                    <a:gd name="T74" fmla="*/ 40 w 102"/>
                    <a:gd name="T75" fmla="*/ 95 h 120"/>
                    <a:gd name="T76" fmla="*/ 35 w 102"/>
                    <a:gd name="T77" fmla="*/ 103 h 120"/>
                    <a:gd name="T78" fmla="*/ 33 w 102"/>
                    <a:gd name="T79" fmla="*/ 112 h 120"/>
                    <a:gd name="T80" fmla="*/ 31 w 102"/>
                    <a:gd name="T81" fmla="*/ 120 h 120"/>
                    <a:gd name="T82" fmla="*/ 25 w 102"/>
                    <a:gd name="T83" fmla="*/ 120 h 120"/>
                    <a:gd name="T84" fmla="*/ 18 w 102"/>
                    <a:gd name="T85" fmla="*/ 116 h 120"/>
                    <a:gd name="T86" fmla="*/ 15 w 102"/>
                    <a:gd name="T87" fmla="*/ 112 h 120"/>
                    <a:gd name="T88" fmla="*/ 14 w 102"/>
                    <a:gd name="T89" fmla="*/ 109 h 120"/>
                    <a:gd name="T90" fmla="*/ 11 w 102"/>
                    <a:gd name="T91" fmla="*/ 105 h 120"/>
                    <a:gd name="T92" fmla="*/ 8 w 102"/>
                    <a:gd name="T93" fmla="*/ 102 h 120"/>
                    <a:gd name="T94" fmla="*/ 7 w 102"/>
                    <a:gd name="T95" fmla="*/ 101 h 120"/>
                    <a:gd name="T96" fmla="*/ 2 w 102"/>
                    <a:gd name="T97" fmla="*/ 93 h 120"/>
                    <a:gd name="T98" fmla="*/ 0 w 102"/>
                    <a:gd name="T99" fmla="*/ 85 h 120"/>
                    <a:gd name="T100" fmla="*/ 2 w 102"/>
                    <a:gd name="T101" fmla="*/ 83 h 120"/>
                    <a:gd name="T102" fmla="*/ 7 w 102"/>
                    <a:gd name="T103" fmla="*/ 79 h 120"/>
                    <a:gd name="T104" fmla="*/ 8 w 102"/>
                    <a:gd name="T105" fmla="*/ 76 h 120"/>
                    <a:gd name="T106" fmla="*/ 10 w 102"/>
                    <a:gd name="T107" fmla="*/ 74 h 120"/>
                    <a:gd name="T108" fmla="*/ 12 w 102"/>
                    <a:gd name="T109" fmla="*/ 67 h 120"/>
                    <a:gd name="T110" fmla="*/ 14 w 102"/>
                    <a:gd name="T111" fmla="*/ 64 h 120"/>
                    <a:gd name="T112" fmla="*/ 15 w 102"/>
                    <a:gd name="T113" fmla="*/ 60 h 120"/>
                    <a:gd name="T114" fmla="*/ 22 w 102"/>
                    <a:gd name="T115" fmla="*/ 56 h 120"/>
                    <a:gd name="T116" fmla="*/ 25 w 102"/>
                    <a:gd name="T117" fmla="*/ 53 h 120"/>
                    <a:gd name="T118" fmla="*/ 26 w 102"/>
                    <a:gd name="T119" fmla="*/ 47 h 120"/>
                    <a:gd name="T120" fmla="*/ 27 w 102"/>
                    <a:gd name="T121" fmla="*/ 44 h 120"/>
                    <a:gd name="T122" fmla="*/ 37 w 102"/>
                    <a:gd name="T123" fmla="*/ 38 h 120"/>
                    <a:gd name="T124" fmla="*/ 40 w 102"/>
                    <a:gd name="T125" fmla="*/ 3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20">
                      <a:moveTo>
                        <a:pt x="40" y="37"/>
                      </a:moveTo>
                      <a:lnTo>
                        <a:pt x="40" y="37"/>
                      </a:lnTo>
                      <a:lnTo>
                        <a:pt x="46" y="37"/>
                      </a:lnTo>
                      <a:lnTo>
                        <a:pt x="46" y="37"/>
                      </a:lnTo>
                      <a:lnTo>
                        <a:pt x="54" y="37"/>
                      </a:lnTo>
                      <a:lnTo>
                        <a:pt x="54" y="37"/>
                      </a:lnTo>
                      <a:lnTo>
                        <a:pt x="56" y="34"/>
                      </a:lnTo>
                      <a:lnTo>
                        <a:pt x="57" y="33"/>
                      </a:lnTo>
                      <a:lnTo>
                        <a:pt x="61" y="30"/>
                      </a:lnTo>
                      <a:lnTo>
                        <a:pt x="64" y="29"/>
                      </a:lnTo>
                      <a:lnTo>
                        <a:pt x="67" y="26"/>
                      </a:lnTo>
                      <a:lnTo>
                        <a:pt x="67" y="25"/>
                      </a:lnTo>
                      <a:lnTo>
                        <a:pt x="67" y="25"/>
                      </a:lnTo>
                      <a:lnTo>
                        <a:pt x="69" y="18"/>
                      </a:lnTo>
                      <a:lnTo>
                        <a:pt x="72" y="11"/>
                      </a:lnTo>
                      <a:lnTo>
                        <a:pt x="72" y="11"/>
                      </a:lnTo>
                      <a:lnTo>
                        <a:pt x="75" y="10"/>
                      </a:lnTo>
                      <a:lnTo>
                        <a:pt x="76" y="9"/>
                      </a:lnTo>
                      <a:lnTo>
                        <a:pt x="79" y="9"/>
                      </a:lnTo>
                      <a:lnTo>
                        <a:pt x="79" y="6"/>
                      </a:lnTo>
                      <a:lnTo>
                        <a:pt x="79" y="6"/>
                      </a:lnTo>
                      <a:lnTo>
                        <a:pt x="77" y="3"/>
                      </a:lnTo>
                      <a:lnTo>
                        <a:pt x="77" y="2"/>
                      </a:lnTo>
                      <a:lnTo>
                        <a:pt x="77" y="0"/>
                      </a:lnTo>
                      <a:lnTo>
                        <a:pt x="77" y="0"/>
                      </a:lnTo>
                      <a:lnTo>
                        <a:pt x="80" y="0"/>
                      </a:lnTo>
                      <a:lnTo>
                        <a:pt x="83" y="2"/>
                      </a:lnTo>
                      <a:lnTo>
                        <a:pt x="83" y="2"/>
                      </a:lnTo>
                      <a:lnTo>
                        <a:pt x="91" y="6"/>
                      </a:lnTo>
                      <a:lnTo>
                        <a:pt x="91" y="6"/>
                      </a:lnTo>
                      <a:lnTo>
                        <a:pt x="99" y="11"/>
                      </a:lnTo>
                      <a:lnTo>
                        <a:pt x="99" y="11"/>
                      </a:lnTo>
                      <a:lnTo>
                        <a:pt x="101" y="13"/>
                      </a:lnTo>
                      <a:lnTo>
                        <a:pt x="102" y="15"/>
                      </a:lnTo>
                      <a:lnTo>
                        <a:pt x="102" y="21"/>
                      </a:lnTo>
                      <a:lnTo>
                        <a:pt x="102" y="21"/>
                      </a:lnTo>
                      <a:lnTo>
                        <a:pt x="98" y="21"/>
                      </a:lnTo>
                      <a:lnTo>
                        <a:pt x="94" y="22"/>
                      </a:lnTo>
                      <a:lnTo>
                        <a:pt x="94" y="22"/>
                      </a:lnTo>
                      <a:lnTo>
                        <a:pt x="92" y="25"/>
                      </a:lnTo>
                      <a:lnTo>
                        <a:pt x="91" y="28"/>
                      </a:lnTo>
                      <a:lnTo>
                        <a:pt x="90" y="33"/>
                      </a:lnTo>
                      <a:lnTo>
                        <a:pt x="90" y="33"/>
                      </a:lnTo>
                      <a:lnTo>
                        <a:pt x="88" y="40"/>
                      </a:lnTo>
                      <a:lnTo>
                        <a:pt x="88" y="49"/>
                      </a:lnTo>
                      <a:lnTo>
                        <a:pt x="88" y="49"/>
                      </a:lnTo>
                      <a:lnTo>
                        <a:pt x="88" y="53"/>
                      </a:lnTo>
                      <a:lnTo>
                        <a:pt x="88" y="53"/>
                      </a:lnTo>
                      <a:lnTo>
                        <a:pt x="91" y="56"/>
                      </a:lnTo>
                      <a:lnTo>
                        <a:pt x="91" y="56"/>
                      </a:lnTo>
                      <a:lnTo>
                        <a:pt x="91" y="60"/>
                      </a:lnTo>
                      <a:lnTo>
                        <a:pt x="91" y="64"/>
                      </a:lnTo>
                      <a:lnTo>
                        <a:pt x="91" y="64"/>
                      </a:lnTo>
                      <a:lnTo>
                        <a:pt x="87" y="66"/>
                      </a:lnTo>
                      <a:lnTo>
                        <a:pt x="84" y="66"/>
                      </a:lnTo>
                      <a:lnTo>
                        <a:pt x="84" y="66"/>
                      </a:lnTo>
                      <a:lnTo>
                        <a:pt x="79" y="68"/>
                      </a:lnTo>
                      <a:lnTo>
                        <a:pt x="79" y="68"/>
                      </a:lnTo>
                      <a:lnTo>
                        <a:pt x="76" y="71"/>
                      </a:lnTo>
                      <a:lnTo>
                        <a:pt x="76" y="71"/>
                      </a:lnTo>
                      <a:lnTo>
                        <a:pt x="72" y="71"/>
                      </a:lnTo>
                      <a:lnTo>
                        <a:pt x="67" y="71"/>
                      </a:lnTo>
                      <a:lnTo>
                        <a:pt x="59" y="71"/>
                      </a:lnTo>
                      <a:lnTo>
                        <a:pt x="59" y="71"/>
                      </a:lnTo>
                      <a:lnTo>
                        <a:pt x="54" y="71"/>
                      </a:lnTo>
                      <a:lnTo>
                        <a:pt x="53" y="72"/>
                      </a:lnTo>
                      <a:lnTo>
                        <a:pt x="52" y="74"/>
                      </a:lnTo>
                      <a:lnTo>
                        <a:pt x="52" y="74"/>
                      </a:lnTo>
                      <a:lnTo>
                        <a:pt x="49" y="76"/>
                      </a:lnTo>
                      <a:lnTo>
                        <a:pt x="48" y="80"/>
                      </a:lnTo>
                      <a:lnTo>
                        <a:pt x="46" y="86"/>
                      </a:lnTo>
                      <a:lnTo>
                        <a:pt x="44" y="89"/>
                      </a:lnTo>
                      <a:lnTo>
                        <a:pt x="44" y="89"/>
                      </a:lnTo>
                      <a:lnTo>
                        <a:pt x="41" y="93"/>
                      </a:lnTo>
                      <a:lnTo>
                        <a:pt x="40" y="95"/>
                      </a:lnTo>
                      <a:lnTo>
                        <a:pt x="40" y="95"/>
                      </a:lnTo>
                      <a:lnTo>
                        <a:pt x="35" y="103"/>
                      </a:lnTo>
                      <a:lnTo>
                        <a:pt x="35" y="103"/>
                      </a:lnTo>
                      <a:lnTo>
                        <a:pt x="34" y="108"/>
                      </a:lnTo>
                      <a:lnTo>
                        <a:pt x="33" y="112"/>
                      </a:lnTo>
                      <a:lnTo>
                        <a:pt x="31" y="120"/>
                      </a:lnTo>
                      <a:lnTo>
                        <a:pt x="31" y="120"/>
                      </a:lnTo>
                      <a:lnTo>
                        <a:pt x="27" y="120"/>
                      </a:lnTo>
                      <a:lnTo>
                        <a:pt x="25" y="120"/>
                      </a:lnTo>
                      <a:lnTo>
                        <a:pt x="18" y="116"/>
                      </a:lnTo>
                      <a:lnTo>
                        <a:pt x="18" y="116"/>
                      </a:lnTo>
                      <a:lnTo>
                        <a:pt x="16" y="114"/>
                      </a:lnTo>
                      <a:lnTo>
                        <a:pt x="15" y="112"/>
                      </a:lnTo>
                      <a:lnTo>
                        <a:pt x="15" y="112"/>
                      </a:lnTo>
                      <a:lnTo>
                        <a:pt x="14" y="109"/>
                      </a:lnTo>
                      <a:lnTo>
                        <a:pt x="11" y="105"/>
                      </a:lnTo>
                      <a:lnTo>
                        <a:pt x="11" y="105"/>
                      </a:lnTo>
                      <a:lnTo>
                        <a:pt x="8" y="102"/>
                      </a:lnTo>
                      <a:lnTo>
                        <a:pt x="8" y="102"/>
                      </a:lnTo>
                      <a:lnTo>
                        <a:pt x="7" y="101"/>
                      </a:lnTo>
                      <a:lnTo>
                        <a:pt x="7" y="101"/>
                      </a:lnTo>
                      <a:lnTo>
                        <a:pt x="2" y="93"/>
                      </a:lnTo>
                      <a:lnTo>
                        <a:pt x="2" y="93"/>
                      </a:lnTo>
                      <a:lnTo>
                        <a:pt x="0" y="89"/>
                      </a:lnTo>
                      <a:lnTo>
                        <a:pt x="0" y="85"/>
                      </a:lnTo>
                      <a:lnTo>
                        <a:pt x="0" y="85"/>
                      </a:lnTo>
                      <a:lnTo>
                        <a:pt x="2" y="83"/>
                      </a:lnTo>
                      <a:lnTo>
                        <a:pt x="3" y="82"/>
                      </a:lnTo>
                      <a:lnTo>
                        <a:pt x="7" y="79"/>
                      </a:lnTo>
                      <a:lnTo>
                        <a:pt x="7" y="79"/>
                      </a:lnTo>
                      <a:lnTo>
                        <a:pt x="8" y="76"/>
                      </a:lnTo>
                      <a:lnTo>
                        <a:pt x="10" y="74"/>
                      </a:lnTo>
                      <a:lnTo>
                        <a:pt x="10" y="74"/>
                      </a:lnTo>
                      <a:lnTo>
                        <a:pt x="11" y="70"/>
                      </a:lnTo>
                      <a:lnTo>
                        <a:pt x="12" y="67"/>
                      </a:lnTo>
                      <a:lnTo>
                        <a:pt x="12" y="67"/>
                      </a:lnTo>
                      <a:lnTo>
                        <a:pt x="14" y="64"/>
                      </a:lnTo>
                      <a:lnTo>
                        <a:pt x="15" y="60"/>
                      </a:lnTo>
                      <a:lnTo>
                        <a:pt x="15" y="60"/>
                      </a:lnTo>
                      <a:lnTo>
                        <a:pt x="19" y="59"/>
                      </a:lnTo>
                      <a:lnTo>
                        <a:pt x="22" y="56"/>
                      </a:lnTo>
                      <a:lnTo>
                        <a:pt x="22" y="56"/>
                      </a:lnTo>
                      <a:lnTo>
                        <a:pt x="25" y="53"/>
                      </a:lnTo>
                      <a:lnTo>
                        <a:pt x="25" y="51"/>
                      </a:lnTo>
                      <a:lnTo>
                        <a:pt x="26" y="47"/>
                      </a:lnTo>
                      <a:lnTo>
                        <a:pt x="27" y="44"/>
                      </a:lnTo>
                      <a:lnTo>
                        <a:pt x="27" y="44"/>
                      </a:lnTo>
                      <a:lnTo>
                        <a:pt x="33" y="40"/>
                      </a:lnTo>
                      <a:lnTo>
                        <a:pt x="37" y="38"/>
                      </a:lnTo>
                      <a:lnTo>
                        <a:pt x="40" y="37"/>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80"/>
                </a:p>
              </p:txBody>
            </p:sp>
          </p:grpSp>
          <p:sp>
            <p:nvSpPr>
              <p:cNvPr id="126" name="Freeform 103">
                <a:extLst>
                  <a:ext uri="{FF2B5EF4-FFF2-40B4-BE49-F238E27FC236}">
                    <a16:creationId xmlns:a16="http://schemas.microsoft.com/office/drawing/2014/main" id="{3257965A-6839-AC7B-0DD9-678045A73BC6}"/>
                  </a:ext>
                </a:extLst>
              </p:cNvPr>
              <p:cNvSpPr>
                <a:spLocks/>
              </p:cNvSpPr>
              <p:nvPr/>
            </p:nvSpPr>
            <p:spPr bwMode="auto">
              <a:xfrm>
                <a:off x="3520365" y="1826388"/>
                <a:ext cx="791465" cy="65621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DFDFE0"/>
              </a:solidFill>
              <a:ln w="12700">
                <a:solidFill>
                  <a:srgbClr val="FFFFFF"/>
                </a:solidFill>
                <a:round/>
                <a:headEnd/>
                <a:tailEnd/>
              </a:ln>
            </p:spPr>
            <p:txBody>
              <a:bodyPr/>
              <a:lstStyle/>
              <a:p>
                <a:endParaRPr lang="en-US" sz="1980"/>
              </a:p>
            </p:txBody>
          </p:sp>
          <p:sp>
            <p:nvSpPr>
              <p:cNvPr id="127" name="Freeform 104">
                <a:extLst>
                  <a:ext uri="{FF2B5EF4-FFF2-40B4-BE49-F238E27FC236}">
                    <a16:creationId xmlns:a16="http://schemas.microsoft.com/office/drawing/2014/main" id="{C0C33843-F430-758D-CD68-9C5502F9D6AF}"/>
                  </a:ext>
                </a:extLst>
              </p:cNvPr>
              <p:cNvSpPr>
                <a:spLocks/>
              </p:cNvSpPr>
              <p:nvPr/>
            </p:nvSpPr>
            <p:spPr bwMode="auto">
              <a:xfrm>
                <a:off x="3520365" y="1826388"/>
                <a:ext cx="791465" cy="65621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rgbClr val="DFDFE0"/>
              </a:solidFill>
              <a:ln w="12700">
                <a:solidFill>
                  <a:srgbClr val="FFFFFF"/>
                </a:solidFill>
                <a:prstDash val="solid"/>
                <a:round/>
                <a:headEnd/>
                <a:tailEnd/>
              </a:ln>
            </p:spPr>
            <p:txBody>
              <a:bodyPr/>
              <a:lstStyle/>
              <a:p>
                <a:endParaRPr lang="en-US" sz="1980"/>
              </a:p>
            </p:txBody>
          </p:sp>
          <p:sp>
            <p:nvSpPr>
              <p:cNvPr id="128" name="Freeform 105">
                <a:extLst>
                  <a:ext uri="{FF2B5EF4-FFF2-40B4-BE49-F238E27FC236}">
                    <a16:creationId xmlns:a16="http://schemas.microsoft.com/office/drawing/2014/main" id="{9BE8BF74-392C-4993-03A5-782AF1DE2297}"/>
                  </a:ext>
                </a:extLst>
              </p:cNvPr>
              <p:cNvSpPr>
                <a:spLocks/>
              </p:cNvSpPr>
              <p:nvPr/>
            </p:nvSpPr>
            <p:spPr bwMode="auto">
              <a:xfrm>
                <a:off x="3813557" y="2423357"/>
                <a:ext cx="625880" cy="96760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DFDFE0"/>
              </a:solidFill>
              <a:ln w="12700">
                <a:solidFill>
                  <a:srgbClr val="FFFFFF"/>
                </a:solidFill>
                <a:round/>
                <a:headEnd/>
                <a:tailEnd/>
              </a:ln>
            </p:spPr>
            <p:txBody>
              <a:bodyPr/>
              <a:lstStyle/>
              <a:p>
                <a:endParaRPr lang="en-US" sz="1980"/>
              </a:p>
            </p:txBody>
          </p:sp>
          <p:sp>
            <p:nvSpPr>
              <p:cNvPr id="129" name="Freeform 106">
                <a:extLst>
                  <a:ext uri="{FF2B5EF4-FFF2-40B4-BE49-F238E27FC236}">
                    <a16:creationId xmlns:a16="http://schemas.microsoft.com/office/drawing/2014/main" id="{B663C279-EDF6-67C6-EA09-0BF948AF2CC0}"/>
                  </a:ext>
                </a:extLst>
              </p:cNvPr>
              <p:cNvSpPr>
                <a:spLocks/>
              </p:cNvSpPr>
              <p:nvPr/>
            </p:nvSpPr>
            <p:spPr bwMode="auto">
              <a:xfrm>
                <a:off x="3813557" y="2423357"/>
                <a:ext cx="625880" cy="96760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rgbClr val="DFDFE0"/>
              </a:solidFill>
              <a:ln w="12700">
                <a:solidFill>
                  <a:srgbClr val="FFFFFF"/>
                </a:solidFill>
                <a:prstDash val="solid"/>
                <a:round/>
                <a:headEnd/>
                <a:tailEnd/>
              </a:ln>
            </p:spPr>
            <p:txBody>
              <a:bodyPr/>
              <a:lstStyle/>
              <a:p>
                <a:endParaRPr lang="en-US" sz="1980"/>
              </a:p>
            </p:txBody>
          </p:sp>
          <p:sp>
            <p:nvSpPr>
              <p:cNvPr id="130" name="Freeform 107">
                <a:extLst>
                  <a:ext uri="{FF2B5EF4-FFF2-40B4-BE49-F238E27FC236}">
                    <a16:creationId xmlns:a16="http://schemas.microsoft.com/office/drawing/2014/main" id="{E98A5369-4233-1708-532B-224C7A0F49A5}"/>
                  </a:ext>
                </a:extLst>
              </p:cNvPr>
              <p:cNvSpPr>
                <a:spLocks/>
              </p:cNvSpPr>
              <p:nvPr/>
            </p:nvSpPr>
            <p:spPr bwMode="auto">
              <a:xfrm>
                <a:off x="4149284" y="3153999"/>
                <a:ext cx="665378" cy="77773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DFDFE0"/>
              </a:solidFill>
              <a:ln w="12700">
                <a:solidFill>
                  <a:srgbClr val="FFFFFF"/>
                </a:solidFill>
                <a:round/>
                <a:headEnd/>
                <a:tailEnd/>
              </a:ln>
            </p:spPr>
            <p:txBody>
              <a:bodyPr/>
              <a:lstStyle/>
              <a:p>
                <a:endParaRPr lang="en-US" sz="1980"/>
              </a:p>
            </p:txBody>
          </p:sp>
          <p:sp>
            <p:nvSpPr>
              <p:cNvPr id="131" name="Freeform 108">
                <a:extLst>
                  <a:ext uri="{FF2B5EF4-FFF2-40B4-BE49-F238E27FC236}">
                    <a16:creationId xmlns:a16="http://schemas.microsoft.com/office/drawing/2014/main" id="{278E16E8-CE5A-0794-FEF0-CE3FF232F1BD}"/>
                  </a:ext>
                </a:extLst>
              </p:cNvPr>
              <p:cNvSpPr>
                <a:spLocks/>
              </p:cNvSpPr>
              <p:nvPr/>
            </p:nvSpPr>
            <p:spPr bwMode="auto">
              <a:xfrm>
                <a:off x="4149284" y="3153999"/>
                <a:ext cx="665378" cy="77773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rgbClr val="DFDFE0"/>
              </a:solidFill>
              <a:ln w="12700">
                <a:solidFill>
                  <a:srgbClr val="FFFFFF"/>
                </a:solidFill>
                <a:prstDash val="solid"/>
                <a:round/>
                <a:headEnd/>
                <a:tailEnd/>
              </a:ln>
            </p:spPr>
            <p:txBody>
              <a:bodyPr/>
              <a:lstStyle/>
              <a:p>
                <a:endParaRPr lang="en-US" sz="1980"/>
              </a:p>
            </p:txBody>
          </p:sp>
          <p:sp>
            <p:nvSpPr>
              <p:cNvPr id="132" name="Freeform 109">
                <a:extLst>
                  <a:ext uri="{FF2B5EF4-FFF2-40B4-BE49-F238E27FC236}">
                    <a16:creationId xmlns:a16="http://schemas.microsoft.com/office/drawing/2014/main" id="{E727030B-DF98-F2AF-B5E4-8A98A8DAE517}"/>
                  </a:ext>
                </a:extLst>
              </p:cNvPr>
              <p:cNvSpPr>
                <a:spLocks/>
              </p:cNvSpPr>
              <p:nvPr/>
            </p:nvSpPr>
            <p:spPr bwMode="auto">
              <a:xfrm>
                <a:off x="4170552" y="1631955"/>
                <a:ext cx="584864" cy="947860"/>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DFDFE0"/>
              </a:solidFill>
              <a:ln w="12700">
                <a:solidFill>
                  <a:srgbClr val="FFFFFF"/>
                </a:solidFill>
                <a:round/>
                <a:headEnd/>
                <a:tailEnd/>
              </a:ln>
            </p:spPr>
            <p:txBody>
              <a:bodyPr/>
              <a:lstStyle/>
              <a:p>
                <a:endParaRPr lang="en-US" sz="1980"/>
              </a:p>
            </p:txBody>
          </p:sp>
          <p:sp>
            <p:nvSpPr>
              <p:cNvPr id="133" name="Freeform 110">
                <a:extLst>
                  <a:ext uri="{FF2B5EF4-FFF2-40B4-BE49-F238E27FC236}">
                    <a16:creationId xmlns:a16="http://schemas.microsoft.com/office/drawing/2014/main" id="{ECF91841-AC88-F15C-A3DF-E23C821B95BA}"/>
                  </a:ext>
                </a:extLst>
              </p:cNvPr>
              <p:cNvSpPr>
                <a:spLocks/>
              </p:cNvSpPr>
              <p:nvPr/>
            </p:nvSpPr>
            <p:spPr bwMode="auto">
              <a:xfrm>
                <a:off x="4170552" y="1631955"/>
                <a:ext cx="584864" cy="947860"/>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rgbClr val="DFDFE0"/>
              </a:solidFill>
              <a:ln w="12700">
                <a:solidFill>
                  <a:srgbClr val="FFFFFF"/>
                </a:solidFill>
                <a:prstDash val="solid"/>
                <a:round/>
                <a:headEnd/>
                <a:tailEnd/>
              </a:ln>
            </p:spPr>
            <p:txBody>
              <a:bodyPr/>
              <a:lstStyle/>
              <a:p>
                <a:endParaRPr lang="en-US" sz="1980"/>
              </a:p>
            </p:txBody>
          </p:sp>
          <p:sp>
            <p:nvSpPr>
              <p:cNvPr id="134" name="Freeform 111">
                <a:extLst>
                  <a:ext uri="{FF2B5EF4-FFF2-40B4-BE49-F238E27FC236}">
                    <a16:creationId xmlns:a16="http://schemas.microsoft.com/office/drawing/2014/main" id="{05B7D530-AD8A-EC2C-6853-A4F56A30B0D4}"/>
                  </a:ext>
                </a:extLst>
              </p:cNvPr>
              <p:cNvSpPr>
                <a:spLocks/>
              </p:cNvSpPr>
              <p:nvPr/>
            </p:nvSpPr>
            <p:spPr bwMode="auto">
              <a:xfrm>
                <a:off x="4328541" y="2537283"/>
                <a:ext cx="549924" cy="6911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DFDFE0"/>
              </a:solidFill>
              <a:ln w="12700">
                <a:solidFill>
                  <a:srgbClr val="FFFFFF"/>
                </a:solidFill>
                <a:round/>
                <a:headEnd/>
                <a:tailEnd/>
              </a:ln>
            </p:spPr>
            <p:txBody>
              <a:bodyPr/>
              <a:lstStyle/>
              <a:p>
                <a:endParaRPr lang="en-US" sz="1980"/>
              </a:p>
            </p:txBody>
          </p:sp>
          <p:sp>
            <p:nvSpPr>
              <p:cNvPr id="135" name="Freeform 112">
                <a:extLst>
                  <a:ext uri="{FF2B5EF4-FFF2-40B4-BE49-F238E27FC236}">
                    <a16:creationId xmlns:a16="http://schemas.microsoft.com/office/drawing/2014/main" id="{277D7DD9-4ECA-22C8-7ACA-D4787642D1D7}"/>
                  </a:ext>
                </a:extLst>
              </p:cNvPr>
              <p:cNvSpPr>
                <a:spLocks/>
              </p:cNvSpPr>
              <p:nvPr/>
            </p:nvSpPr>
            <p:spPr bwMode="auto">
              <a:xfrm>
                <a:off x="4328541" y="2537283"/>
                <a:ext cx="549924" cy="6911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rgbClr val="DFDFE0"/>
              </a:solidFill>
              <a:ln w="12700">
                <a:solidFill>
                  <a:srgbClr val="FFFFFF"/>
                </a:solidFill>
                <a:prstDash val="solid"/>
                <a:round/>
                <a:headEnd/>
                <a:tailEnd/>
              </a:ln>
            </p:spPr>
            <p:txBody>
              <a:bodyPr/>
              <a:lstStyle/>
              <a:p>
                <a:endParaRPr lang="en-US" sz="1980"/>
              </a:p>
            </p:txBody>
          </p:sp>
          <p:sp>
            <p:nvSpPr>
              <p:cNvPr id="136" name="Freeform 113">
                <a:extLst>
                  <a:ext uri="{FF2B5EF4-FFF2-40B4-BE49-F238E27FC236}">
                    <a16:creationId xmlns:a16="http://schemas.microsoft.com/office/drawing/2014/main" id="{DDE16FF3-E8BE-0084-29A3-3D8441C30C68}"/>
                  </a:ext>
                </a:extLst>
              </p:cNvPr>
              <p:cNvSpPr>
                <a:spLocks/>
              </p:cNvSpPr>
              <p:nvPr/>
            </p:nvSpPr>
            <p:spPr bwMode="auto">
              <a:xfrm>
                <a:off x="4404497" y="1648664"/>
                <a:ext cx="1011739" cy="628868"/>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DFDFE0"/>
              </a:solidFill>
              <a:ln w="12700">
                <a:solidFill>
                  <a:srgbClr val="FFFFFF"/>
                </a:solidFill>
                <a:round/>
                <a:headEnd/>
                <a:tailEnd/>
              </a:ln>
            </p:spPr>
            <p:txBody>
              <a:bodyPr/>
              <a:lstStyle/>
              <a:p>
                <a:endParaRPr lang="en-US" sz="1980"/>
              </a:p>
            </p:txBody>
          </p:sp>
          <p:sp>
            <p:nvSpPr>
              <p:cNvPr id="137" name="Freeform 114">
                <a:extLst>
                  <a:ext uri="{FF2B5EF4-FFF2-40B4-BE49-F238E27FC236}">
                    <a16:creationId xmlns:a16="http://schemas.microsoft.com/office/drawing/2014/main" id="{32BD60AC-6315-2D16-1878-852D9DA57638}"/>
                  </a:ext>
                </a:extLst>
              </p:cNvPr>
              <p:cNvSpPr>
                <a:spLocks/>
              </p:cNvSpPr>
              <p:nvPr/>
            </p:nvSpPr>
            <p:spPr bwMode="auto">
              <a:xfrm>
                <a:off x="4404497" y="1648664"/>
                <a:ext cx="1011739" cy="628868"/>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rgbClr val="DFDFE0"/>
              </a:solidFill>
              <a:ln w="12700">
                <a:solidFill>
                  <a:srgbClr val="FFFFFF"/>
                </a:solidFill>
                <a:prstDash val="solid"/>
                <a:round/>
                <a:headEnd/>
                <a:tailEnd/>
              </a:ln>
            </p:spPr>
            <p:txBody>
              <a:bodyPr/>
              <a:lstStyle/>
              <a:p>
                <a:endParaRPr lang="en-US" sz="1980"/>
              </a:p>
            </p:txBody>
          </p:sp>
          <p:sp>
            <p:nvSpPr>
              <p:cNvPr id="138" name="Freeform 115">
                <a:extLst>
                  <a:ext uri="{FF2B5EF4-FFF2-40B4-BE49-F238E27FC236}">
                    <a16:creationId xmlns:a16="http://schemas.microsoft.com/office/drawing/2014/main" id="{C755B9D0-7E49-9E7B-3D6B-BF19B059E509}"/>
                  </a:ext>
                </a:extLst>
              </p:cNvPr>
              <p:cNvSpPr>
                <a:spLocks/>
              </p:cNvSpPr>
              <p:nvPr/>
            </p:nvSpPr>
            <p:spPr bwMode="auto">
              <a:xfrm>
                <a:off x="4691612" y="2210697"/>
                <a:ext cx="688165" cy="565070"/>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DFDFE0"/>
              </a:solidFill>
              <a:ln w="12700">
                <a:solidFill>
                  <a:srgbClr val="FFFFFF"/>
                </a:solidFill>
                <a:round/>
                <a:headEnd/>
                <a:tailEnd/>
              </a:ln>
            </p:spPr>
            <p:txBody>
              <a:bodyPr/>
              <a:lstStyle/>
              <a:p>
                <a:endParaRPr lang="en-US" sz="1980"/>
              </a:p>
            </p:txBody>
          </p:sp>
          <p:sp>
            <p:nvSpPr>
              <p:cNvPr id="139" name="Freeform 116">
                <a:extLst>
                  <a:ext uri="{FF2B5EF4-FFF2-40B4-BE49-F238E27FC236}">
                    <a16:creationId xmlns:a16="http://schemas.microsoft.com/office/drawing/2014/main" id="{81E188C2-9810-1C90-FAF5-AE347DC45732}"/>
                  </a:ext>
                </a:extLst>
              </p:cNvPr>
              <p:cNvSpPr>
                <a:spLocks/>
              </p:cNvSpPr>
              <p:nvPr/>
            </p:nvSpPr>
            <p:spPr bwMode="auto">
              <a:xfrm>
                <a:off x="4691612" y="2210697"/>
                <a:ext cx="688165" cy="565070"/>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rgbClr val="DFDFE0"/>
              </a:solidFill>
              <a:ln w="12700">
                <a:solidFill>
                  <a:srgbClr val="FFFFFF"/>
                </a:solidFill>
                <a:prstDash val="solid"/>
                <a:round/>
                <a:headEnd/>
                <a:tailEnd/>
              </a:ln>
            </p:spPr>
            <p:txBody>
              <a:bodyPr/>
              <a:lstStyle/>
              <a:p>
                <a:endParaRPr lang="en-US" sz="1980"/>
              </a:p>
            </p:txBody>
          </p:sp>
          <p:sp>
            <p:nvSpPr>
              <p:cNvPr id="140" name="Freeform 117">
                <a:extLst>
                  <a:ext uri="{FF2B5EF4-FFF2-40B4-BE49-F238E27FC236}">
                    <a16:creationId xmlns:a16="http://schemas.microsoft.com/office/drawing/2014/main" id="{61332BFF-18F0-D5E0-C46B-ECCDBA751220}"/>
                  </a:ext>
                </a:extLst>
              </p:cNvPr>
              <p:cNvSpPr>
                <a:spLocks/>
              </p:cNvSpPr>
              <p:nvPr/>
            </p:nvSpPr>
            <p:spPr bwMode="auto">
              <a:xfrm>
                <a:off x="4726552" y="3228430"/>
                <a:ext cx="682088" cy="712414"/>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DFDFE0"/>
              </a:solidFill>
              <a:ln w="12700">
                <a:solidFill>
                  <a:srgbClr val="FFFFFF"/>
                </a:solidFill>
                <a:round/>
                <a:headEnd/>
                <a:tailEnd/>
              </a:ln>
            </p:spPr>
            <p:txBody>
              <a:bodyPr/>
              <a:lstStyle/>
              <a:p>
                <a:endParaRPr lang="en-US" sz="1980"/>
              </a:p>
            </p:txBody>
          </p:sp>
          <p:sp>
            <p:nvSpPr>
              <p:cNvPr id="141" name="Freeform 118">
                <a:extLst>
                  <a:ext uri="{FF2B5EF4-FFF2-40B4-BE49-F238E27FC236}">
                    <a16:creationId xmlns:a16="http://schemas.microsoft.com/office/drawing/2014/main" id="{DAB850AA-A042-AB57-95C7-72EC8B72DBE9}"/>
                  </a:ext>
                </a:extLst>
              </p:cNvPr>
              <p:cNvSpPr>
                <a:spLocks/>
              </p:cNvSpPr>
              <p:nvPr/>
            </p:nvSpPr>
            <p:spPr bwMode="auto">
              <a:xfrm>
                <a:off x="4726552" y="3228430"/>
                <a:ext cx="682088" cy="712414"/>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rgbClr val="DFDFE0"/>
              </a:solidFill>
              <a:ln w="12700">
                <a:solidFill>
                  <a:srgbClr val="FFFFFF"/>
                </a:solidFill>
                <a:prstDash val="solid"/>
                <a:round/>
                <a:headEnd/>
                <a:tailEnd/>
              </a:ln>
            </p:spPr>
            <p:txBody>
              <a:bodyPr/>
              <a:lstStyle/>
              <a:p>
                <a:endParaRPr lang="en-US" sz="1980"/>
              </a:p>
            </p:txBody>
          </p:sp>
          <p:sp>
            <p:nvSpPr>
              <p:cNvPr id="142" name="Freeform 119">
                <a:extLst>
                  <a:ext uri="{FF2B5EF4-FFF2-40B4-BE49-F238E27FC236}">
                    <a16:creationId xmlns:a16="http://schemas.microsoft.com/office/drawing/2014/main" id="{F56A1050-BB8D-6F31-CBC2-EFDE68EF815A}"/>
                  </a:ext>
                </a:extLst>
              </p:cNvPr>
              <p:cNvSpPr>
                <a:spLocks/>
              </p:cNvSpPr>
              <p:nvPr/>
            </p:nvSpPr>
            <p:spPr bwMode="auto">
              <a:xfrm>
                <a:off x="4814662" y="2730197"/>
                <a:ext cx="715509" cy="5605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DFDFE0"/>
              </a:solidFill>
              <a:ln w="12700">
                <a:solidFill>
                  <a:srgbClr val="FFFFFF"/>
                </a:solidFill>
                <a:round/>
                <a:headEnd/>
                <a:tailEnd/>
              </a:ln>
            </p:spPr>
            <p:txBody>
              <a:bodyPr/>
              <a:lstStyle/>
              <a:p>
                <a:endParaRPr lang="en-US" sz="1980"/>
              </a:p>
            </p:txBody>
          </p:sp>
          <p:sp>
            <p:nvSpPr>
              <p:cNvPr id="143" name="Freeform 120">
                <a:extLst>
                  <a:ext uri="{FF2B5EF4-FFF2-40B4-BE49-F238E27FC236}">
                    <a16:creationId xmlns:a16="http://schemas.microsoft.com/office/drawing/2014/main" id="{BB4991F7-4C9D-664B-8435-533795D5742A}"/>
                  </a:ext>
                </a:extLst>
              </p:cNvPr>
              <p:cNvSpPr>
                <a:spLocks/>
              </p:cNvSpPr>
              <p:nvPr/>
            </p:nvSpPr>
            <p:spPr bwMode="auto">
              <a:xfrm>
                <a:off x="4814662" y="2730197"/>
                <a:ext cx="715509" cy="5605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rgbClr val="DFDFE0"/>
              </a:solidFill>
              <a:ln w="12700">
                <a:solidFill>
                  <a:srgbClr val="FFFFFF"/>
                </a:solidFill>
                <a:prstDash val="solid"/>
                <a:round/>
                <a:headEnd/>
                <a:tailEnd/>
              </a:ln>
            </p:spPr>
            <p:txBody>
              <a:bodyPr/>
              <a:lstStyle/>
              <a:p>
                <a:endParaRPr lang="en-US" sz="1980"/>
              </a:p>
            </p:txBody>
          </p:sp>
          <p:sp>
            <p:nvSpPr>
              <p:cNvPr id="144" name="Freeform 121">
                <a:extLst>
                  <a:ext uri="{FF2B5EF4-FFF2-40B4-BE49-F238E27FC236}">
                    <a16:creationId xmlns:a16="http://schemas.microsoft.com/office/drawing/2014/main" id="{DF1600B2-0606-15E2-15E2-4A7DA524C6B7}"/>
                  </a:ext>
                </a:extLst>
              </p:cNvPr>
              <p:cNvSpPr>
                <a:spLocks/>
              </p:cNvSpPr>
              <p:nvPr/>
            </p:nvSpPr>
            <p:spPr bwMode="auto">
              <a:xfrm>
                <a:off x="5344837" y="2526650"/>
                <a:ext cx="812733" cy="399499"/>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DFDFE0"/>
              </a:solidFill>
              <a:ln w="12700">
                <a:solidFill>
                  <a:srgbClr val="FFFFFF"/>
                </a:solidFill>
                <a:round/>
                <a:headEnd/>
                <a:tailEnd/>
              </a:ln>
            </p:spPr>
            <p:txBody>
              <a:bodyPr/>
              <a:lstStyle/>
              <a:p>
                <a:endParaRPr lang="en-US" sz="1980"/>
              </a:p>
            </p:txBody>
          </p:sp>
          <p:sp>
            <p:nvSpPr>
              <p:cNvPr id="145" name="Freeform 122">
                <a:extLst>
                  <a:ext uri="{FF2B5EF4-FFF2-40B4-BE49-F238E27FC236}">
                    <a16:creationId xmlns:a16="http://schemas.microsoft.com/office/drawing/2014/main" id="{EF6D0828-8566-0110-AB18-E27587C32327}"/>
                  </a:ext>
                </a:extLst>
              </p:cNvPr>
              <p:cNvSpPr>
                <a:spLocks/>
              </p:cNvSpPr>
              <p:nvPr/>
            </p:nvSpPr>
            <p:spPr bwMode="auto">
              <a:xfrm>
                <a:off x="5344837" y="2526650"/>
                <a:ext cx="812733" cy="399499"/>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rgbClr val="DFDFE0"/>
              </a:solidFill>
              <a:ln w="12700">
                <a:solidFill>
                  <a:srgbClr val="FFFFFF"/>
                </a:solidFill>
                <a:prstDash val="solid"/>
                <a:round/>
                <a:headEnd/>
                <a:tailEnd/>
              </a:ln>
            </p:spPr>
            <p:txBody>
              <a:bodyPr/>
              <a:lstStyle/>
              <a:p>
                <a:endParaRPr lang="en-US" sz="1980"/>
              </a:p>
            </p:txBody>
          </p:sp>
          <p:sp>
            <p:nvSpPr>
              <p:cNvPr id="146" name="Freeform 123">
                <a:extLst>
                  <a:ext uri="{FF2B5EF4-FFF2-40B4-BE49-F238E27FC236}">
                    <a16:creationId xmlns:a16="http://schemas.microsoft.com/office/drawing/2014/main" id="{D9520A24-559A-02BB-20F3-176E60B94230}"/>
                  </a:ext>
                </a:extLst>
              </p:cNvPr>
              <p:cNvSpPr>
                <a:spLocks/>
              </p:cNvSpPr>
              <p:nvPr/>
            </p:nvSpPr>
            <p:spPr bwMode="auto">
              <a:xfrm>
                <a:off x="5361547" y="2162088"/>
                <a:ext cx="688165" cy="44810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DFDFE0"/>
              </a:solidFill>
              <a:ln w="12700">
                <a:solidFill>
                  <a:srgbClr val="FFFFFF"/>
                </a:solidFill>
                <a:round/>
                <a:headEnd/>
                <a:tailEnd/>
              </a:ln>
            </p:spPr>
            <p:txBody>
              <a:bodyPr/>
              <a:lstStyle/>
              <a:p>
                <a:endParaRPr lang="en-US" sz="1980"/>
              </a:p>
            </p:txBody>
          </p:sp>
          <p:sp>
            <p:nvSpPr>
              <p:cNvPr id="147" name="Freeform 124">
                <a:extLst>
                  <a:ext uri="{FF2B5EF4-FFF2-40B4-BE49-F238E27FC236}">
                    <a16:creationId xmlns:a16="http://schemas.microsoft.com/office/drawing/2014/main" id="{B42E9450-0A94-34FA-B2CA-7F6AEC15225E}"/>
                  </a:ext>
                </a:extLst>
              </p:cNvPr>
              <p:cNvSpPr>
                <a:spLocks/>
              </p:cNvSpPr>
              <p:nvPr/>
            </p:nvSpPr>
            <p:spPr bwMode="auto">
              <a:xfrm>
                <a:off x="5361547" y="2162088"/>
                <a:ext cx="688165" cy="44810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rgbClr val="DFDFE0"/>
              </a:solidFill>
              <a:ln w="12700">
                <a:solidFill>
                  <a:srgbClr val="FFFFFF"/>
                </a:solidFill>
                <a:prstDash val="solid"/>
                <a:round/>
                <a:headEnd/>
                <a:tailEnd/>
              </a:ln>
            </p:spPr>
            <p:txBody>
              <a:bodyPr/>
              <a:lstStyle/>
              <a:p>
                <a:endParaRPr lang="en-US" sz="1980"/>
              </a:p>
            </p:txBody>
          </p:sp>
          <p:sp>
            <p:nvSpPr>
              <p:cNvPr id="148" name="Freeform 125">
                <a:extLst>
                  <a:ext uri="{FF2B5EF4-FFF2-40B4-BE49-F238E27FC236}">
                    <a16:creationId xmlns:a16="http://schemas.microsoft.com/office/drawing/2014/main" id="{679AF88D-CD9B-5E09-E782-A940875ACCD1}"/>
                  </a:ext>
                </a:extLst>
              </p:cNvPr>
              <p:cNvSpPr>
                <a:spLocks/>
              </p:cNvSpPr>
              <p:nvPr/>
            </p:nvSpPr>
            <p:spPr bwMode="auto">
              <a:xfrm>
                <a:off x="5390411" y="1785375"/>
                <a:ext cx="645629" cy="396460"/>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49" name="Freeform 126">
                <a:extLst>
                  <a:ext uri="{FF2B5EF4-FFF2-40B4-BE49-F238E27FC236}">
                    <a16:creationId xmlns:a16="http://schemas.microsoft.com/office/drawing/2014/main" id="{6BA0A153-1411-2FA6-4473-AF8D7A4D3551}"/>
                  </a:ext>
                </a:extLst>
              </p:cNvPr>
              <p:cNvSpPr>
                <a:spLocks/>
              </p:cNvSpPr>
              <p:nvPr/>
            </p:nvSpPr>
            <p:spPr bwMode="auto">
              <a:xfrm>
                <a:off x="5390411" y="1785375"/>
                <a:ext cx="645629" cy="396460"/>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rgbClr val="DFDFE0"/>
              </a:solidFill>
              <a:ln w="12700">
                <a:solidFill>
                  <a:srgbClr val="FFFFFF"/>
                </a:solidFill>
                <a:prstDash val="solid"/>
                <a:round/>
                <a:headEnd/>
                <a:tailEnd/>
              </a:ln>
            </p:spPr>
            <p:txBody>
              <a:bodyPr/>
              <a:lstStyle/>
              <a:p>
                <a:endParaRPr lang="en-US" sz="1980"/>
              </a:p>
            </p:txBody>
          </p:sp>
          <p:sp>
            <p:nvSpPr>
              <p:cNvPr id="150" name="Freeform 127">
                <a:extLst>
                  <a:ext uri="{FF2B5EF4-FFF2-40B4-BE49-F238E27FC236}">
                    <a16:creationId xmlns:a16="http://schemas.microsoft.com/office/drawing/2014/main" id="{49218226-1B74-1F1C-1C3F-D8F20CDD9C14}"/>
                  </a:ext>
                </a:extLst>
              </p:cNvPr>
              <p:cNvSpPr>
                <a:spLocks/>
              </p:cNvSpPr>
              <p:nvPr/>
            </p:nvSpPr>
            <p:spPr bwMode="auto">
              <a:xfrm>
                <a:off x="5404083" y="3284634"/>
                <a:ext cx="853749" cy="434436"/>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DFDFE0"/>
              </a:solidFill>
              <a:ln w="12700">
                <a:solidFill>
                  <a:srgbClr val="FFFFFF"/>
                </a:solidFill>
                <a:round/>
                <a:headEnd/>
                <a:tailEnd/>
              </a:ln>
            </p:spPr>
            <p:txBody>
              <a:bodyPr/>
              <a:lstStyle/>
              <a:p>
                <a:endParaRPr lang="en-US" sz="1980"/>
              </a:p>
            </p:txBody>
          </p:sp>
          <p:sp>
            <p:nvSpPr>
              <p:cNvPr id="151" name="Freeform 128">
                <a:extLst>
                  <a:ext uri="{FF2B5EF4-FFF2-40B4-BE49-F238E27FC236}">
                    <a16:creationId xmlns:a16="http://schemas.microsoft.com/office/drawing/2014/main" id="{3D32AAA4-FBFA-B2F9-16CC-8EFC877104C2}"/>
                  </a:ext>
                </a:extLst>
              </p:cNvPr>
              <p:cNvSpPr>
                <a:spLocks/>
              </p:cNvSpPr>
              <p:nvPr/>
            </p:nvSpPr>
            <p:spPr bwMode="auto">
              <a:xfrm>
                <a:off x="5404083" y="3284634"/>
                <a:ext cx="853749" cy="434436"/>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rgbClr val="DFDFE0"/>
              </a:solidFill>
              <a:ln w="12700">
                <a:solidFill>
                  <a:srgbClr val="FFFFFF"/>
                </a:solidFill>
                <a:prstDash val="solid"/>
                <a:round/>
                <a:headEnd/>
                <a:tailEnd/>
              </a:ln>
            </p:spPr>
            <p:txBody>
              <a:bodyPr/>
              <a:lstStyle/>
              <a:p>
                <a:endParaRPr lang="en-US" sz="1980"/>
              </a:p>
            </p:txBody>
          </p:sp>
          <p:sp>
            <p:nvSpPr>
              <p:cNvPr id="152" name="Freeform 129">
                <a:extLst>
                  <a:ext uri="{FF2B5EF4-FFF2-40B4-BE49-F238E27FC236}">
                    <a16:creationId xmlns:a16="http://schemas.microsoft.com/office/drawing/2014/main" id="{BEBE812E-00E1-FEB3-057C-32ABB3502DA8}"/>
                  </a:ext>
                </a:extLst>
              </p:cNvPr>
              <p:cNvSpPr>
                <a:spLocks/>
              </p:cNvSpPr>
              <p:nvPr/>
            </p:nvSpPr>
            <p:spPr bwMode="auto">
              <a:xfrm>
                <a:off x="5505864" y="2913996"/>
                <a:ext cx="726143" cy="388865"/>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53" name="Freeform 130">
                <a:extLst>
                  <a:ext uri="{FF2B5EF4-FFF2-40B4-BE49-F238E27FC236}">
                    <a16:creationId xmlns:a16="http://schemas.microsoft.com/office/drawing/2014/main" id="{A718A005-4A1E-6583-64B2-EA3132881F64}"/>
                  </a:ext>
                </a:extLst>
              </p:cNvPr>
              <p:cNvSpPr>
                <a:spLocks/>
              </p:cNvSpPr>
              <p:nvPr/>
            </p:nvSpPr>
            <p:spPr bwMode="auto">
              <a:xfrm>
                <a:off x="5505864" y="2913996"/>
                <a:ext cx="726143" cy="388865"/>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rgbClr val="DFDFE0"/>
              </a:solidFill>
              <a:ln w="12700">
                <a:solidFill>
                  <a:srgbClr val="FFFFFF"/>
                </a:solidFill>
                <a:prstDash val="solid"/>
                <a:round/>
                <a:headEnd/>
                <a:tailEnd/>
              </a:ln>
            </p:spPr>
            <p:txBody>
              <a:bodyPr/>
              <a:lstStyle/>
              <a:p>
                <a:endParaRPr lang="en-US" sz="1980"/>
              </a:p>
            </p:txBody>
          </p:sp>
          <p:sp>
            <p:nvSpPr>
              <p:cNvPr id="154" name="Freeform 131">
                <a:extLst>
                  <a:ext uri="{FF2B5EF4-FFF2-40B4-BE49-F238E27FC236}">
                    <a16:creationId xmlns:a16="http://schemas.microsoft.com/office/drawing/2014/main" id="{E4C3CD74-9EEC-B88B-BA82-176E6934333A}"/>
                  </a:ext>
                </a:extLst>
              </p:cNvPr>
              <p:cNvSpPr>
                <a:spLocks/>
              </p:cNvSpPr>
              <p:nvPr/>
            </p:nvSpPr>
            <p:spPr bwMode="auto">
              <a:xfrm>
                <a:off x="5978313" y="1758033"/>
                <a:ext cx="645629" cy="72912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DFDFE0"/>
              </a:solidFill>
              <a:ln w="12700">
                <a:solidFill>
                  <a:srgbClr val="FFFFFF"/>
                </a:solidFill>
                <a:round/>
                <a:headEnd/>
                <a:tailEnd/>
              </a:ln>
            </p:spPr>
            <p:txBody>
              <a:bodyPr/>
              <a:lstStyle/>
              <a:p>
                <a:endParaRPr lang="en-US" sz="1980"/>
              </a:p>
            </p:txBody>
          </p:sp>
          <p:sp>
            <p:nvSpPr>
              <p:cNvPr id="155" name="Freeform 132">
                <a:extLst>
                  <a:ext uri="{FF2B5EF4-FFF2-40B4-BE49-F238E27FC236}">
                    <a16:creationId xmlns:a16="http://schemas.microsoft.com/office/drawing/2014/main" id="{4D92D397-2935-F5EB-632E-94C8A6EFF7FA}"/>
                  </a:ext>
                </a:extLst>
              </p:cNvPr>
              <p:cNvSpPr>
                <a:spLocks/>
              </p:cNvSpPr>
              <p:nvPr/>
            </p:nvSpPr>
            <p:spPr bwMode="auto">
              <a:xfrm>
                <a:off x="5978313" y="1758033"/>
                <a:ext cx="645629" cy="72912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rgbClr val="DFDFE0"/>
              </a:solidFill>
              <a:ln w="12700">
                <a:solidFill>
                  <a:srgbClr val="FFFFFF"/>
                </a:solidFill>
                <a:prstDash val="solid"/>
                <a:round/>
                <a:headEnd/>
                <a:tailEnd/>
              </a:ln>
            </p:spPr>
            <p:txBody>
              <a:bodyPr/>
              <a:lstStyle/>
              <a:p>
                <a:endParaRPr lang="en-US" sz="1980"/>
              </a:p>
            </p:txBody>
          </p:sp>
          <p:sp>
            <p:nvSpPr>
              <p:cNvPr id="156" name="Freeform 133">
                <a:extLst>
                  <a:ext uri="{FF2B5EF4-FFF2-40B4-BE49-F238E27FC236}">
                    <a16:creationId xmlns:a16="http://schemas.microsoft.com/office/drawing/2014/main" id="{D54437FB-0DE6-B287-F839-F156A75E9D0D}"/>
                  </a:ext>
                </a:extLst>
              </p:cNvPr>
              <p:cNvSpPr>
                <a:spLocks/>
              </p:cNvSpPr>
              <p:nvPr/>
            </p:nvSpPr>
            <p:spPr bwMode="auto">
              <a:xfrm>
                <a:off x="6033002" y="2471966"/>
                <a:ext cx="597017" cy="390384"/>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DFDFE0"/>
              </a:solidFill>
              <a:ln w="12700">
                <a:solidFill>
                  <a:srgbClr val="FFFFFF"/>
                </a:solidFill>
                <a:round/>
                <a:headEnd/>
                <a:tailEnd/>
              </a:ln>
            </p:spPr>
            <p:txBody>
              <a:bodyPr/>
              <a:lstStyle/>
              <a:p>
                <a:endParaRPr lang="en-US" sz="1980"/>
              </a:p>
            </p:txBody>
          </p:sp>
          <p:sp>
            <p:nvSpPr>
              <p:cNvPr id="157" name="Freeform 134">
                <a:extLst>
                  <a:ext uri="{FF2B5EF4-FFF2-40B4-BE49-F238E27FC236}">
                    <a16:creationId xmlns:a16="http://schemas.microsoft.com/office/drawing/2014/main" id="{66273FEF-0591-CD02-597F-0316CBCE15CF}"/>
                  </a:ext>
                </a:extLst>
              </p:cNvPr>
              <p:cNvSpPr>
                <a:spLocks/>
              </p:cNvSpPr>
              <p:nvPr/>
            </p:nvSpPr>
            <p:spPr bwMode="auto">
              <a:xfrm>
                <a:off x="6033002" y="2471966"/>
                <a:ext cx="597017" cy="390384"/>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rgbClr val="DFDFE0"/>
              </a:solidFill>
              <a:ln w="12700">
                <a:solidFill>
                  <a:srgbClr val="FFFFFF"/>
                </a:solidFill>
                <a:prstDash val="solid"/>
                <a:round/>
                <a:headEnd/>
                <a:tailEnd/>
              </a:ln>
            </p:spPr>
            <p:txBody>
              <a:bodyPr/>
              <a:lstStyle/>
              <a:p>
                <a:endParaRPr lang="en-US" sz="1980"/>
              </a:p>
            </p:txBody>
          </p:sp>
          <p:sp>
            <p:nvSpPr>
              <p:cNvPr id="158" name="Freeform 135">
                <a:extLst>
                  <a:ext uri="{FF2B5EF4-FFF2-40B4-BE49-F238E27FC236}">
                    <a16:creationId xmlns:a16="http://schemas.microsoft.com/office/drawing/2014/main" id="{11C2AD57-E72E-78AB-80A2-70FAE5995A97}"/>
                  </a:ext>
                </a:extLst>
              </p:cNvPr>
              <p:cNvSpPr>
                <a:spLocks/>
              </p:cNvSpPr>
              <p:nvPr/>
            </p:nvSpPr>
            <p:spPr bwMode="auto">
              <a:xfrm>
                <a:off x="6115034" y="2833489"/>
                <a:ext cx="660820" cy="572665"/>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DFDFE0"/>
              </a:solidFill>
              <a:ln w="12700">
                <a:solidFill>
                  <a:srgbClr val="FFFFFF"/>
                </a:solidFill>
                <a:round/>
                <a:headEnd/>
                <a:tailEnd/>
              </a:ln>
            </p:spPr>
            <p:txBody>
              <a:bodyPr/>
              <a:lstStyle/>
              <a:p>
                <a:endParaRPr lang="en-US" sz="1980"/>
              </a:p>
            </p:txBody>
          </p:sp>
          <p:sp>
            <p:nvSpPr>
              <p:cNvPr id="159" name="Freeform 136">
                <a:extLst>
                  <a:ext uri="{FF2B5EF4-FFF2-40B4-BE49-F238E27FC236}">
                    <a16:creationId xmlns:a16="http://schemas.microsoft.com/office/drawing/2014/main" id="{0EFE270B-796C-D3BC-C117-B0AD2EA39050}"/>
                  </a:ext>
                </a:extLst>
              </p:cNvPr>
              <p:cNvSpPr>
                <a:spLocks/>
              </p:cNvSpPr>
              <p:nvPr/>
            </p:nvSpPr>
            <p:spPr bwMode="auto">
              <a:xfrm>
                <a:off x="6115034" y="2833489"/>
                <a:ext cx="660820" cy="572665"/>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rgbClr val="DFDFE0"/>
              </a:solidFill>
              <a:ln w="12700">
                <a:solidFill>
                  <a:srgbClr val="FFFFFF"/>
                </a:solidFill>
                <a:prstDash val="solid"/>
                <a:round/>
                <a:headEnd/>
                <a:tailEnd/>
              </a:ln>
            </p:spPr>
            <p:txBody>
              <a:bodyPr/>
              <a:lstStyle/>
              <a:p>
                <a:endParaRPr lang="en-US" sz="1980"/>
              </a:p>
            </p:txBody>
          </p:sp>
          <p:sp>
            <p:nvSpPr>
              <p:cNvPr id="160" name="Freeform 137">
                <a:extLst>
                  <a:ext uri="{FF2B5EF4-FFF2-40B4-BE49-F238E27FC236}">
                    <a16:creationId xmlns:a16="http://schemas.microsoft.com/office/drawing/2014/main" id="{91105F63-775D-52C9-0787-543B019DC578}"/>
                  </a:ext>
                </a:extLst>
              </p:cNvPr>
              <p:cNvSpPr>
                <a:spLocks/>
              </p:cNvSpPr>
              <p:nvPr/>
            </p:nvSpPr>
            <p:spPr bwMode="auto">
              <a:xfrm>
                <a:off x="6235045" y="3342356"/>
                <a:ext cx="493716" cy="454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DFDFE0"/>
              </a:solidFill>
              <a:ln w="12700">
                <a:solidFill>
                  <a:srgbClr val="FFFFFF"/>
                </a:solidFill>
                <a:round/>
                <a:headEnd/>
                <a:tailEnd/>
              </a:ln>
            </p:spPr>
            <p:txBody>
              <a:bodyPr/>
              <a:lstStyle/>
              <a:p>
                <a:endParaRPr lang="en-US" sz="1980"/>
              </a:p>
            </p:txBody>
          </p:sp>
          <p:sp>
            <p:nvSpPr>
              <p:cNvPr id="161" name="Freeform 138">
                <a:extLst>
                  <a:ext uri="{FF2B5EF4-FFF2-40B4-BE49-F238E27FC236}">
                    <a16:creationId xmlns:a16="http://schemas.microsoft.com/office/drawing/2014/main" id="{BF4DE2A0-5F76-9CB2-ACC9-D4B5E4482622}"/>
                  </a:ext>
                </a:extLst>
              </p:cNvPr>
              <p:cNvSpPr>
                <a:spLocks/>
              </p:cNvSpPr>
              <p:nvPr/>
            </p:nvSpPr>
            <p:spPr bwMode="auto">
              <a:xfrm>
                <a:off x="6235045" y="3342356"/>
                <a:ext cx="493716" cy="454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rgbClr val="C2B7A7"/>
              </a:solidFill>
              <a:ln w="12700">
                <a:solidFill>
                  <a:srgbClr val="FFFFFF"/>
                </a:solidFill>
                <a:prstDash val="solid"/>
                <a:round/>
                <a:headEnd/>
                <a:tailEnd/>
              </a:ln>
            </p:spPr>
            <p:txBody>
              <a:bodyPr/>
              <a:lstStyle/>
              <a:p>
                <a:endParaRPr lang="en-US" sz="1980"/>
              </a:p>
            </p:txBody>
          </p:sp>
          <p:sp>
            <p:nvSpPr>
              <p:cNvPr id="162" name="Freeform 139">
                <a:extLst>
                  <a:ext uri="{FF2B5EF4-FFF2-40B4-BE49-F238E27FC236}">
                    <a16:creationId xmlns:a16="http://schemas.microsoft.com/office/drawing/2014/main" id="{AC5A3806-8AE9-975A-FF3B-9DD21E2F1940}"/>
                  </a:ext>
                </a:extLst>
              </p:cNvPr>
              <p:cNvSpPr>
                <a:spLocks/>
              </p:cNvSpPr>
              <p:nvPr/>
            </p:nvSpPr>
            <p:spPr bwMode="auto">
              <a:xfrm>
                <a:off x="6516084" y="2573739"/>
                <a:ext cx="394973" cy="698743"/>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DFDFE0"/>
              </a:solidFill>
              <a:ln w="12700">
                <a:solidFill>
                  <a:srgbClr val="FFFFFF"/>
                </a:solidFill>
                <a:round/>
                <a:headEnd/>
                <a:tailEnd/>
              </a:ln>
            </p:spPr>
            <p:txBody>
              <a:bodyPr/>
              <a:lstStyle/>
              <a:p>
                <a:endParaRPr lang="en-US" sz="1980"/>
              </a:p>
            </p:txBody>
          </p:sp>
          <p:sp>
            <p:nvSpPr>
              <p:cNvPr id="163" name="Freeform 140">
                <a:extLst>
                  <a:ext uri="{FF2B5EF4-FFF2-40B4-BE49-F238E27FC236}">
                    <a16:creationId xmlns:a16="http://schemas.microsoft.com/office/drawing/2014/main" id="{0242B193-36DF-587A-2FC1-85E6A905FC73}"/>
                  </a:ext>
                </a:extLst>
              </p:cNvPr>
              <p:cNvSpPr>
                <a:spLocks/>
              </p:cNvSpPr>
              <p:nvPr/>
            </p:nvSpPr>
            <p:spPr bwMode="auto">
              <a:xfrm>
                <a:off x="6516084" y="2573739"/>
                <a:ext cx="394973" cy="698743"/>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rgbClr val="DFDFE0"/>
              </a:solidFill>
              <a:ln w="12700">
                <a:solidFill>
                  <a:srgbClr val="FFFFFF"/>
                </a:solidFill>
                <a:prstDash val="solid"/>
                <a:round/>
                <a:headEnd/>
                <a:tailEnd/>
              </a:ln>
            </p:spPr>
            <p:txBody>
              <a:bodyPr/>
              <a:lstStyle/>
              <a:p>
                <a:endParaRPr lang="en-US" sz="1980"/>
              </a:p>
            </p:txBody>
          </p:sp>
          <p:sp>
            <p:nvSpPr>
              <p:cNvPr id="164" name="Freeform 141">
                <a:extLst>
                  <a:ext uri="{FF2B5EF4-FFF2-40B4-BE49-F238E27FC236}">
                    <a16:creationId xmlns:a16="http://schemas.microsoft.com/office/drawing/2014/main" id="{AFA7F12D-BB74-AEF8-955E-6C9DE120410D}"/>
                  </a:ext>
                </a:extLst>
              </p:cNvPr>
              <p:cNvSpPr>
                <a:spLocks/>
              </p:cNvSpPr>
              <p:nvPr/>
            </p:nvSpPr>
            <p:spPr bwMode="auto">
              <a:xfrm>
                <a:off x="6674073" y="3231468"/>
                <a:ext cx="838558" cy="297725"/>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DFDFE0"/>
              </a:solidFill>
              <a:ln w="12700">
                <a:solidFill>
                  <a:srgbClr val="FFFFFF"/>
                </a:solidFill>
                <a:round/>
                <a:headEnd/>
                <a:tailEnd/>
              </a:ln>
            </p:spPr>
            <p:txBody>
              <a:bodyPr/>
              <a:lstStyle/>
              <a:p>
                <a:endParaRPr lang="en-US" sz="1980"/>
              </a:p>
            </p:txBody>
          </p:sp>
          <p:sp>
            <p:nvSpPr>
              <p:cNvPr id="165" name="Freeform 142">
                <a:extLst>
                  <a:ext uri="{FF2B5EF4-FFF2-40B4-BE49-F238E27FC236}">
                    <a16:creationId xmlns:a16="http://schemas.microsoft.com/office/drawing/2014/main" id="{A2BE6975-5B57-FB63-45B8-C516414C90D2}"/>
                  </a:ext>
                </a:extLst>
              </p:cNvPr>
              <p:cNvSpPr>
                <a:spLocks/>
              </p:cNvSpPr>
              <p:nvPr/>
            </p:nvSpPr>
            <p:spPr bwMode="auto">
              <a:xfrm>
                <a:off x="6674073" y="3231468"/>
                <a:ext cx="838558" cy="297725"/>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rgbClr val="00A3D7"/>
              </a:solidFill>
              <a:ln w="12700">
                <a:solidFill>
                  <a:srgbClr val="FFFFFF"/>
                </a:solidFill>
                <a:prstDash val="solid"/>
                <a:round/>
                <a:headEnd/>
                <a:tailEnd/>
              </a:ln>
            </p:spPr>
            <p:txBody>
              <a:bodyPr/>
              <a:lstStyle/>
              <a:p>
                <a:endParaRPr lang="en-US" sz="1980"/>
              </a:p>
            </p:txBody>
          </p:sp>
          <p:sp>
            <p:nvSpPr>
              <p:cNvPr id="166" name="Freeform 143">
                <a:extLst>
                  <a:ext uri="{FF2B5EF4-FFF2-40B4-BE49-F238E27FC236}">
                    <a16:creationId xmlns:a16="http://schemas.microsoft.com/office/drawing/2014/main" id="{DE144161-F272-8BE4-BC64-D32E5050F67C}"/>
                  </a:ext>
                </a:extLst>
              </p:cNvPr>
              <p:cNvSpPr>
                <a:spLocks/>
              </p:cNvSpPr>
              <p:nvPr/>
            </p:nvSpPr>
            <p:spPr bwMode="auto">
              <a:xfrm>
                <a:off x="6750030" y="2959566"/>
                <a:ext cx="712471" cy="376713"/>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67" name="Freeform 144">
                <a:extLst>
                  <a:ext uri="{FF2B5EF4-FFF2-40B4-BE49-F238E27FC236}">
                    <a16:creationId xmlns:a16="http://schemas.microsoft.com/office/drawing/2014/main" id="{35359AB4-4A1C-EC1C-D224-34F12E340D23}"/>
                  </a:ext>
                </a:extLst>
              </p:cNvPr>
              <p:cNvSpPr>
                <a:spLocks/>
              </p:cNvSpPr>
              <p:nvPr/>
            </p:nvSpPr>
            <p:spPr bwMode="auto">
              <a:xfrm>
                <a:off x="6750030" y="2959566"/>
                <a:ext cx="712471" cy="376713"/>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rgbClr val="9EC97F"/>
              </a:solidFill>
              <a:ln w="12700">
                <a:solidFill>
                  <a:srgbClr val="FFFFFF"/>
                </a:solidFill>
                <a:prstDash val="solid"/>
                <a:round/>
                <a:headEnd/>
                <a:tailEnd/>
              </a:ln>
            </p:spPr>
            <p:txBody>
              <a:bodyPr/>
              <a:lstStyle/>
              <a:p>
                <a:endParaRPr lang="en-US" sz="1980"/>
              </a:p>
            </p:txBody>
          </p:sp>
          <p:sp>
            <p:nvSpPr>
              <p:cNvPr id="168" name="Freeform 145">
                <a:extLst>
                  <a:ext uri="{FF2B5EF4-FFF2-40B4-BE49-F238E27FC236}">
                    <a16:creationId xmlns:a16="http://schemas.microsoft.com/office/drawing/2014/main" id="{A6475223-57AE-9018-D1A6-7212811C2C90}"/>
                  </a:ext>
                </a:extLst>
              </p:cNvPr>
              <p:cNvSpPr>
                <a:spLocks/>
              </p:cNvSpPr>
              <p:nvPr/>
            </p:nvSpPr>
            <p:spPr bwMode="auto">
              <a:xfrm>
                <a:off x="6865483" y="2632980"/>
                <a:ext cx="302306" cy="530133"/>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DFDFE0"/>
              </a:solidFill>
              <a:ln w="12700">
                <a:solidFill>
                  <a:srgbClr val="FFFFFF"/>
                </a:solidFill>
                <a:round/>
                <a:headEnd/>
                <a:tailEnd/>
              </a:ln>
            </p:spPr>
            <p:txBody>
              <a:bodyPr/>
              <a:lstStyle/>
              <a:p>
                <a:endParaRPr lang="en-US" sz="1980"/>
              </a:p>
            </p:txBody>
          </p:sp>
          <p:sp>
            <p:nvSpPr>
              <p:cNvPr id="169" name="Freeform 146">
                <a:extLst>
                  <a:ext uri="{FF2B5EF4-FFF2-40B4-BE49-F238E27FC236}">
                    <a16:creationId xmlns:a16="http://schemas.microsoft.com/office/drawing/2014/main" id="{D63249A2-4A95-09F2-5235-D036AE971675}"/>
                  </a:ext>
                </a:extLst>
              </p:cNvPr>
              <p:cNvSpPr>
                <a:spLocks/>
              </p:cNvSpPr>
              <p:nvPr/>
            </p:nvSpPr>
            <p:spPr bwMode="auto">
              <a:xfrm>
                <a:off x="6865483" y="2632980"/>
                <a:ext cx="302306" cy="530133"/>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rgbClr val="DFDFE0"/>
              </a:solidFill>
              <a:ln w="12700">
                <a:solidFill>
                  <a:srgbClr val="FFFFFF"/>
                </a:solidFill>
                <a:prstDash val="solid"/>
                <a:round/>
                <a:headEnd/>
                <a:tailEnd/>
              </a:ln>
            </p:spPr>
            <p:txBody>
              <a:bodyPr/>
              <a:lstStyle/>
              <a:p>
                <a:endParaRPr lang="en-US" sz="1980"/>
              </a:p>
            </p:txBody>
          </p:sp>
          <p:sp>
            <p:nvSpPr>
              <p:cNvPr id="170" name="Freeform 147">
                <a:extLst>
                  <a:ext uri="{FF2B5EF4-FFF2-40B4-BE49-F238E27FC236}">
                    <a16:creationId xmlns:a16="http://schemas.microsoft.com/office/drawing/2014/main" id="{E1202157-A4B6-D734-BD84-5343C7C0128E}"/>
                  </a:ext>
                </a:extLst>
              </p:cNvPr>
              <p:cNvSpPr>
                <a:spLocks noEditPoints="1"/>
              </p:cNvSpPr>
              <p:nvPr/>
            </p:nvSpPr>
            <p:spPr bwMode="auto">
              <a:xfrm>
                <a:off x="6888270" y="3486661"/>
                <a:ext cx="382820" cy="619754"/>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rgbClr val="005E8C"/>
              </a:solidFill>
              <a:ln w="12700">
                <a:solidFill>
                  <a:srgbClr val="FFFFFF"/>
                </a:solidFill>
                <a:prstDash val="solid"/>
                <a:round/>
                <a:headEnd/>
                <a:tailEnd/>
              </a:ln>
            </p:spPr>
            <p:txBody>
              <a:bodyPr/>
              <a:lstStyle/>
              <a:p>
                <a:endParaRPr lang="en-US" sz="1980"/>
              </a:p>
            </p:txBody>
          </p:sp>
          <p:sp>
            <p:nvSpPr>
              <p:cNvPr id="171" name="Freeform 148">
                <a:extLst>
                  <a:ext uri="{FF2B5EF4-FFF2-40B4-BE49-F238E27FC236}">
                    <a16:creationId xmlns:a16="http://schemas.microsoft.com/office/drawing/2014/main" id="{9686EE6B-50CE-768B-17BD-6FBE69F6FA6F}"/>
                  </a:ext>
                </a:extLst>
              </p:cNvPr>
              <p:cNvSpPr>
                <a:spLocks/>
              </p:cNvSpPr>
              <p:nvPr/>
            </p:nvSpPr>
            <p:spPr bwMode="auto">
              <a:xfrm>
                <a:off x="7122216" y="2546397"/>
                <a:ext cx="414722" cy="473930"/>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DFDFE0"/>
              </a:solidFill>
              <a:ln w="12700">
                <a:solidFill>
                  <a:srgbClr val="FFFFFF"/>
                </a:solidFill>
                <a:round/>
                <a:headEnd/>
                <a:tailEnd/>
              </a:ln>
            </p:spPr>
            <p:txBody>
              <a:bodyPr/>
              <a:lstStyle/>
              <a:p>
                <a:endParaRPr lang="en-US" sz="1980"/>
              </a:p>
            </p:txBody>
          </p:sp>
          <p:sp>
            <p:nvSpPr>
              <p:cNvPr id="172" name="Freeform 149">
                <a:extLst>
                  <a:ext uri="{FF2B5EF4-FFF2-40B4-BE49-F238E27FC236}">
                    <a16:creationId xmlns:a16="http://schemas.microsoft.com/office/drawing/2014/main" id="{78D65762-9FB1-DD18-C394-F270115A9DFB}"/>
                  </a:ext>
                </a:extLst>
              </p:cNvPr>
              <p:cNvSpPr>
                <a:spLocks/>
              </p:cNvSpPr>
              <p:nvPr/>
            </p:nvSpPr>
            <p:spPr bwMode="auto">
              <a:xfrm>
                <a:off x="7122216" y="2546397"/>
                <a:ext cx="414722" cy="473930"/>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rgbClr val="DFDFE0"/>
              </a:solidFill>
              <a:ln w="12700">
                <a:solidFill>
                  <a:srgbClr val="FFFFFF"/>
                </a:solidFill>
                <a:prstDash val="solid"/>
                <a:round/>
                <a:headEnd/>
                <a:tailEnd/>
              </a:ln>
            </p:spPr>
            <p:txBody>
              <a:bodyPr/>
              <a:lstStyle/>
              <a:p>
                <a:endParaRPr lang="en-US" sz="1980"/>
              </a:p>
            </p:txBody>
          </p:sp>
          <p:sp>
            <p:nvSpPr>
              <p:cNvPr id="173" name="Freeform 150">
                <a:extLst>
                  <a:ext uri="{FF2B5EF4-FFF2-40B4-BE49-F238E27FC236}">
                    <a16:creationId xmlns:a16="http://schemas.microsoft.com/office/drawing/2014/main" id="{37283C5F-3CAA-5341-397A-48D363417867}"/>
                  </a:ext>
                </a:extLst>
              </p:cNvPr>
              <p:cNvSpPr>
                <a:spLocks/>
              </p:cNvSpPr>
              <p:nvPr/>
            </p:nvSpPr>
            <p:spPr bwMode="auto">
              <a:xfrm>
                <a:off x="7148041" y="3451724"/>
                <a:ext cx="539290" cy="557475"/>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DFDFE0"/>
              </a:solidFill>
              <a:ln w="12700">
                <a:solidFill>
                  <a:srgbClr val="FFFFFF"/>
                </a:solidFill>
                <a:round/>
                <a:headEnd/>
                <a:tailEnd/>
              </a:ln>
            </p:spPr>
            <p:txBody>
              <a:bodyPr/>
              <a:lstStyle/>
              <a:p>
                <a:endParaRPr lang="en-US" sz="1980"/>
              </a:p>
            </p:txBody>
          </p:sp>
          <p:sp>
            <p:nvSpPr>
              <p:cNvPr id="174" name="Freeform 151">
                <a:extLst>
                  <a:ext uri="{FF2B5EF4-FFF2-40B4-BE49-F238E27FC236}">
                    <a16:creationId xmlns:a16="http://schemas.microsoft.com/office/drawing/2014/main" id="{3ECE315C-2CC0-B153-0334-1D2ADA63DEA2}"/>
                  </a:ext>
                </a:extLst>
              </p:cNvPr>
              <p:cNvSpPr>
                <a:spLocks/>
              </p:cNvSpPr>
              <p:nvPr/>
            </p:nvSpPr>
            <p:spPr bwMode="auto">
              <a:xfrm>
                <a:off x="7148041" y="3451724"/>
                <a:ext cx="539290" cy="557475"/>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rgbClr val="DFDFE0"/>
              </a:solidFill>
              <a:ln w="12700">
                <a:solidFill>
                  <a:srgbClr val="FFFFFF"/>
                </a:solidFill>
                <a:prstDash val="solid"/>
                <a:round/>
                <a:headEnd/>
                <a:tailEnd/>
              </a:ln>
            </p:spPr>
            <p:txBody>
              <a:bodyPr/>
              <a:lstStyle/>
              <a:p>
                <a:endParaRPr lang="en-US" sz="1980"/>
              </a:p>
            </p:txBody>
          </p:sp>
          <p:sp>
            <p:nvSpPr>
              <p:cNvPr id="175" name="Freeform 152">
                <a:extLst>
                  <a:ext uri="{FF2B5EF4-FFF2-40B4-BE49-F238E27FC236}">
                    <a16:creationId xmlns:a16="http://schemas.microsoft.com/office/drawing/2014/main" id="{73E411E3-E87C-C0E1-9753-EA94937BA34B}"/>
                  </a:ext>
                </a:extLst>
              </p:cNvPr>
              <p:cNvSpPr>
                <a:spLocks/>
              </p:cNvSpPr>
              <p:nvPr/>
            </p:nvSpPr>
            <p:spPr bwMode="auto">
              <a:xfrm>
                <a:off x="7386544" y="2713487"/>
                <a:ext cx="439028" cy="440512"/>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DFDFE0"/>
              </a:solidFill>
              <a:ln w="12700">
                <a:solidFill>
                  <a:srgbClr val="FFFFFF"/>
                </a:solidFill>
                <a:round/>
                <a:headEnd/>
                <a:tailEnd/>
              </a:ln>
            </p:spPr>
            <p:txBody>
              <a:bodyPr/>
              <a:lstStyle/>
              <a:p>
                <a:endParaRPr lang="en-US" sz="1980"/>
              </a:p>
            </p:txBody>
          </p:sp>
          <p:sp>
            <p:nvSpPr>
              <p:cNvPr id="176" name="Freeform 153">
                <a:extLst>
                  <a:ext uri="{FF2B5EF4-FFF2-40B4-BE49-F238E27FC236}">
                    <a16:creationId xmlns:a16="http://schemas.microsoft.com/office/drawing/2014/main" id="{2CB6A302-33FD-CD48-E3DC-17D0F4BCB859}"/>
                  </a:ext>
                </a:extLst>
              </p:cNvPr>
              <p:cNvSpPr>
                <a:spLocks/>
              </p:cNvSpPr>
              <p:nvPr/>
            </p:nvSpPr>
            <p:spPr bwMode="auto">
              <a:xfrm>
                <a:off x="7386544" y="2713487"/>
                <a:ext cx="439028" cy="440512"/>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rgbClr val="DFDFE0"/>
              </a:solidFill>
              <a:ln w="12700">
                <a:solidFill>
                  <a:srgbClr val="FFFFFF"/>
                </a:solidFill>
                <a:prstDash val="solid"/>
                <a:round/>
                <a:headEnd/>
                <a:tailEnd/>
              </a:ln>
            </p:spPr>
            <p:txBody>
              <a:bodyPr/>
              <a:lstStyle/>
              <a:p>
                <a:endParaRPr lang="en-US" sz="1980"/>
              </a:p>
            </p:txBody>
          </p:sp>
          <p:sp>
            <p:nvSpPr>
              <p:cNvPr id="177" name="Freeform 154">
                <a:extLst>
                  <a:ext uri="{FF2B5EF4-FFF2-40B4-BE49-F238E27FC236}">
                    <a16:creationId xmlns:a16="http://schemas.microsoft.com/office/drawing/2014/main" id="{F5633E51-0BEC-DEBC-A8AF-770453989792}"/>
                  </a:ext>
                </a:extLst>
              </p:cNvPr>
              <p:cNvSpPr>
                <a:spLocks/>
              </p:cNvSpPr>
              <p:nvPr/>
            </p:nvSpPr>
            <p:spPr bwMode="auto">
              <a:xfrm>
                <a:off x="7380467" y="3401597"/>
                <a:ext cx="496755" cy="38127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DFDFE0"/>
              </a:solidFill>
              <a:ln w="12700">
                <a:solidFill>
                  <a:srgbClr val="FFFFFF"/>
                </a:solidFill>
                <a:round/>
                <a:headEnd/>
                <a:tailEnd/>
              </a:ln>
            </p:spPr>
            <p:txBody>
              <a:bodyPr/>
              <a:lstStyle/>
              <a:p>
                <a:endParaRPr lang="en-US" sz="1980"/>
              </a:p>
            </p:txBody>
          </p:sp>
          <p:sp>
            <p:nvSpPr>
              <p:cNvPr id="178" name="Freeform 155">
                <a:extLst>
                  <a:ext uri="{FF2B5EF4-FFF2-40B4-BE49-F238E27FC236}">
                    <a16:creationId xmlns:a16="http://schemas.microsoft.com/office/drawing/2014/main" id="{8FBE5EB2-E88A-0E71-2EB2-1D11FF85FE32}"/>
                  </a:ext>
                </a:extLst>
              </p:cNvPr>
              <p:cNvSpPr>
                <a:spLocks/>
              </p:cNvSpPr>
              <p:nvPr/>
            </p:nvSpPr>
            <p:spPr bwMode="auto">
              <a:xfrm>
                <a:off x="7380467" y="3401597"/>
                <a:ext cx="496755" cy="38127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rgbClr val="DFDFE0"/>
              </a:solidFill>
              <a:ln w="12700">
                <a:solidFill>
                  <a:srgbClr val="FFFFFF"/>
                </a:solidFill>
                <a:prstDash val="solid"/>
                <a:round/>
                <a:headEnd/>
                <a:tailEnd/>
              </a:ln>
            </p:spPr>
            <p:txBody>
              <a:bodyPr/>
              <a:lstStyle/>
              <a:p>
                <a:endParaRPr lang="en-US" sz="1980"/>
              </a:p>
            </p:txBody>
          </p:sp>
          <p:sp>
            <p:nvSpPr>
              <p:cNvPr id="179" name="Freeform 156">
                <a:extLst>
                  <a:ext uri="{FF2B5EF4-FFF2-40B4-BE49-F238E27FC236}">
                    <a16:creationId xmlns:a16="http://schemas.microsoft.com/office/drawing/2014/main" id="{790E8B20-B036-E24F-D52A-E1D3A260F9B2}"/>
                  </a:ext>
                </a:extLst>
              </p:cNvPr>
              <p:cNvSpPr>
                <a:spLocks/>
              </p:cNvSpPr>
              <p:nvPr/>
            </p:nvSpPr>
            <p:spPr bwMode="auto">
              <a:xfrm>
                <a:off x="7508074" y="2452218"/>
                <a:ext cx="572711" cy="375194"/>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DFDFE0"/>
              </a:solidFill>
              <a:ln w="12700">
                <a:solidFill>
                  <a:srgbClr val="FFFFFF"/>
                </a:solidFill>
                <a:round/>
                <a:headEnd/>
                <a:tailEnd/>
              </a:ln>
            </p:spPr>
            <p:txBody>
              <a:bodyPr/>
              <a:lstStyle/>
              <a:p>
                <a:endParaRPr lang="en-US" sz="1980"/>
              </a:p>
            </p:txBody>
          </p:sp>
          <p:sp>
            <p:nvSpPr>
              <p:cNvPr id="180" name="Freeform 157">
                <a:extLst>
                  <a:ext uri="{FF2B5EF4-FFF2-40B4-BE49-F238E27FC236}">
                    <a16:creationId xmlns:a16="http://schemas.microsoft.com/office/drawing/2014/main" id="{1BD54919-C04E-1859-D8F0-1B90A9C58599}"/>
                  </a:ext>
                </a:extLst>
              </p:cNvPr>
              <p:cNvSpPr>
                <a:spLocks/>
              </p:cNvSpPr>
              <p:nvPr/>
            </p:nvSpPr>
            <p:spPr bwMode="auto">
              <a:xfrm>
                <a:off x="7508074" y="2452218"/>
                <a:ext cx="572711" cy="375194"/>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rgbClr val="DFDFE0"/>
              </a:solidFill>
              <a:ln w="12700">
                <a:solidFill>
                  <a:srgbClr val="FFFFFF"/>
                </a:solidFill>
                <a:prstDash val="solid"/>
                <a:round/>
                <a:headEnd/>
                <a:tailEnd/>
              </a:ln>
            </p:spPr>
            <p:txBody>
              <a:bodyPr/>
              <a:lstStyle/>
              <a:p>
                <a:endParaRPr lang="en-US" sz="1980"/>
              </a:p>
            </p:txBody>
          </p:sp>
          <p:sp>
            <p:nvSpPr>
              <p:cNvPr id="181" name="Freeform 158">
                <a:extLst>
                  <a:ext uri="{FF2B5EF4-FFF2-40B4-BE49-F238E27FC236}">
                    <a16:creationId xmlns:a16="http://schemas.microsoft.com/office/drawing/2014/main" id="{5DEC3C8E-3957-2A73-321F-A36EF7E8077B}"/>
                  </a:ext>
                </a:extLst>
              </p:cNvPr>
              <p:cNvSpPr>
                <a:spLocks/>
              </p:cNvSpPr>
              <p:nvPr/>
            </p:nvSpPr>
            <p:spPr bwMode="auto">
              <a:xfrm>
                <a:off x="7998752" y="2718044"/>
                <a:ext cx="104820" cy="174686"/>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DFDFE0"/>
              </a:solidFill>
              <a:ln w="12700">
                <a:solidFill>
                  <a:srgbClr val="FFFFFF"/>
                </a:solidFill>
                <a:round/>
                <a:headEnd/>
                <a:tailEnd/>
              </a:ln>
            </p:spPr>
            <p:txBody>
              <a:bodyPr/>
              <a:lstStyle/>
              <a:p>
                <a:endParaRPr lang="en-US" sz="1980"/>
              </a:p>
            </p:txBody>
          </p:sp>
          <p:sp>
            <p:nvSpPr>
              <p:cNvPr id="182" name="Freeform 159">
                <a:extLst>
                  <a:ext uri="{FF2B5EF4-FFF2-40B4-BE49-F238E27FC236}">
                    <a16:creationId xmlns:a16="http://schemas.microsoft.com/office/drawing/2014/main" id="{C9E9A728-123F-ECA5-270A-8BF4964D3215}"/>
                  </a:ext>
                </a:extLst>
              </p:cNvPr>
              <p:cNvSpPr>
                <a:spLocks/>
              </p:cNvSpPr>
              <p:nvPr/>
            </p:nvSpPr>
            <p:spPr bwMode="auto">
              <a:xfrm>
                <a:off x="7998752" y="2718044"/>
                <a:ext cx="104820" cy="174686"/>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rgbClr val="DFDFE0"/>
              </a:solidFill>
              <a:ln w="12700">
                <a:solidFill>
                  <a:srgbClr val="FFFFFF"/>
                </a:solidFill>
                <a:prstDash val="solid"/>
                <a:round/>
                <a:headEnd/>
                <a:tailEnd/>
              </a:ln>
            </p:spPr>
            <p:txBody>
              <a:bodyPr/>
              <a:lstStyle/>
              <a:p>
                <a:endParaRPr lang="en-US" sz="1980"/>
              </a:p>
            </p:txBody>
          </p:sp>
          <p:sp>
            <p:nvSpPr>
              <p:cNvPr id="183" name="Freeform 160">
                <a:extLst>
                  <a:ext uri="{FF2B5EF4-FFF2-40B4-BE49-F238E27FC236}">
                    <a16:creationId xmlns:a16="http://schemas.microsoft.com/office/drawing/2014/main" id="{F5317C1C-AB1E-A1B5-AEDB-8C54C6A9DF9F}"/>
                  </a:ext>
                </a:extLst>
              </p:cNvPr>
              <p:cNvSpPr>
                <a:spLocks/>
              </p:cNvSpPr>
              <p:nvPr/>
            </p:nvSpPr>
            <p:spPr bwMode="auto">
              <a:xfrm>
                <a:off x="8062555" y="2002593"/>
                <a:ext cx="164066" cy="312915"/>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DFDFE0"/>
              </a:solidFill>
              <a:ln w="12700">
                <a:solidFill>
                  <a:srgbClr val="FFFFFF"/>
                </a:solidFill>
                <a:round/>
                <a:headEnd/>
                <a:tailEnd/>
              </a:ln>
            </p:spPr>
            <p:txBody>
              <a:bodyPr/>
              <a:lstStyle/>
              <a:p>
                <a:endParaRPr lang="en-US" sz="1980"/>
              </a:p>
            </p:txBody>
          </p:sp>
          <p:sp>
            <p:nvSpPr>
              <p:cNvPr id="184" name="Freeform 161">
                <a:extLst>
                  <a:ext uri="{FF2B5EF4-FFF2-40B4-BE49-F238E27FC236}">
                    <a16:creationId xmlns:a16="http://schemas.microsoft.com/office/drawing/2014/main" id="{49E61B4B-3236-4D7E-D880-2B2DAF3F5648}"/>
                  </a:ext>
                </a:extLst>
              </p:cNvPr>
              <p:cNvSpPr>
                <a:spLocks/>
              </p:cNvSpPr>
              <p:nvPr/>
            </p:nvSpPr>
            <p:spPr bwMode="auto">
              <a:xfrm>
                <a:off x="8062555" y="2002593"/>
                <a:ext cx="164066" cy="312915"/>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rgbClr val="DFDFE0"/>
              </a:solidFill>
              <a:ln w="12700">
                <a:solidFill>
                  <a:srgbClr val="FFFFFF"/>
                </a:solidFill>
                <a:prstDash val="solid"/>
                <a:round/>
                <a:headEnd/>
                <a:tailEnd/>
              </a:ln>
            </p:spPr>
            <p:txBody>
              <a:bodyPr/>
              <a:lstStyle/>
              <a:p>
                <a:endParaRPr lang="en-US" sz="1980"/>
              </a:p>
            </p:txBody>
          </p:sp>
          <p:sp>
            <p:nvSpPr>
              <p:cNvPr id="185" name="Freeform 162">
                <a:extLst>
                  <a:ext uri="{FF2B5EF4-FFF2-40B4-BE49-F238E27FC236}">
                    <a16:creationId xmlns:a16="http://schemas.microsoft.com/office/drawing/2014/main" id="{2BE3D19F-88E3-B429-B75A-806C946E8D65}"/>
                  </a:ext>
                </a:extLst>
              </p:cNvPr>
              <p:cNvSpPr>
                <a:spLocks noEditPoints="1"/>
              </p:cNvSpPr>
              <p:nvPr/>
            </p:nvSpPr>
            <p:spPr bwMode="auto">
              <a:xfrm>
                <a:off x="7313626" y="2824375"/>
                <a:ext cx="783870" cy="435955"/>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86" name="Freeform 163">
                <a:extLst>
                  <a:ext uri="{FF2B5EF4-FFF2-40B4-BE49-F238E27FC236}">
                    <a16:creationId xmlns:a16="http://schemas.microsoft.com/office/drawing/2014/main" id="{74B1507C-23A0-E18A-3337-8DD46F5BEFF5}"/>
                  </a:ext>
                </a:extLst>
              </p:cNvPr>
              <p:cNvSpPr>
                <a:spLocks noEditPoints="1"/>
              </p:cNvSpPr>
              <p:nvPr/>
            </p:nvSpPr>
            <p:spPr bwMode="auto">
              <a:xfrm>
                <a:off x="7653910" y="2740830"/>
                <a:ext cx="448142" cy="215699"/>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87" name="Freeform 164">
                <a:extLst>
                  <a:ext uri="{FF2B5EF4-FFF2-40B4-BE49-F238E27FC236}">
                    <a16:creationId xmlns:a16="http://schemas.microsoft.com/office/drawing/2014/main" id="{A18FCBB3-FEB7-D8BD-2AD8-728C893BCE56}"/>
                  </a:ext>
                </a:extLst>
              </p:cNvPr>
              <p:cNvSpPr>
                <a:spLocks/>
              </p:cNvSpPr>
              <p:nvPr/>
            </p:nvSpPr>
            <p:spPr bwMode="auto">
              <a:xfrm>
                <a:off x="8140031" y="2371711"/>
                <a:ext cx="168623" cy="165572"/>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DFDFE0"/>
              </a:solidFill>
              <a:ln w="12700">
                <a:solidFill>
                  <a:srgbClr val="FFFFFF"/>
                </a:solidFill>
                <a:round/>
                <a:headEnd/>
                <a:tailEnd/>
              </a:ln>
            </p:spPr>
            <p:txBody>
              <a:bodyPr/>
              <a:lstStyle/>
              <a:p>
                <a:endParaRPr lang="en-US" sz="1980"/>
              </a:p>
            </p:txBody>
          </p:sp>
          <p:sp>
            <p:nvSpPr>
              <p:cNvPr id="188" name="Freeform 165">
                <a:extLst>
                  <a:ext uri="{FF2B5EF4-FFF2-40B4-BE49-F238E27FC236}">
                    <a16:creationId xmlns:a16="http://schemas.microsoft.com/office/drawing/2014/main" id="{F890A96B-B34A-3B6D-C55C-C11AE91B1EA4}"/>
                  </a:ext>
                </a:extLst>
              </p:cNvPr>
              <p:cNvSpPr>
                <a:spLocks/>
              </p:cNvSpPr>
              <p:nvPr/>
            </p:nvSpPr>
            <p:spPr bwMode="auto">
              <a:xfrm>
                <a:off x="8140031" y="2371711"/>
                <a:ext cx="168623" cy="165572"/>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rgbClr val="DFDFE0"/>
              </a:solidFill>
              <a:ln w="12700">
                <a:solidFill>
                  <a:srgbClr val="FFFFFF"/>
                </a:solidFill>
                <a:prstDash val="solid"/>
                <a:round/>
                <a:headEnd/>
                <a:tailEnd/>
              </a:ln>
            </p:spPr>
            <p:txBody>
              <a:bodyPr/>
              <a:lstStyle/>
              <a:p>
                <a:endParaRPr lang="en-US" sz="1980"/>
              </a:p>
            </p:txBody>
          </p:sp>
          <p:sp>
            <p:nvSpPr>
              <p:cNvPr id="189" name="Freeform 166">
                <a:extLst>
                  <a:ext uri="{FF2B5EF4-FFF2-40B4-BE49-F238E27FC236}">
                    <a16:creationId xmlns:a16="http://schemas.microsoft.com/office/drawing/2014/main" id="{FEF105F8-5FAA-1494-B2CC-207DB2829E7A}"/>
                  </a:ext>
                </a:extLst>
              </p:cNvPr>
              <p:cNvSpPr>
                <a:spLocks/>
              </p:cNvSpPr>
              <p:nvPr/>
            </p:nvSpPr>
            <p:spPr bwMode="auto">
              <a:xfrm>
                <a:off x="8187124" y="1957023"/>
                <a:ext cx="165585" cy="343295"/>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DFDFE0"/>
              </a:solidFill>
              <a:ln w="12700">
                <a:solidFill>
                  <a:srgbClr val="FFFFFF"/>
                </a:solidFill>
                <a:round/>
                <a:headEnd/>
                <a:tailEnd/>
              </a:ln>
            </p:spPr>
            <p:txBody>
              <a:bodyPr/>
              <a:lstStyle/>
              <a:p>
                <a:endParaRPr lang="en-US" sz="1980"/>
              </a:p>
            </p:txBody>
          </p:sp>
          <p:sp>
            <p:nvSpPr>
              <p:cNvPr id="190" name="Freeform 167">
                <a:extLst>
                  <a:ext uri="{FF2B5EF4-FFF2-40B4-BE49-F238E27FC236}">
                    <a16:creationId xmlns:a16="http://schemas.microsoft.com/office/drawing/2014/main" id="{1F1514BC-A82B-3B05-2115-EC1051135A50}"/>
                  </a:ext>
                </a:extLst>
              </p:cNvPr>
              <p:cNvSpPr>
                <a:spLocks/>
              </p:cNvSpPr>
              <p:nvPr/>
            </p:nvSpPr>
            <p:spPr bwMode="auto">
              <a:xfrm>
                <a:off x="8187124" y="1957023"/>
                <a:ext cx="165585" cy="343295"/>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rgbClr val="DFDFE0"/>
              </a:solidFill>
              <a:ln w="12700">
                <a:solidFill>
                  <a:srgbClr val="FFFFFF"/>
                </a:solidFill>
                <a:prstDash val="solid"/>
                <a:round/>
                <a:headEnd/>
                <a:tailEnd/>
              </a:ln>
            </p:spPr>
            <p:txBody>
              <a:bodyPr/>
              <a:lstStyle/>
              <a:p>
                <a:endParaRPr lang="en-US" sz="1980"/>
              </a:p>
            </p:txBody>
          </p:sp>
          <p:sp>
            <p:nvSpPr>
              <p:cNvPr id="191" name="Freeform 168">
                <a:extLst>
                  <a:ext uri="{FF2B5EF4-FFF2-40B4-BE49-F238E27FC236}">
                    <a16:creationId xmlns:a16="http://schemas.microsoft.com/office/drawing/2014/main" id="{3AC88328-F3FA-DBE2-683E-27030D0BA3AF}"/>
                  </a:ext>
                </a:extLst>
              </p:cNvPr>
              <p:cNvSpPr>
                <a:spLocks noEditPoints="1"/>
              </p:cNvSpPr>
              <p:nvPr/>
            </p:nvSpPr>
            <p:spPr bwMode="auto">
              <a:xfrm>
                <a:off x="8290424" y="2364116"/>
                <a:ext cx="75956" cy="92659"/>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2" name="Freeform 169">
                <a:extLst>
                  <a:ext uri="{FF2B5EF4-FFF2-40B4-BE49-F238E27FC236}">
                    <a16:creationId xmlns:a16="http://schemas.microsoft.com/office/drawing/2014/main" id="{CCB74DB9-406B-019A-9307-47EE08B053CD}"/>
                  </a:ext>
                </a:extLst>
              </p:cNvPr>
              <p:cNvSpPr>
                <a:spLocks noEditPoints="1"/>
              </p:cNvSpPr>
              <p:nvPr/>
            </p:nvSpPr>
            <p:spPr bwMode="auto">
              <a:xfrm>
                <a:off x="3456562" y="2324622"/>
                <a:ext cx="803618" cy="134735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rgbClr val="932623"/>
              </a:solidFill>
              <a:ln w="12700">
                <a:solidFill>
                  <a:srgbClr val="FFFFFF"/>
                </a:solidFill>
                <a:prstDash val="solid"/>
                <a:round/>
                <a:headEnd/>
                <a:tailEnd/>
              </a:ln>
            </p:spPr>
            <p:txBody>
              <a:bodyPr/>
              <a:lstStyle/>
              <a:p>
                <a:endParaRPr lang="en-US" sz="1980"/>
              </a:p>
            </p:txBody>
          </p:sp>
          <p:sp>
            <p:nvSpPr>
              <p:cNvPr id="193" name="Freeform 170">
                <a:extLst>
                  <a:ext uri="{FF2B5EF4-FFF2-40B4-BE49-F238E27FC236}">
                    <a16:creationId xmlns:a16="http://schemas.microsoft.com/office/drawing/2014/main" id="{2B206F89-B101-E87F-3626-B8ECDAB4158B}"/>
                  </a:ext>
                </a:extLst>
              </p:cNvPr>
              <p:cNvSpPr>
                <a:spLocks noEditPoints="1"/>
              </p:cNvSpPr>
              <p:nvPr/>
            </p:nvSpPr>
            <p:spPr bwMode="auto">
              <a:xfrm>
                <a:off x="3692027" y="1521068"/>
                <a:ext cx="657782" cy="475449"/>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4" name="Freeform 172">
                <a:extLst>
                  <a:ext uri="{FF2B5EF4-FFF2-40B4-BE49-F238E27FC236}">
                    <a16:creationId xmlns:a16="http://schemas.microsoft.com/office/drawing/2014/main" id="{4A5072FB-F6CE-5054-0CAD-ABF8AA2AD7B9}"/>
                  </a:ext>
                </a:extLst>
              </p:cNvPr>
              <p:cNvSpPr>
                <a:spLocks noEditPoints="1"/>
              </p:cNvSpPr>
              <p:nvPr/>
            </p:nvSpPr>
            <p:spPr bwMode="auto">
              <a:xfrm>
                <a:off x="4986323" y="3345394"/>
                <a:ext cx="1379367" cy="1345839"/>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5" name="Freeform 173">
                <a:extLst>
                  <a:ext uri="{FF2B5EF4-FFF2-40B4-BE49-F238E27FC236}">
                    <a16:creationId xmlns:a16="http://schemas.microsoft.com/office/drawing/2014/main" id="{C49A80E0-D004-E8AA-5028-93CE0ABF237A}"/>
                  </a:ext>
                </a:extLst>
              </p:cNvPr>
              <p:cNvSpPr>
                <a:spLocks noEditPoints="1"/>
              </p:cNvSpPr>
              <p:nvPr/>
            </p:nvSpPr>
            <p:spPr bwMode="auto">
              <a:xfrm>
                <a:off x="6304925" y="3782867"/>
                <a:ext cx="560558" cy="496715"/>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rgbClr val="ECAD17"/>
              </a:solidFill>
              <a:ln w="12700">
                <a:solidFill>
                  <a:srgbClr val="FFFFFF"/>
                </a:solidFill>
                <a:prstDash val="solid"/>
                <a:round/>
                <a:headEnd/>
                <a:tailEnd/>
              </a:ln>
            </p:spPr>
            <p:txBody>
              <a:bodyPr/>
              <a:lstStyle/>
              <a:p>
                <a:endParaRPr lang="en-US" sz="1980"/>
              </a:p>
            </p:txBody>
          </p:sp>
          <p:sp>
            <p:nvSpPr>
              <p:cNvPr id="196" name="Freeform 174">
                <a:extLst>
                  <a:ext uri="{FF2B5EF4-FFF2-40B4-BE49-F238E27FC236}">
                    <a16:creationId xmlns:a16="http://schemas.microsoft.com/office/drawing/2014/main" id="{FBFB33B0-4E07-571E-B771-713D2180132A}"/>
                  </a:ext>
                </a:extLst>
              </p:cNvPr>
              <p:cNvSpPr>
                <a:spLocks noEditPoints="1"/>
              </p:cNvSpPr>
              <p:nvPr/>
            </p:nvSpPr>
            <p:spPr bwMode="auto">
              <a:xfrm>
                <a:off x="6356576" y="1874996"/>
                <a:ext cx="518022" cy="716971"/>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7" name="Freeform 175">
                <a:extLst>
                  <a:ext uri="{FF2B5EF4-FFF2-40B4-BE49-F238E27FC236}">
                    <a16:creationId xmlns:a16="http://schemas.microsoft.com/office/drawing/2014/main" id="{27461603-3520-3985-1B60-7925B558BAE7}"/>
                  </a:ext>
                </a:extLst>
              </p:cNvPr>
              <p:cNvSpPr>
                <a:spLocks noEditPoints="1"/>
              </p:cNvSpPr>
              <p:nvPr/>
            </p:nvSpPr>
            <p:spPr bwMode="auto">
              <a:xfrm>
                <a:off x="6566215" y="3512484"/>
                <a:ext cx="352437" cy="610640"/>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rgbClr val="ED1B2E"/>
              </a:solidFill>
              <a:ln w="12700">
                <a:solidFill>
                  <a:srgbClr val="FFFFFF"/>
                </a:solidFill>
                <a:prstDash val="solid"/>
                <a:round/>
                <a:headEnd/>
                <a:tailEnd/>
              </a:ln>
            </p:spPr>
            <p:txBody>
              <a:bodyPr/>
              <a:lstStyle/>
              <a:p>
                <a:endParaRPr lang="en-US" sz="1980"/>
              </a:p>
            </p:txBody>
          </p:sp>
          <p:sp>
            <p:nvSpPr>
              <p:cNvPr id="198" name="Freeform 176">
                <a:extLst>
                  <a:ext uri="{FF2B5EF4-FFF2-40B4-BE49-F238E27FC236}">
                    <a16:creationId xmlns:a16="http://schemas.microsoft.com/office/drawing/2014/main" id="{881B8288-1D41-2EF9-8827-15CFA0EA0027}"/>
                  </a:ext>
                </a:extLst>
              </p:cNvPr>
              <p:cNvSpPr>
                <a:spLocks noEditPoints="1"/>
              </p:cNvSpPr>
              <p:nvPr/>
            </p:nvSpPr>
            <p:spPr bwMode="auto">
              <a:xfrm>
                <a:off x="6932325" y="2133227"/>
                <a:ext cx="385858" cy="522538"/>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9" name="Freeform 177">
                <a:extLst>
                  <a:ext uri="{FF2B5EF4-FFF2-40B4-BE49-F238E27FC236}">
                    <a16:creationId xmlns:a16="http://schemas.microsoft.com/office/drawing/2014/main" id="{89A59D7E-D977-ADEE-704A-7EAC8BE26563}"/>
                  </a:ext>
                </a:extLst>
              </p:cNvPr>
              <p:cNvSpPr>
                <a:spLocks noEditPoints="1"/>
              </p:cNvSpPr>
              <p:nvPr/>
            </p:nvSpPr>
            <p:spPr bwMode="auto">
              <a:xfrm>
                <a:off x="6566215" y="1955504"/>
                <a:ext cx="601574" cy="290130"/>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0" name="Freeform 178">
                <a:extLst>
                  <a:ext uri="{FF2B5EF4-FFF2-40B4-BE49-F238E27FC236}">
                    <a16:creationId xmlns:a16="http://schemas.microsoft.com/office/drawing/2014/main" id="{63EA9C9F-9B51-69CA-3D7A-899F74969E6E}"/>
                  </a:ext>
                </a:extLst>
              </p:cNvPr>
              <p:cNvSpPr>
                <a:spLocks noEditPoints="1"/>
              </p:cNvSpPr>
              <p:nvPr/>
            </p:nvSpPr>
            <p:spPr bwMode="auto">
              <a:xfrm>
                <a:off x="6994609" y="3949958"/>
                <a:ext cx="900842" cy="765579"/>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1" name="Freeform 179">
                <a:extLst>
                  <a:ext uri="{FF2B5EF4-FFF2-40B4-BE49-F238E27FC236}">
                    <a16:creationId xmlns:a16="http://schemas.microsoft.com/office/drawing/2014/main" id="{732725E1-8315-D1D5-049D-6DD35291E94C}"/>
                  </a:ext>
                </a:extLst>
              </p:cNvPr>
              <p:cNvSpPr>
                <a:spLocks noEditPoints="1"/>
              </p:cNvSpPr>
              <p:nvPr/>
            </p:nvSpPr>
            <p:spPr bwMode="auto">
              <a:xfrm>
                <a:off x="8023058" y="2517536"/>
                <a:ext cx="129126" cy="299244"/>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2" name="Freeform 180">
                <a:extLst>
                  <a:ext uri="{FF2B5EF4-FFF2-40B4-BE49-F238E27FC236}">
                    <a16:creationId xmlns:a16="http://schemas.microsoft.com/office/drawing/2014/main" id="{FFD722FF-AB24-F627-E03F-CE2FD5FB62DE}"/>
                  </a:ext>
                </a:extLst>
              </p:cNvPr>
              <p:cNvSpPr>
                <a:spLocks noEditPoints="1"/>
              </p:cNvSpPr>
              <p:nvPr/>
            </p:nvSpPr>
            <p:spPr bwMode="auto">
              <a:xfrm>
                <a:off x="7277167" y="3129695"/>
                <a:ext cx="868941" cy="382789"/>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3" name="Freeform 181">
                <a:extLst>
                  <a:ext uri="{FF2B5EF4-FFF2-40B4-BE49-F238E27FC236}">
                    <a16:creationId xmlns:a16="http://schemas.microsoft.com/office/drawing/2014/main" id="{8EAB6506-0E0C-A796-FE14-024F046BE8AA}"/>
                  </a:ext>
                </a:extLst>
              </p:cNvPr>
              <p:cNvSpPr>
                <a:spLocks noEditPoints="1"/>
              </p:cNvSpPr>
              <p:nvPr/>
            </p:nvSpPr>
            <p:spPr bwMode="auto">
              <a:xfrm>
                <a:off x="7570358" y="2043606"/>
                <a:ext cx="738296" cy="55291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4" name="Freeform 182">
                <a:extLst>
                  <a:ext uri="{FF2B5EF4-FFF2-40B4-BE49-F238E27FC236}">
                    <a16:creationId xmlns:a16="http://schemas.microsoft.com/office/drawing/2014/main" id="{9C4797E9-6AAF-8F59-C6C7-4E6D10860AA0}"/>
                  </a:ext>
                </a:extLst>
              </p:cNvPr>
              <p:cNvSpPr>
                <a:spLocks noEditPoints="1"/>
              </p:cNvSpPr>
              <p:nvPr/>
            </p:nvSpPr>
            <p:spPr bwMode="auto">
              <a:xfrm>
                <a:off x="8136993" y="2244115"/>
                <a:ext cx="343323" cy="185319"/>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5" name="Freeform 183">
                <a:extLst>
                  <a:ext uri="{FF2B5EF4-FFF2-40B4-BE49-F238E27FC236}">
                    <a16:creationId xmlns:a16="http://schemas.microsoft.com/office/drawing/2014/main" id="{D1154B77-D907-0674-7F8E-F148829611C8}"/>
                  </a:ext>
                </a:extLst>
              </p:cNvPr>
              <p:cNvSpPr>
                <a:spLocks noEditPoints="1"/>
              </p:cNvSpPr>
              <p:nvPr/>
            </p:nvSpPr>
            <p:spPr bwMode="auto">
              <a:xfrm>
                <a:off x="8244851" y="1644107"/>
                <a:ext cx="387377" cy="572665"/>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rgbClr val="DFDFE0"/>
              </a:solidFill>
              <a:ln w="12700">
                <a:solidFill>
                  <a:srgbClr val="FFFFFF"/>
                </a:solidFill>
                <a:prstDash val="solid"/>
                <a:round/>
                <a:headEnd/>
                <a:tailEnd/>
              </a:ln>
            </p:spPr>
            <p:txBody>
              <a:bodyPr/>
              <a:lstStyle/>
              <a:p>
                <a:endParaRPr lang="en-US" sz="1980"/>
              </a:p>
            </p:txBody>
          </p:sp>
        </p:grpSp>
        <p:pic>
          <p:nvPicPr>
            <p:cNvPr id="7" name="Picture 6">
              <a:extLst>
                <a:ext uri="{FF2B5EF4-FFF2-40B4-BE49-F238E27FC236}">
                  <a16:creationId xmlns:a16="http://schemas.microsoft.com/office/drawing/2014/main" id="{0AD308D9-570F-FBBA-B0B4-66CF002112F2}"/>
                </a:ext>
              </a:extLst>
            </p:cNvPr>
            <p:cNvPicPr>
              <a:picLocks noChangeAspect="1"/>
            </p:cNvPicPr>
            <p:nvPr/>
          </p:nvPicPr>
          <p:blipFill>
            <a:blip r:embed="rId3"/>
            <a:stretch>
              <a:fillRect/>
            </a:stretch>
          </p:blipFill>
          <p:spPr>
            <a:xfrm>
              <a:off x="7906072" y="3223986"/>
              <a:ext cx="279052" cy="464075"/>
            </a:xfrm>
            <a:prstGeom prst="rect">
              <a:avLst/>
            </a:prstGeom>
          </p:spPr>
        </p:pic>
        <p:pic>
          <p:nvPicPr>
            <p:cNvPr id="91" name="Picture 90">
              <a:extLst>
                <a:ext uri="{FF2B5EF4-FFF2-40B4-BE49-F238E27FC236}">
                  <a16:creationId xmlns:a16="http://schemas.microsoft.com/office/drawing/2014/main" id="{CA5D7051-DEF3-6508-0E88-B9D406D7C82C}"/>
                </a:ext>
              </a:extLst>
            </p:cNvPr>
            <p:cNvPicPr>
              <a:picLocks noChangeAspect="1"/>
            </p:cNvPicPr>
            <p:nvPr/>
          </p:nvPicPr>
          <p:blipFill>
            <a:blip r:embed="rId4"/>
            <a:stretch>
              <a:fillRect/>
            </a:stretch>
          </p:blipFill>
          <p:spPr>
            <a:xfrm>
              <a:off x="5501511" y="1991602"/>
              <a:ext cx="279052" cy="464075"/>
            </a:xfrm>
            <a:prstGeom prst="rect">
              <a:avLst/>
            </a:prstGeom>
          </p:spPr>
        </p:pic>
        <p:pic>
          <p:nvPicPr>
            <p:cNvPr id="92" name="Picture 91">
              <a:extLst>
                <a:ext uri="{FF2B5EF4-FFF2-40B4-BE49-F238E27FC236}">
                  <a16:creationId xmlns:a16="http://schemas.microsoft.com/office/drawing/2014/main" id="{71204E39-3F75-4144-00E0-9755CC132593}"/>
                </a:ext>
              </a:extLst>
            </p:cNvPr>
            <p:cNvPicPr>
              <a:picLocks noChangeAspect="1"/>
            </p:cNvPicPr>
            <p:nvPr/>
          </p:nvPicPr>
          <p:blipFill>
            <a:blip r:embed="rId4"/>
            <a:stretch>
              <a:fillRect/>
            </a:stretch>
          </p:blipFill>
          <p:spPr>
            <a:xfrm>
              <a:off x="5661698" y="2091718"/>
              <a:ext cx="279052" cy="464075"/>
            </a:xfrm>
            <a:prstGeom prst="rect">
              <a:avLst/>
            </a:prstGeom>
          </p:spPr>
        </p:pic>
        <p:sp>
          <p:nvSpPr>
            <p:cNvPr id="93" name="TextBox 92">
              <a:extLst>
                <a:ext uri="{FF2B5EF4-FFF2-40B4-BE49-F238E27FC236}">
                  <a16:creationId xmlns:a16="http://schemas.microsoft.com/office/drawing/2014/main" id="{DCD5EBE1-5FE9-0690-9C4E-3B12D42D566A}"/>
                </a:ext>
              </a:extLst>
            </p:cNvPr>
            <p:cNvSpPr txBox="1"/>
            <p:nvPr/>
          </p:nvSpPr>
          <p:spPr>
            <a:xfrm>
              <a:off x="5497818" y="1982597"/>
              <a:ext cx="327286" cy="307777"/>
            </a:xfrm>
            <a:prstGeom prst="rect">
              <a:avLst/>
            </a:prstGeom>
            <a:noFill/>
          </p:spPr>
          <p:txBody>
            <a:bodyPr wrap="square" rtlCol="0">
              <a:spAutoFit/>
            </a:bodyPr>
            <a:lstStyle/>
            <a:p>
              <a:r>
                <a:rPr lang="en-US" sz="1400">
                  <a:solidFill>
                    <a:srgbClr val="932623"/>
                  </a:solidFill>
                  <a:latin typeface="Arial" panose="020B0604020202020204" pitchFamily="34" charset="0"/>
                  <a:cs typeface="Arial" panose="020B0604020202020204" pitchFamily="34" charset="0"/>
                </a:rPr>
                <a:t>1</a:t>
              </a:r>
            </a:p>
          </p:txBody>
        </p:sp>
        <p:sp>
          <p:nvSpPr>
            <p:cNvPr id="94" name="TextBox 93">
              <a:extLst>
                <a:ext uri="{FF2B5EF4-FFF2-40B4-BE49-F238E27FC236}">
                  <a16:creationId xmlns:a16="http://schemas.microsoft.com/office/drawing/2014/main" id="{9E1C0488-AB3E-A65C-3C02-0E28CC38E000}"/>
                </a:ext>
              </a:extLst>
            </p:cNvPr>
            <p:cNvSpPr txBox="1"/>
            <p:nvPr/>
          </p:nvSpPr>
          <p:spPr>
            <a:xfrm>
              <a:off x="5656892" y="2074931"/>
              <a:ext cx="327286" cy="307777"/>
            </a:xfrm>
            <a:prstGeom prst="rect">
              <a:avLst/>
            </a:prstGeom>
            <a:noFill/>
          </p:spPr>
          <p:txBody>
            <a:bodyPr wrap="square" rtlCol="0">
              <a:spAutoFit/>
            </a:bodyPr>
            <a:lstStyle/>
            <a:p>
              <a:r>
                <a:rPr lang="en-US" sz="1400">
                  <a:solidFill>
                    <a:srgbClr val="932623"/>
                  </a:solidFill>
                  <a:latin typeface="Arial" panose="020B0604020202020204" pitchFamily="34" charset="0"/>
                  <a:cs typeface="Arial" panose="020B0604020202020204" pitchFamily="34" charset="0"/>
                </a:rPr>
                <a:t>2</a:t>
              </a:r>
            </a:p>
          </p:txBody>
        </p:sp>
        <p:sp>
          <p:nvSpPr>
            <p:cNvPr id="96" name="TextBox 95">
              <a:extLst>
                <a:ext uri="{FF2B5EF4-FFF2-40B4-BE49-F238E27FC236}">
                  <a16:creationId xmlns:a16="http://schemas.microsoft.com/office/drawing/2014/main" id="{4BCB23AD-0F5B-C2CE-39EB-0688F399B68D}"/>
                </a:ext>
              </a:extLst>
            </p:cNvPr>
            <p:cNvSpPr txBox="1"/>
            <p:nvPr/>
          </p:nvSpPr>
          <p:spPr>
            <a:xfrm>
              <a:off x="7906183" y="3211405"/>
              <a:ext cx="327286" cy="307777"/>
            </a:xfrm>
            <a:prstGeom prst="rect">
              <a:avLst/>
            </a:prstGeom>
            <a:noFill/>
          </p:spPr>
          <p:txBody>
            <a:bodyPr wrap="square" rtlCol="0">
              <a:spAutoFit/>
            </a:bodyPr>
            <a:lstStyle/>
            <a:p>
              <a:r>
                <a:rPr lang="en-US" sz="1400">
                  <a:solidFill>
                    <a:srgbClr val="ECAD17"/>
                  </a:solidFill>
                  <a:latin typeface="Arial" panose="020B0604020202020204" pitchFamily="34" charset="0"/>
                  <a:cs typeface="Arial" panose="020B0604020202020204" pitchFamily="34" charset="0"/>
                </a:rPr>
                <a:t>4</a:t>
              </a:r>
            </a:p>
          </p:txBody>
        </p:sp>
        <p:pic>
          <p:nvPicPr>
            <p:cNvPr id="97" name="Picture 96">
              <a:extLst>
                <a:ext uri="{FF2B5EF4-FFF2-40B4-BE49-F238E27FC236}">
                  <a16:creationId xmlns:a16="http://schemas.microsoft.com/office/drawing/2014/main" id="{28436442-2FFD-79AA-00FE-9F72C9A2591B}"/>
                </a:ext>
              </a:extLst>
            </p:cNvPr>
            <p:cNvPicPr>
              <a:picLocks noChangeAspect="1"/>
            </p:cNvPicPr>
            <p:nvPr/>
          </p:nvPicPr>
          <p:blipFill>
            <a:blip r:embed="rId3"/>
            <a:stretch>
              <a:fillRect/>
            </a:stretch>
          </p:blipFill>
          <p:spPr>
            <a:xfrm>
              <a:off x="7898078" y="2716794"/>
              <a:ext cx="279052" cy="464075"/>
            </a:xfrm>
            <a:prstGeom prst="rect">
              <a:avLst/>
            </a:prstGeom>
          </p:spPr>
        </p:pic>
        <p:sp>
          <p:nvSpPr>
            <p:cNvPr id="99" name="TextBox 98">
              <a:extLst>
                <a:ext uri="{FF2B5EF4-FFF2-40B4-BE49-F238E27FC236}">
                  <a16:creationId xmlns:a16="http://schemas.microsoft.com/office/drawing/2014/main" id="{7CE91D90-E3F0-C34D-5FB4-5ED3F47B105E}"/>
                </a:ext>
              </a:extLst>
            </p:cNvPr>
            <p:cNvSpPr txBox="1"/>
            <p:nvPr/>
          </p:nvSpPr>
          <p:spPr>
            <a:xfrm>
              <a:off x="7897663" y="2700090"/>
              <a:ext cx="327286" cy="307777"/>
            </a:xfrm>
            <a:prstGeom prst="rect">
              <a:avLst/>
            </a:prstGeom>
            <a:noFill/>
          </p:spPr>
          <p:txBody>
            <a:bodyPr wrap="square" rtlCol="0">
              <a:spAutoFit/>
            </a:bodyPr>
            <a:lstStyle/>
            <a:p>
              <a:r>
                <a:rPr lang="en-US" sz="1400">
                  <a:solidFill>
                    <a:srgbClr val="C2B7A7"/>
                  </a:solidFill>
                  <a:latin typeface="Arial" panose="020B0604020202020204" pitchFamily="34" charset="0"/>
                  <a:cs typeface="Arial" panose="020B0604020202020204" pitchFamily="34" charset="0"/>
                </a:rPr>
                <a:t>3</a:t>
              </a:r>
            </a:p>
          </p:txBody>
        </p:sp>
        <p:pic>
          <p:nvPicPr>
            <p:cNvPr id="112" name="Picture 111">
              <a:extLst>
                <a:ext uri="{FF2B5EF4-FFF2-40B4-BE49-F238E27FC236}">
                  <a16:creationId xmlns:a16="http://schemas.microsoft.com/office/drawing/2014/main" id="{3E610E85-B193-F4CF-061E-C493D3468E31}"/>
                </a:ext>
              </a:extLst>
            </p:cNvPr>
            <p:cNvPicPr>
              <a:picLocks noChangeAspect="1"/>
            </p:cNvPicPr>
            <p:nvPr/>
          </p:nvPicPr>
          <p:blipFill>
            <a:blip r:embed="rId3"/>
            <a:stretch>
              <a:fillRect/>
            </a:stretch>
          </p:blipFill>
          <p:spPr>
            <a:xfrm>
              <a:off x="8265404" y="2573264"/>
              <a:ext cx="279052" cy="464075"/>
            </a:xfrm>
            <a:prstGeom prst="rect">
              <a:avLst/>
            </a:prstGeom>
          </p:spPr>
        </p:pic>
        <p:sp>
          <p:nvSpPr>
            <p:cNvPr id="118" name="TextBox 117">
              <a:extLst>
                <a:ext uri="{FF2B5EF4-FFF2-40B4-BE49-F238E27FC236}">
                  <a16:creationId xmlns:a16="http://schemas.microsoft.com/office/drawing/2014/main" id="{A489F0D1-751C-6E31-511B-8B7623A3DC88}"/>
                </a:ext>
              </a:extLst>
            </p:cNvPr>
            <p:cNvSpPr txBox="1"/>
            <p:nvPr/>
          </p:nvSpPr>
          <p:spPr>
            <a:xfrm>
              <a:off x="8258840" y="2554008"/>
              <a:ext cx="327286" cy="307777"/>
            </a:xfrm>
            <a:prstGeom prst="rect">
              <a:avLst/>
            </a:prstGeom>
            <a:noFill/>
          </p:spPr>
          <p:txBody>
            <a:bodyPr wrap="square" rtlCol="0">
              <a:spAutoFit/>
            </a:bodyPr>
            <a:lstStyle/>
            <a:p>
              <a:r>
                <a:rPr lang="en-US" sz="1400">
                  <a:solidFill>
                    <a:srgbClr val="00A3D7"/>
                  </a:solidFill>
                  <a:latin typeface="Arial" panose="020B0604020202020204" pitchFamily="34" charset="0"/>
                  <a:cs typeface="Arial" panose="020B0604020202020204" pitchFamily="34" charset="0"/>
                </a:rPr>
                <a:t>5</a:t>
              </a:r>
            </a:p>
          </p:txBody>
        </p:sp>
        <p:pic>
          <p:nvPicPr>
            <p:cNvPr id="119" name="Picture 118">
              <a:extLst>
                <a:ext uri="{FF2B5EF4-FFF2-40B4-BE49-F238E27FC236}">
                  <a16:creationId xmlns:a16="http://schemas.microsoft.com/office/drawing/2014/main" id="{E0E561D4-5690-C29F-709D-B2A3EB126D15}"/>
                </a:ext>
              </a:extLst>
            </p:cNvPr>
            <p:cNvPicPr>
              <a:picLocks noChangeAspect="1"/>
            </p:cNvPicPr>
            <p:nvPr/>
          </p:nvPicPr>
          <p:blipFill>
            <a:blip r:embed="rId3"/>
            <a:stretch>
              <a:fillRect/>
            </a:stretch>
          </p:blipFill>
          <p:spPr>
            <a:xfrm>
              <a:off x="8124347" y="2988142"/>
              <a:ext cx="279052" cy="464075"/>
            </a:xfrm>
            <a:prstGeom prst="rect">
              <a:avLst/>
            </a:prstGeom>
          </p:spPr>
        </p:pic>
        <p:pic>
          <p:nvPicPr>
            <p:cNvPr id="120" name="Picture 119">
              <a:extLst>
                <a:ext uri="{FF2B5EF4-FFF2-40B4-BE49-F238E27FC236}">
                  <a16:creationId xmlns:a16="http://schemas.microsoft.com/office/drawing/2014/main" id="{75F38FF5-C5A2-A48D-82EB-23474C4BF3DA}"/>
                </a:ext>
              </a:extLst>
            </p:cNvPr>
            <p:cNvPicPr>
              <a:picLocks noChangeAspect="1"/>
            </p:cNvPicPr>
            <p:nvPr/>
          </p:nvPicPr>
          <p:blipFill>
            <a:blip r:embed="rId3"/>
            <a:stretch>
              <a:fillRect/>
            </a:stretch>
          </p:blipFill>
          <p:spPr>
            <a:xfrm>
              <a:off x="8422650" y="2992812"/>
              <a:ext cx="279052" cy="464075"/>
            </a:xfrm>
            <a:prstGeom prst="rect">
              <a:avLst/>
            </a:prstGeom>
          </p:spPr>
        </p:pic>
        <p:sp>
          <p:nvSpPr>
            <p:cNvPr id="121" name="TextBox 120">
              <a:extLst>
                <a:ext uri="{FF2B5EF4-FFF2-40B4-BE49-F238E27FC236}">
                  <a16:creationId xmlns:a16="http://schemas.microsoft.com/office/drawing/2014/main" id="{2F63247C-294E-F591-6609-B8148A0DBDBB}"/>
                </a:ext>
              </a:extLst>
            </p:cNvPr>
            <p:cNvSpPr txBox="1"/>
            <p:nvPr/>
          </p:nvSpPr>
          <p:spPr>
            <a:xfrm>
              <a:off x="8117783" y="2968886"/>
              <a:ext cx="327286" cy="307777"/>
            </a:xfrm>
            <a:prstGeom prst="rect">
              <a:avLst/>
            </a:prstGeom>
            <a:noFill/>
          </p:spPr>
          <p:txBody>
            <a:bodyPr wrap="square" rtlCol="0">
              <a:spAutoFit/>
            </a:bodyPr>
            <a:lstStyle/>
            <a:p>
              <a:r>
                <a:rPr lang="en-US" sz="1400">
                  <a:solidFill>
                    <a:srgbClr val="ED1B2E"/>
                  </a:solidFill>
                  <a:latin typeface="Arial" panose="020B0604020202020204" pitchFamily="34" charset="0"/>
                  <a:cs typeface="Arial" panose="020B0604020202020204" pitchFamily="34" charset="0"/>
                </a:rPr>
                <a:t>6</a:t>
              </a:r>
            </a:p>
          </p:txBody>
        </p:sp>
        <p:sp>
          <p:nvSpPr>
            <p:cNvPr id="122" name="TextBox 121">
              <a:extLst>
                <a:ext uri="{FF2B5EF4-FFF2-40B4-BE49-F238E27FC236}">
                  <a16:creationId xmlns:a16="http://schemas.microsoft.com/office/drawing/2014/main" id="{D3DCA09F-C28E-F986-5687-95645AD3F6F8}"/>
                </a:ext>
              </a:extLst>
            </p:cNvPr>
            <p:cNvSpPr txBox="1"/>
            <p:nvPr/>
          </p:nvSpPr>
          <p:spPr>
            <a:xfrm>
              <a:off x="8417780" y="2990840"/>
              <a:ext cx="327286" cy="307777"/>
            </a:xfrm>
            <a:prstGeom prst="rect">
              <a:avLst/>
            </a:prstGeom>
            <a:noFill/>
          </p:spPr>
          <p:txBody>
            <a:bodyPr wrap="square" rtlCol="0">
              <a:spAutoFit/>
            </a:bodyPr>
            <a:lstStyle/>
            <a:p>
              <a:r>
                <a:rPr lang="en-US" sz="1400">
                  <a:solidFill>
                    <a:srgbClr val="005E8C"/>
                  </a:solidFill>
                  <a:latin typeface="Arial" panose="020B0604020202020204" pitchFamily="34" charset="0"/>
                  <a:cs typeface="Arial" panose="020B0604020202020204" pitchFamily="34" charset="0"/>
                </a:rPr>
                <a:t>8</a:t>
              </a:r>
            </a:p>
          </p:txBody>
        </p:sp>
        <p:pic>
          <p:nvPicPr>
            <p:cNvPr id="123" name="Picture 122">
              <a:extLst>
                <a:ext uri="{FF2B5EF4-FFF2-40B4-BE49-F238E27FC236}">
                  <a16:creationId xmlns:a16="http://schemas.microsoft.com/office/drawing/2014/main" id="{4AE1FD7C-A8F4-1F65-A515-493CCEBF3D1A}"/>
                </a:ext>
              </a:extLst>
            </p:cNvPr>
            <p:cNvPicPr>
              <a:picLocks noChangeAspect="1"/>
            </p:cNvPicPr>
            <p:nvPr/>
          </p:nvPicPr>
          <p:blipFill>
            <a:blip r:embed="rId3"/>
            <a:stretch>
              <a:fillRect/>
            </a:stretch>
          </p:blipFill>
          <p:spPr>
            <a:xfrm>
              <a:off x="8471419" y="2355856"/>
              <a:ext cx="279052" cy="464075"/>
            </a:xfrm>
            <a:prstGeom prst="rect">
              <a:avLst/>
            </a:prstGeom>
          </p:spPr>
        </p:pic>
        <p:sp>
          <p:nvSpPr>
            <p:cNvPr id="124" name="TextBox 123">
              <a:extLst>
                <a:ext uri="{FF2B5EF4-FFF2-40B4-BE49-F238E27FC236}">
                  <a16:creationId xmlns:a16="http://schemas.microsoft.com/office/drawing/2014/main" id="{674B054F-7A5E-DA79-2160-68F6B75B8E2A}"/>
                </a:ext>
              </a:extLst>
            </p:cNvPr>
            <p:cNvSpPr txBox="1"/>
            <p:nvPr/>
          </p:nvSpPr>
          <p:spPr>
            <a:xfrm>
              <a:off x="8464855" y="2336600"/>
              <a:ext cx="327286" cy="307777"/>
            </a:xfrm>
            <a:prstGeom prst="rect">
              <a:avLst/>
            </a:prstGeom>
            <a:noFill/>
          </p:spPr>
          <p:txBody>
            <a:bodyPr wrap="square" rtlCol="0">
              <a:spAutoFit/>
            </a:bodyPr>
            <a:lstStyle/>
            <a:p>
              <a:r>
                <a:rPr lang="en-US" sz="1400">
                  <a:solidFill>
                    <a:srgbClr val="648B44"/>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35366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72357BE-0C54-49D3-B1F1-7249769CDE05}"/>
              </a:ext>
            </a:extLst>
          </p:cNvPr>
          <p:cNvPicPr>
            <a:picLocks noGrp="1" noChangeAspect="1"/>
          </p:cNvPicPr>
          <p:nvPr>
            <p:ph type="pic" sz="quarter" idx="11"/>
          </p:nvPr>
        </p:nvPicPr>
        <p:blipFill>
          <a:blip r:embed="rId3"/>
          <a:srcRect l="5554" r="5554"/>
          <a:stretch/>
        </p:blipFill>
        <p:spPr>
          <a:xfrm>
            <a:off x="6082326" y="897148"/>
            <a:ext cx="3646488" cy="5278437"/>
          </a:xfrm>
        </p:spPr>
      </p:pic>
      <p:sp>
        <p:nvSpPr>
          <p:cNvPr id="9" name="Title 1">
            <a:extLst>
              <a:ext uri="{FF2B5EF4-FFF2-40B4-BE49-F238E27FC236}">
                <a16:creationId xmlns:a16="http://schemas.microsoft.com/office/drawing/2014/main" id="{3EAACB2B-F557-4980-82D5-A95249A1B305}"/>
              </a:ext>
            </a:extLst>
          </p:cNvPr>
          <p:cNvSpPr>
            <a:spLocks noGrp="1"/>
          </p:cNvSpPr>
          <p:nvPr>
            <p:ph type="title"/>
          </p:nvPr>
        </p:nvSpPr>
        <p:spPr>
          <a:xfrm>
            <a:off x="224287" y="69008"/>
            <a:ext cx="8307238" cy="742433"/>
          </a:xfrm>
        </p:spPr>
        <p:txBody>
          <a:bodyPr anchor="ctr"/>
          <a:lstStyle/>
          <a:p>
            <a:pPr>
              <a:lnSpc>
                <a:spcPct val="100000"/>
              </a:lnSpc>
            </a:pPr>
            <a:r>
              <a:rPr lang="en-US" sz="2700" dirty="0"/>
              <a:t>Domestic Mission Highlight: </a:t>
            </a:r>
            <a:br>
              <a:rPr lang="en-US" sz="2700" dirty="0"/>
            </a:br>
            <a:r>
              <a:rPr lang="en-US" sz="2700" dirty="0"/>
              <a:t>Expanding Financial Assistance</a:t>
            </a:r>
          </a:p>
        </p:txBody>
      </p:sp>
      <p:sp>
        <p:nvSpPr>
          <p:cNvPr id="13" name="Title 1">
            <a:extLst>
              <a:ext uri="{FF2B5EF4-FFF2-40B4-BE49-F238E27FC236}">
                <a16:creationId xmlns:a16="http://schemas.microsoft.com/office/drawing/2014/main" id="{F84DD7F2-C0B6-4855-BA09-3DF8C4050EF3}"/>
              </a:ext>
            </a:extLst>
          </p:cNvPr>
          <p:cNvSpPr txBox="1">
            <a:spLocks/>
          </p:cNvSpPr>
          <p:nvPr/>
        </p:nvSpPr>
        <p:spPr bwMode="auto">
          <a:xfrm>
            <a:off x="7121361" y="6159905"/>
            <a:ext cx="3917577" cy="240895"/>
          </a:xfrm>
          <a:prstGeom prst="rect">
            <a:avLst/>
          </a:prstGeom>
          <a:noFill/>
          <a:ln w="9525">
            <a:noFill/>
            <a:miter lim="800000"/>
            <a:headEnd/>
            <a:tailEnd/>
          </a:ln>
        </p:spPr>
        <p:txBody>
          <a:bodyPr anchor="ctr"/>
          <a:lstStyle/>
          <a:p>
            <a:pPr>
              <a:spcAft>
                <a:spcPts val="0"/>
              </a:spcAft>
              <a:buClr>
                <a:srgbClr val="ED1B24"/>
              </a:buClr>
            </a:pPr>
            <a:r>
              <a:rPr lang="en-US" sz="800" baseline="30000">
                <a:solidFill>
                  <a:srgbClr val="6D6E70"/>
                </a:solidFill>
                <a:latin typeface="Arial" pitchFamily="34" charset="0"/>
                <a:cs typeface="Arial" pitchFamily="34" charset="0"/>
              </a:rPr>
              <a:t>1</a:t>
            </a:r>
            <a:r>
              <a:rPr lang="en-US" sz="800">
                <a:solidFill>
                  <a:srgbClr val="6D6E70"/>
                </a:solidFill>
                <a:latin typeface="Arial" pitchFamily="34" charset="0"/>
                <a:cs typeface="Arial" pitchFamily="34" charset="0"/>
              </a:rPr>
              <a:t> Level 4 disasters cost between $250,000 - $2.5M.  </a:t>
            </a:r>
            <a:endParaRPr lang="en-US" sz="900" i="1">
              <a:solidFill>
                <a:srgbClr val="6D6E70"/>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40E4291-84C5-5452-4CFD-082EEE4D1445}"/>
              </a:ext>
            </a:extLst>
          </p:cNvPr>
          <p:cNvSpPr/>
          <p:nvPr/>
        </p:nvSpPr>
        <p:spPr>
          <a:xfrm>
            <a:off x="5808451" y="4814047"/>
            <a:ext cx="3917577" cy="814932"/>
          </a:xfrm>
          <a:prstGeom prst="rect">
            <a:avLst/>
          </a:prstGeom>
          <a:solidFill>
            <a:srgbClr val="47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94B947-0199-085D-8F37-73D0D1459E84}"/>
              </a:ext>
            </a:extLst>
          </p:cNvPr>
          <p:cNvSpPr txBox="1"/>
          <p:nvPr/>
        </p:nvSpPr>
        <p:spPr>
          <a:xfrm>
            <a:off x="5874919" y="4968530"/>
            <a:ext cx="3812546" cy="523220"/>
          </a:xfrm>
          <a:prstGeom prst="rect">
            <a:avLst/>
          </a:prstGeom>
          <a:noFill/>
        </p:spPr>
        <p:txBody>
          <a:bodyPr wrap="square">
            <a:spAutoFit/>
          </a:bodyPr>
          <a:lstStyle/>
          <a:p>
            <a:r>
              <a:rPr lang="en-US" sz="1400" b="1">
                <a:solidFill>
                  <a:schemeClr val="bg1"/>
                </a:solidFill>
                <a:latin typeface="Arial" panose="020B0604020202020204" pitchFamily="34" charset="0"/>
                <a:cs typeface="Arial" panose="020B0604020202020204" pitchFamily="34" charset="0"/>
              </a:rPr>
              <a:t>The Ennis Family received support to rebuild their home following a tornado.</a:t>
            </a:r>
          </a:p>
        </p:txBody>
      </p:sp>
      <p:sp>
        <p:nvSpPr>
          <p:cNvPr id="21" name="Text Placeholder 3">
            <a:extLst>
              <a:ext uri="{FF2B5EF4-FFF2-40B4-BE49-F238E27FC236}">
                <a16:creationId xmlns:a16="http://schemas.microsoft.com/office/drawing/2014/main" id="{316805A3-360A-4CC2-A0F5-EB055F8FBAE8}"/>
              </a:ext>
            </a:extLst>
          </p:cNvPr>
          <p:cNvSpPr>
            <a:spLocks noGrp="1"/>
          </p:cNvSpPr>
          <p:nvPr>
            <p:ph type="body" sz="quarter" idx="10"/>
          </p:nvPr>
        </p:nvSpPr>
        <p:spPr>
          <a:xfrm>
            <a:off x="254540" y="1022658"/>
            <a:ext cx="5507905" cy="5084844"/>
          </a:xfrm>
        </p:spPr>
        <p:txBody>
          <a:bodyPr/>
          <a:lstStyle/>
          <a:p>
            <a:pPr marL="0" indent="0">
              <a:spcBef>
                <a:spcPts val="600"/>
              </a:spcBef>
              <a:spcAft>
                <a:spcPts val="600"/>
              </a:spcAft>
              <a:defRPr/>
            </a:pPr>
            <a:r>
              <a:rPr lang="en-US" dirty="0"/>
              <a:t>What is our goal?</a:t>
            </a:r>
            <a:endParaRPr kumimoji="0" lang="en-US"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192024" indent="-192024">
              <a:spcBef>
                <a:spcPts val="600"/>
              </a:spcBef>
              <a:spcAft>
                <a:spcPts val="600"/>
              </a:spcAft>
              <a:buFont typeface="Arial" panose="020B0604020202020204" pitchFamily="34" charset="0"/>
              <a:buChar char="•"/>
            </a:pPr>
            <a:r>
              <a:rPr lang="en-US" sz="1800" b="0" dirty="0">
                <a:solidFill>
                  <a:srgbClr val="6D6E70"/>
                </a:solidFill>
              </a:rPr>
              <a:t>Help with critical needs like rent, home repairs, childcare costs, transportation to return to work and more.</a:t>
            </a:r>
          </a:p>
          <a:p>
            <a:pPr marL="192024" indent="-192024">
              <a:spcBef>
                <a:spcPts val="600"/>
              </a:spcBef>
              <a:buFont typeface="Arial" panose="020B0604020202020204" pitchFamily="34" charset="0"/>
              <a:buChar char="•"/>
            </a:pPr>
            <a:r>
              <a:rPr lang="en-US" sz="1800" b="0" dirty="0">
                <a:solidFill>
                  <a:srgbClr val="6D6E70"/>
                </a:solidFill>
              </a:rPr>
              <a:t>New pre-approvals and increased on the ground support for 20+ more events per year, ~ $5M more distributed directly to our clients who need it most.</a:t>
            </a:r>
          </a:p>
          <a:p>
            <a:pPr marL="0" indent="0">
              <a:spcBef>
                <a:spcPts val="600"/>
              </a:spcBef>
              <a:spcAft>
                <a:spcPts val="600"/>
              </a:spcAft>
              <a:defRPr/>
            </a:pPr>
            <a:r>
              <a:rPr lang="en-US" dirty="0"/>
              <a:t>What have we accomplished so far?</a:t>
            </a:r>
          </a:p>
          <a:p>
            <a:pPr marL="285750" indent="-285750">
              <a:spcBef>
                <a:spcPts val="600"/>
              </a:spcBef>
              <a:spcAft>
                <a:spcPts val="600"/>
              </a:spcAft>
              <a:buFont typeface="Arial" panose="020B0604020202020204" pitchFamily="34" charset="0"/>
              <a:buChar char="•"/>
            </a:pPr>
            <a:r>
              <a:rPr lang="en-US" sz="1800" b="0" dirty="0">
                <a:solidFill>
                  <a:srgbClr val="6D6E70"/>
                </a:solidFill>
              </a:rPr>
              <a:t>We’ve launched eight bridge assistance programs for Level 4 DROs in 2022 to date </a:t>
            </a:r>
            <a:r>
              <a:rPr lang="en-US" sz="1400" b="0" dirty="0">
                <a:solidFill>
                  <a:srgbClr val="6D6E70"/>
                </a:solidFill>
              </a:rPr>
              <a:t>(Jan. 1 – Sept. 30, 2022).</a:t>
            </a:r>
            <a:r>
              <a:rPr lang="en-US" dirty="0"/>
              <a:t> </a:t>
            </a:r>
          </a:p>
          <a:p>
            <a:pPr>
              <a:spcBef>
                <a:spcPts val="600"/>
              </a:spcBef>
              <a:spcAft>
                <a:spcPts val="600"/>
              </a:spcAft>
            </a:pPr>
            <a:r>
              <a:rPr lang="en-US" dirty="0"/>
              <a:t>What are we doing?</a:t>
            </a:r>
          </a:p>
          <a:p>
            <a:pPr marL="192024" lvl="0" indent="-192024">
              <a:spcBef>
                <a:spcPts val="0"/>
              </a:spcBef>
              <a:buFont typeface="Arial" panose="020B0604020202020204" pitchFamily="34" charset="0"/>
              <a:buChar char="•"/>
              <a:defRPr/>
            </a:pPr>
            <a:r>
              <a:rPr lang="en-US" sz="1800" b="0" dirty="0">
                <a:solidFill>
                  <a:srgbClr val="6D6E70"/>
                </a:solidFill>
              </a:rPr>
              <a:t>We are now providing long-term recovery financial assistance following Level 4 disasters.</a:t>
            </a:r>
            <a:r>
              <a:rPr lang="en-US" sz="1800" b="0" baseline="30000" dirty="0">
                <a:solidFill>
                  <a:srgbClr val="717073"/>
                </a:solidFill>
              </a:rPr>
              <a:t> 1</a:t>
            </a:r>
            <a:endParaRPr lang="en-US" sz="1800" b="0" dirty="0">
              <a:solidFill>
                <a:srgbClr val="6D6E70"/>
              </a:solidFill>
            </a:endParaRPr>
          </a:p>
          <a:p>
            <a:pPr marL="285750" indent="-285750">
              <a:spcBef>
                <a:spcPts val="60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144658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dirty="0"/>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19038" y="1029721"/>
            <a:ext cx="5530735" cy="876562"/>
          </a:xfrm>
        </p:spPr>
        <p:txBody>
          <a:bodyPr/>
          <a:lstStyle/>
          <a:p>
            <a:pPr lvl="0"/>
            <a:r>
              <a:rPr lang="en-US" dirty="0">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219038" y="1906283"/>
            <a:ext cx="5798585" cy="3362459"/>
          </a:xfrm>
          <a:prstGeom prst="rect">
            <a:avLst/>
          </a:prstGeom>
          <a:noFill/>
        </p:spPr>
        <p:txBody>
          <a:bodyPr wrap="square" rtlCol="0">
            <a:noAutofit/>
          </a:bodyPr>
          <a:lstStyle/>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Acknowledgement in </a:t>
            </a:r>
            <a:r>
              <a:rPr kumimoji="0" lang="en-US" sz="1500" b="1" i="0" u="none" strike="noStrike" kern="1200" cap="none" spc="0" normalizeH="0" baseline="0" noProof="0" dirty="0">
                <a:ln>
                  <a:noFill/>
                </a:ln>
                <a:solidFill>
                  <a:srgbClr val="ED1B2E"/>
                </a:solidFill>
                <a:effectLst/>
                <a:uLnTx/>
                <a:uFillTx/>
                <a:latin typeface="Arial" panose="020B0604020202020204" pitchFamily="34" charset="0"/>
                <a:ea typeface="+mn-ea"/>
                <a:cs typeface="Arial" panose="020B0604020202020204" pitchFamily="34" charset="0"/>
              </a:rPr>
              <a:t>annual member recognition press release </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issued on PR Newswire and redcross.org Sept. 13:</a:t>
            </a:r>
          </a:p>
          <a:p>
            <a:pPr marL="569913" marR="0" lvl="1" indent="-285750" algn="l" defTabSz="457200" rtl="0" eaLnBrk="1" fontAlgn="base" latinLnBrk="0" hangingPunct="1">
              <a:lnSpc>
                <a:spcPct val="100000"/>
              </a:lnSpc>
              <a:spcBef>
                <a:spcPts val="600"/>
              </a:spcBef>
              <a:spcAft>
                <a:spcPts val="600"/>
              </a:spcAft>
              <a:buClr>
                <a:srgbClr val="C00000"/>
              </a:buClr>
              <a:buSzTx/>
              <a:buFont typeface="Courier New" panose="02070309020205020404" pitchFamily="49" charset="0"/>
              <a:buChar char="o"/>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Reached total potential audience of nearly </a:t>
            </a:r>
            <a:r>
              <a:rPr lang="en-US" sz="1500" dirty="0">
                <a:solidFill>
                  <a:srgbClr val="6D6E70"/>
                </a:solidFill>
                <a:latin typeface="Arial" panose="020B0604020202020204" pitchFamily="34" charset="0"/>
                <a:cs typeface="Arial" panose="020B0604020202020204" pitchFamily="34" charset="0"/>
              </a:rPr>
              <a:t>165</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million with notable placements, including </a:t>
            </a:r>
            <a:r>
              <a:rPr lang="en-US" sz="1500" dirty="0">
                <a:solidFill>
                  <a:srgbClr val="6D6E70"/>
                </a:solidFill>
                <a:latin typeface="Arial" panose="020B0604020202020204" pitchFamily="34" charset="0"/>
                <a:cs typeface="Arial" panose="020B0604020202020204" pitchFamily="34" charset="0"/>
              </a:rPr>
              <a:t>yahoo Finance, </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AP, MarketWatch, Markets Insider and Morningstar</a:t>
            </a:r>
            <a:endParaRPr lang="en-US" sz="1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569913" marR="0" lvl="1" indent="-285750" algn="l" defTabSz="457200" rtl="0" eaLnBrk="1" fontAlgn="base" latinLnBrk="0" hangingPunct="1">
              <a:lnSpc>
                <a:spcPct val="100000"/>
              </a:lnSpc>
              <a:spcBef>
                <a:spcPts val="600"/>
              </a:spcBef>
              <a:spcAft>
                <a:spcPts val="600"/>
              </a:spcAft>
              <a:buClr>
                <a:srgbClr val="C00000"/>
              </a:buClr>
              <a:buSzTx/>
              <a:buFont typeface="Courier New" panose="02070309020205020404" pitchFamily="49" charset="0"/>
              <a:buChar char="o"/>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Publicized on Red Cross LinkedIn to 375,000+ followers</a:t>
            </a: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Invitation to </a:t>
            </a:r>
            <a:r>
              <a:rPr kumimoji="0" lang="en-US" sz="1500" b="1" i="0" u="none" strike="noStrike" kern="1200" cap="none" spc="0" normalizeH="0" baseline="0" noProof="0" dirty="0">
                <a:ln>
                  <a:noFill/>
                </a:ln>
                <a:solidFill>
                  <a:srgbClr val="ED1B2E"/>
                </a:solidFill>
                <a:effectLst/>
                <a:uLnTx/>
                <a:uFillTx/>
                <a:latin typeface="Arial" charset="0"/>
                <a:ea typeface="+mn-ea"/>
                <a:cs typeface="+mn-cs"/>
              </a:rPr>
              <a:t>exclusive Disaster Leadership Roundtable call sharing our response to Hurricane Ian </a:t>
            </a:r>
            <a:r>
              <a:rPr kumimoji="0" lang="en-US" sz="1500" b="0" i="0" u="none" strike="noStrike" kern="1200" cap="none" spc="0" normalizeH="0" baseline="0" noProof="0" dirty="0">
                <a:ln>
                  <a:noFill/>
                </a:ln>
                <a:solidFill>
                  <a:srgbClr val="717073"/>
                </a:solidFill>
                <a:effectLst/>
                <a:uLnTx/>
                <a:uFillTx/>
                <a:latin typeface="Arial" charset="0"/>
                <a:ea typeface="+mn-ea"/>
                <a:cs typeface="+mn-cs"/>
              </a:rPr>
              <a:t>on Sept. 29</a:t>
            </a: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AA3BED93-A755-4B79-979D-23C98B74AD56}"/>
              </a:ext>
            </a:extLst>
          </p:cNvPr>
          <p:cNvGrpSpPr/>
          <p:nvPr/>
        </p:nvGrpSpPr>
        <p:grpSpPr>
          <a:xfrm>
            <a:off x="6286917" y="1029722"/>
            <a:ext cx="3243602" cy="3068456"/>
            <a:chOff x="5781230" y="1029721"/>
            <a:chExt cx="3749289" cy="3546837"/>
          </a:xfrm>
        </p:grpSpPr>
        <p:pic>
          <p:nvPicPr>
            <p:cNvPr id="4" name="Picture 3">
              <a:extLst>
                <a:ext uri="{FF2B5EF4-FFF2-40B4-BE49-F238E27FC236}">
                  <a16:creationId xmlns:a16="http://schemas.microsoft.com/office/drawing/2014/main" id="{D1AE3AF1-B25E-459B-B8DF-137F386B78D0}"/>
                </a:ext>
              </a:extLst>
            </p:cNvPr>
            <p:cNvPicPr>
              <a:picLocks noChangeAspect="1"/>
            </p:cNvPicPr>
            <p:nvPr/>
          </p:nvPicPr>
          <p:blipFill>
            <a:blip r:embed="rId3"/>
            <a:stretch>
              <a:fillRect/>
            </a:stretch>
          </p:blipFill>
          <p:spPr>
            <a:xfrm>
              <a:off x="5781230" y="1204820"/>
              <a:ext cx="3749289" cy="3371738"/>
            </a:xfrm>
            <a:prstGeom prst="rect">
              <a:avLst/>
            </a:prstGeom>
          </p:spPr>
        </p:pic>
        <p:sp>
          <p:nvSpPr>
            <p:cNvPr id="5" name="Rectangle 4">
              <a:extLst>
                <a:ext uri="{FF2B5EF4-FFF2-40B4-BE49-F238E27FC236}">
                  <a16:creationId xmlns:a16="http://schemas.microsoft.com/office/drawing/2014/main" id="{4250E611-E2AC-4D72-8FDE-72BA87C21639}"/>
                </a:ext>
              </a:extLst>
            </p:cNvPr>
            <p:cNvSpPr/>
            <p:nvPr/>
          </p:nvSpPr>
          <p:spPr>
            <a:xfrm>
              <a:off x="5781230" y="1029721"/>
              <a:ext cx="3749289" cy="3546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8893F47-33DC-4ACD-9EBE-D6E28874400A}"/>
              </a:ext>
            </a:extLst>
          </p:cNvPr>
          <p:cNvSpPr txBox="1"/>
          <p:nvPr/>
        </p:nvSpPr>
        <p:spPr>
          <a:xfrm>
            <a:off x="219037" y="4498033"/>
            <a:ext cx="9311481" cy="784830"/>
          </a:xfrm>
          <a:prstGeom prst="rect">
            <a:avLst/>
          </a:prstGeom>
          <a:noFill/>
        </p:spPr>
        <p:txBody>
          <a:bodyPr wrap="square">
            <a:spAutoFit/>
          </a:bodyPr>
          <a:lstStyle/>
          <a:p>
            <a:pPr marL="285750" indent="-285750" fontAlgn="base">
              <a:spcBef>
                <a:spcPts val="600"/>
              </a:spcBef>
              <a:spcAft>
                <a:spcPts val="600"/>
              </a:spcAft>
              <a:buClr>
                <a:srgbClr val="C00000"/>
              </a:buClr>
              <a:buFont typeface="Arial" panose="020B0604020202020204" pitchFamily="34" charset="0"/>
              <a:buChar char="•"/>
              <a:defRPr/>
            </a:pPr>
            <a:r>
              <a:rPr kumimoji="0" lang="en-US" sz="1500" b="1" i="0" u="none" strike="noStrike" kern="1200" cap="none" spc="0" normalizeH="0" baseline="0" noProof="0" dirty="0">
                <a:ln>
                  <a:noFill/>
                </a:ln>
                <a:solidFill>
                  <a:srgbClr val="ED1B2E"/>
                </a:solidFill>
                <a:effectLst/>
                <a:uLnTx/>
                <a:uFillTx/>
                <a:latin typeface="Arial" charset="0"/>
                <a:ea typeface="+mn-ea"/>
                <a:cs typeface="+mn-cs"/>
              </a:rPr>
              <a:t>Template communications materials provided</a:t>
            </a:r>
            <a:r>
              <a:rPr kumimoji="0" lang="en-US" sz="1500" b="0" i="0" u="none" strike="noStrike" kern="1200" cap="none" spc="0" normalizeH="0" baseline="0" noProof="0" dirty="0">
                <a:ln>
                  <a:noFill/>
                </a:ln>
                <a:solidFill>
                  <a:srgbClr val="6D6E70"/>
                </a:solidFill>
                <a:effectLst/>
                <a:uLnTx/>
                <a:uFillTx/>
                <a:latin typeface="Arial" charset="0"/>
                <a:ea typeface="+mn-ea"/>
                <a:cs typeface="+mn-cs"/>
              </a:rPr>
              <a:t>, including social posts and content that aligned with timely messaging around Hurricane Ian, Western Wildfires, summer safety, the need for disaster volunteers, National Preparedness Month and Fire Prevention Week</a:t>
            </a:r>
          </a:p>
        </p:txBody>
      </p:sp>
    </p:spTree>
    <p:extLst>
      <p:ext uri="{BB962C8B-B14F-4D97-AF65-F5344CB8AC3E}">
        <p14:creationId xmlns:p14="http://schemas.microsoft.com/office/powerpoint/2010/main" val="34332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7DA1E8-8AB1-194E-9A4F-F69889ED9431}"/>
              </a:ext>
            </a:extLst>
          </p:cNvPr>
          <p:cNvSpPr/>
          <p:nvPr/>
        </p:nvSpPr>
        <p:spPr>
          <a:xfrm>
            <a:off x="306635" y="4223767"/>
            <a:ext cx="5479567" cy="1577429"/>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dirty="0"/>
              <a:t>Join Us!</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45C469B7-A396-E740-8B32-56829C393417}"/>
              </a:ext>
            </a:extLst>
          </p:cNvPr>
          <p:cNvSpPr txBox="1">
            <a:spLocks/>
          </p:cNvSpPr>
          <p:nvPr/>
        </p:nvSpPr>
        <p:spPr bwMode="auto">
          <a:xfrm>
            <a:off x="292985" y="1111281"/>
            <a:ext cx="5610708" cy="89778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fontAlgn="base">
              <a:lnSpc>
                <a:spcPts val="2800"/>
              </a:lnSpc>
              <a:spcBef>
                <a:spcPct val="0"/>
              </a:spcBef>
              <a:buClr>
                <a:srgbClr val="ED1B24"/>
              </a:buClr>
              <a:defRPr/>
            </a:pPr>
            <a:r>
              <a:rPr kumimoji="0" lang="en-US" sz="2000" b="1" i="0" u="none" strike="noStrike" kern="1200" cap="none" spc="0" normalizeH="0" baseline="0" noProof="0" dirty="0">
                <a:ln>
                  <a:noFill/>
                </a:ln>
                <a:solidFill>
                  <a:srgbClr val="6D6E70"/>
                </a:solidFill>
                <a:effectLst/>
                <a:uLnTx/>
                <a:uFillTx/>
                <a:latin typeface="Arial"/>
                <a:cs typeface="Arial"/>
              </a:rPr>
              <a:t>At the beginning and end of </a:t>
            </a:r>
            <a:r>
              <a:rPr kumimoji="0" lang="en-US" sz="2000" b="1" i="0" u="none" strike="noStrike" kern="1200" cap="none" spc="0" normalizeH="0" baseline="0" noProof="0" dirty="0">
                <a:ln>
                  <a:noFill/>
                </a:ln>
                <a:solidFill>
                  <a:srgbClr val="ED1B2E"/>
                </a:solidFill>
                <a:effectLst/>
                <a:uLnTx/>
                <a:uFillTx/>
                <a:latin typeface="Arial"/>
                <a:cs typeface="Arial"/>
              </a:rPr>
              <a:t>daylight-saving time</a:t>
            </a:r>
            <a:r>
              <a:rPr kumimoji="0" lang="en-US" sz="2000" b="1" i="0" u="none" strike="noStrike" kern="1200" cap="none" spc="0" normalizeH="0" baseline="0" noProof="0" dirty="0">
                <a:ln>
                  <a:noFill/>
                </a:ln>
                <a:solidFill>
                  <a:srgbClr val="6D6E70"/>
                </a:solidFill>
                <a:effectLst/>
                <a:uLnTx/>
                <a:uFillTx/>
                <a:latin typeface="Arial"/>
                <a:cs typeface="Arial"/>
              </a:rPr>
              <a:t>, we encourage people to TEST their smoke alarms when they TURN their clocks.</a:t>
            </a:r>
            <a:endParaRPr lang="en-US" sz="2000" b="1" dirty="0">
              <a:solidFill>
                <a:srgbClr val="6D6E70"/>
              </a:solidFill>
              <a:latin typeface="Arial" charset="0"/>
              <a:cs typeface="Arial" charset="0"/>
            </a:endParaRPr>
          </a:p>
          <a:p>
            <a:pPr>
              <a:lnSpc>
                <a:spcPts val="2800"/>
              </a:lnSpc>
              <a:spcBef>
                <a:spcPct val="0"/>
              </a:spcBef>
              <a:defRPr/>
            </a:pPr>
            <a:endParaRPr lang="en-US" sz="2000" b="1" i="0" u="none" strike="noStrike" kern="1200" cap="none" spc="0" normalizeH="0" baseline="0" noProof="0" dirty="0">
              <a:ln>
                <a:noFill/>
              </a:ln>
              <a:solidFill>
                <a:srgbClr val="6D6E70"/>
              </a:solidFill>
              <a:effectLst/>
              <a:uLnTx/>
              <a:uFillTx/>
              <a:latin typeface="Arial" charset="0"/>
              <a:cs typeface="Arial" charset="0"/>
            </a:endParaRPr>
          </a:p>
          <a:p>
            <a:pPr marL="0" marR="0" lvl="0" indent="0" algn="l" defTabSz="457200" rtl="0" eaLnBrk="1" fontAlgn="base" latinLnBrk="0" hangingPunct="1">
              <a:lnSpc>
                <a:spcPts val="2800"/>
              </a:lnSpc>
              <a:spcBef>
                <a:spcPct val="0"/>
              </a:spcBef>
              <a:spcAft>
                <a:spcPts val="0"/>
              </a:spcAft>
              <a:buClr>
                <a:srgbClr val="ED1B24"/>
              </a:buClr>
              <a:buSzTx/>
              <a:buFontTx/>
              <a:buNone/>
              <a:tabLst/>
              <a:defRPr/>
            </a:pPr>
            <a:r>
              <a:rPr kumimoji="0" lang="en-US" sz="2000" b="1" i="0" u="none" strike="noStrike" kern="1200" cap="none" spc="0" normalizeH="0" baseline="0" noProof="0" dirty="0">
                <a:ln>
                  <a:noFill/>
                </a:ln>
                <a:solidFill>
                  <a:srgbClr val="ED1B2E"/>
                </a:solidFill>
                <a:effectLst/>
                <a:uLnTx/>
                <a:uFillTx/>
                <a:latin typeface="Arial" charset="0"/>
                <a:ea typeface="+mn-ea"/>
                <a:cs typeface="Arial" charset="0"/>
              </a:rPr>
              <a:t>Would you consider sharing home fire safety messages </a:t>
            </a:r>
            <a:r>
              <a:rPr kumimoji="0" lang="en-US" sz="2000" b="1" i="0" u="none" strike="noStrike" kern="1200" cap="none" spc="0" normalizeH="0" baseline="0" noProof="0" dirty="0">
                <a:ln>
                  <a:noFill/>
                </a:ln>
                <a:solidFill>
                  <a:srgbClr val="6D6E70"/>
                </a:solidFill>
                <a:effectLst/>
                <a:uLnTx/>
                <a:uFillTx/>
                <a:latin typeface="Arial" charset="0"/>
                <a:ea typeface="+mn-ea"/>
                <a:cs typeface="Arial" charset="0"/>
              </a:rPr>
              <a:t>with your employees, customers and other key groups before we “fall back” on November 6?</a:t>
            </a:r>
          </a:p>
        </p:txBody>
      </p:sp>
      <p:pic>
        <p:nvPicPr>
          <p:cNvPr id="26" name="Picture 25" descr="A picture containing graphical user interface&#10;&#10;Description automatically generated">
            <a:extLst>
              <a:ext uri="{FF2B5EF4-FFF2-40B4-BE49-F238E27FC236}">
                <a16:creationId xmlns:a16="http://schemas.microsoft.com/office/drawing/2014/main" id="{DF92DDD4-6166-7848-A723-E072F9B5B9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51708" y="873163"/>
            <a:ext cx="3682640" cy="4908654"/>
          </a:xfrm>
          <a:prstGeom prst="rect">
            <a:avLst/>
          </a:prstGeom>
        </p:spPr>
      </p:pic>
      <p:sp>
        <p:nvSpPr>
          <p:cNvPr id="27" name="Content Placeholder 2">
            <a:extLst>
              <a:ext uri="{FF2B5EF4-FFF2-40B4-BE49-F238E27FC236}">
                <a16:creationId xmlns:a16="http://schemas.microsoft.com/office/drawing/2014/main" id="{7C79B907-2BD9-6F42-BBAD-15FCE9F62021}"/>
              </a:ext>
            </a:extLst>
          </p:cNvPr>
          <p:cNvSpPr txBox="1">
            <a:spLocks/>
          </p:cNvSpPr>
          <p:nvPr/>
        </p:nvSpPr>
        <p:spPr bwMode="auto">
          <a:xfrm>
            <a:off x="463546" y="4345613"/>
            <a:ext cx="5074835"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6D6E70"/>
                </a:solidFill>
                <a:effectLst/>
                <a:uLnTx/>
                <a:uFillTx/>
                <a:latin typeface="Arial" charset="0"/>
                <a:ea typeface="+mn-ea"/>
                <a:cs typeface="Arial" charset="0"/>
              </a:rPr>
              <a:t>Download</a:t>
            </a:r>
          </a:p>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717073"/>
                </a:solidFill>
                <a:effectLst/>
                <a:uLnTx/>
                <a:uFillTx/>
                <a:latin typeface="Arial" charset="0"/>
                <a:ea typeface="+mn-ea"/>
                <a:cs typeface="Arial" charset="0"/>
                <a:hlinkClick r:id="rId3"/>
              </a:rPr>
              <a:t>Turn and Test Home Fire Safety Communications Resources </a:t>
            </a:r>
            <a:endParaRPr kumimoji="0" lang="en-US" sz="1700" b="1" i="0" u="none" strike="noStrike" kern="1200" cap="none" spc="0" normalizeH="0" baseline="0" noProof="0" dirty="0">
              <a:ln>
                <a:noFill/>
              </a:ln>
              <a:solidFill>
                <a:srgbClr val="717073"/>
              </a:solidFill>
              <a:effectLst/>
              <a:uLnTx/>
              <a:uFillTx/>
              <a:latin typeface="Arial" charset="0"/>
              <a:ea typeface="+mn-ea"/>
              <a:cs typeface="Arial" charset="0"/>
            </a:endParaRPr>
          </a:p>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6D6E70"/>
                </a:solidFill>
                <a:effectLst/>
                <a:uLnTx/>
                <a:uFillTx/>
                <a:latin typeface="Arial" charset="0"/>
                <a:ea typeface="+mn-ea"/>
                <a:cs typeface="Arial" charset="0"/>
              </a:rPr>
              <a:t>prepared just for you!</a:t>
            </a:r>
          </a:p>
        </p:txBody>
      </p:sp>
    </p:spTree>
    <p:extLst>
      <p:ext uri="{BB962C8B-B14F-4D97-AF65-F5344CB8AC3E}">
        <p14:creationId xmlns:p14="http://schemas.microsoft.com/office/powerpoint/2010/main" val="1937709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person&#10;&#10;Description automatically generated">
            <a:extLst>
              <a:ext uri="{FF2B5EF4-FFF2-40B4-BE49-F238E27FC236}">
                <a16:creationId xmlns:a16="http://schemas.microsoft.com/office/drawing/2014/main" id="{20F4307A-9959-4345-AAFE-E60C84304FB7}"/>
              </a:ext>
            </a:extLst>
          </p:cNvPr>
          <p:cNvPicPr>
            <a:picLocks noGrp="1" noChangeAspect="1"/>
          </p:cNvPicPr>
          <p:nvPr>
            <p:ph type="pic" sz="quarter" idx="11"/>
          </p:nvPr>
        </p:nvPicPr>
        <p:blipFill rotWithShape="1">
          <a:blip r:embed="rId2"/>
          <a:srcRect t="9416" b="24106"/>
          <a:stretch/>
        </p:blipFill>
        <p:spPr>
          <a:xfrm>
            <a:off x="0" y="0"/>
            <a:ext cx="10058400" cy="4697413"/>
          </a:xfrm>
        </p:spPr>
      </p:pic>
    </p:spTree>
    <p:extLst>
      <p:ext uri="{BB962C8B-B14F-4D97-AF65-F5344CB8AC3E}">
        <p14:creationId xmlns:p14="http://schemas.microsoft.com/office/powerpoint/2010/main" val="36372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Domestic Response</a:t>
            </a:r>
          </a:p>
        </p:txBody>
      </p:sp>
    </p:spTree>
    <p:extLst>
      <p:ext uri="{BB962C8B-B14F-4D97-AF65-F5344CB8AC3E}">
        <p14:creationId xmlns:p14="http://schemas.microsoft.com/office/powerpoint/2010/main" val="377393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379562" y="1534142"/>
            <a:ext cx="9549442" cy="1789592"/>
          </a:xfrm>
          <a:prstGeom prst="rect">
            <a:avLst/>
          </a:prstGeom>
          <a:noFill/>
        </p:spPr>
        <p:txBody>
          <a:bodyPr wrap="square" lIns="91440" tIns="45720" rIns="91440" bIns="45720" rtlCol="0" anchor="t">
            <a:spAutoFit/>
          </a:bodyPr>
          <a:lstStyle/>
          <a:p>
            <a:pPr>
              <a:lnSpc>
                <a:spcPts val="2700"/>
              </a:lnSpc>
            </a:pPr>
            <a:r>
              <a:rPr lang="en-US" sz="1800" dirty="0">
                <a:latin typeface="Arial"/>
                <a:cs typeface="Arial"/>
              </a:rPr>
              <a:t>When wildfires, hurricanes and severe storms devastated communities across the country, American Red Cross teams were there. Standing with impacted individuals and families, our volunteers offered critical care and comfort in the face of tragedy, thanks to Disaster Responder Program members like you. Your generosity allowed us to spring into action when help couldn’t wait. </a:t>
            </a:r>
            <a:endParaRPr lang="en-US" sz="1800" dirty="0"/>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40889" y="490681"/>
            <a:ext cx="9025247" cy="794656"/>
          </a:xfrm>
        </p:spPr>
        <p:txBody>
          <a:bodyPr lIns="91440" tIns="45720" rIns="91440" bIns="45720" anchor="ctr">
            <a:noAutofit/>
          </a:bodyPr>
          <a:lstStyle/>
          <a:p>
            <a:pPr>
              <a:lnSpc>
                <a:spcPts val="3700"/>
              </a:lnSpc>
            </a:pPr>
            <a:r>
              <a:rPr lang="en-US" sz="2300" b="1" dirty="0">
                <a:solidFill>
                  <a:srgbClr val="ED1B24"/>
                </a:solidFill>
                <a:latin typeface="Arial"/>
                <a:cs typeface="Arial"/>
              </a:rPr>
              <a:t>Between July and October 2022</a:t>
            </a:r>
            <a:r>
              <a:rPr lang="en-US" sz="2300" dirty="0">
                <a:solidFill>
                  <a:srgbClr val="ED1B24"/>
                </a:solidFill>
                <a:latin typeface="Arial"/>
                <a:cs typeface="Arial"/>
              </a:rPr>
              <a:t>, we provided help and hope to thousands of families facing their darkest moments.</a:t>
            </a:r>
            <a:endParaRPr lang="en-US" dirty="0"/>
          </a:p>
        </p:txBody>
      </p:sp>
      <p:pic>
        <p:nvPicPr>
          <p:cNvPr id="6" name="Picture Placeholder 6">
            <a:extLst>
              <a:ext uri="{FF2B5EF4-FFF2-40B4-BE49-F238E27FC236}">
                <a16:creationId xmlns:a16="http://schemas.microsoft.com/office/drawing/2014/main" id="{C6072789-C660-4859-84F4-1A8CE643B868}"/>
              </a:ext>
            </a:extLst>
          </p:cNvPr>
          <p:cNvPicPr>
            <a:picLocks noChangeAspect="1"/>
          </p:cNvPicPr>
          <p:nvPr/>
        </p:nvPicPr>
        <p:blipFill rotWithShape="1">
          <a:blip r:embed="rId3"/>
          <a:srcRect t="23093" b="31326"/>
          <a:stretch/>
        </p:blipFill>
        <p:spPr>
          <a:xfrm>
            <a:off x="0" y="3344238"/>
            <a:ext cx="10058400" cy="3056562"/>
          </a:xfrm>
          <a:prstGeom prst="rect">
            <a:avLst/>
          </a:prstGeom>
          <a:solidFill>
            <a:schemeClr val="tx2"/>
          </a:solidFill>
        </p:spPr>
      </p:pic>
    </p:spTree>
    <p:extLst>
      <p:ext uri="{BB962C8B-B14F-4D97-AF65-F5344CB8AC3E}">
        <p14:creationId xmlns:p14="http://schemas.microsoft.com/office/powerpoint/2010/main" val="18097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5839206" y="359095"/>
            <a:ext cx="3830473" cy="1526876"/>
          </a:xfrm>
        </p:spPr>
        <p:txBody>
          <a:bodyPr lIns="91440" tIns="45720" rIns="91440" bIns="45720" anchor="t"/>
          <a:lstStyle/>
          <a:p>
            <a:r>
              <a:rPr lang="en-US" sz="2800" dirty="0">
                <a:cs typeface="Arial"/>
              </a:rPr>
              <a:t>“I’m</a:t>
            </a:r>
            <a:r>
              <a:rPr lang="en-US" sz="2800" b="0" i="0" dirty="0">
                <a:effectLst/>
              </a:rPr>
              <a:t> grateful for the Red Cross. They took me in and treated me like family</a:t>
            </a:r>
            <a:r>
              <a:rPr lang="en-US" sz="2800" b="0" i="0" dirty="0">
                <a:effectLst/>
                <a:cs typeface="Arial"/>
              </a:rPr>
              <a:t>.</a:t>
            </a:r>
            <a:r>
              <a:rPr lang="en-US" sz="2800" dirty="0">
                <a:cs typeface="Arial"/>
              </a:rPr>
              <a:t>”</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190598" y="2285125"/>
            <a:ext cx="3479081" cy="1015156"/>
          </a:xfrm>
        </p:spPr>
        <p:txBody>
          <a:bodyPr lIns="91440" tIns="45720" rIns="91440" bIns="45720" anchor="t">
            <a:noAutofit/>
          </a:bodyPr>
          <a:lstStyle/>
          <a:p>
            <a:r>
              <a:rPr lang="en-US" sz="1200" dirty="0">
                <a:latin typeface="Arial"/>
                <a:cs typeface="Arial"/>
              </a:rPr>
              <a:t>- Joshua Wagers, who found safe refuge at a Red Cross shelter in Campton, Kentucky following the devastating August floods</a:t>
            </a:r>
            <a:r>
              <a:rPr lang="en-US" sz="1200" b="0" i="0" dirty="0">
                <a:effectLst/>
                <a:latin typeface="Arial"/>
                <a:cs typeface="Arial"/>
              </a:rPr>
              <a:t>.</a:t>
            </a:r>
            <a:endParaRPr lang="en-US" sz="1200" dirty="0">
              <a:latin typeface="Arial"/>
              <a:cs typeface="Arial"/>
            </a:endParaRP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207034" y="4260433"/>
            <a:ext cx="9747849" cy="2096224"/>
          </a:xfrm>
        </p:spPr>
        <p:txBody>
          <a:bodyPr lIns="91440" tIns="45720" rIns="91440" bIns="45720" anchor="t">
            <a:noAutofit/>
          </a:bodyPr>
          <a:lstStyle/>
          <a:p>
            <a:r>
              <a:rPr lang="en-US" dirty="0">
                <a:latin typeface="Arial"/>
                <a:cs typeface="Arial"/>
              </a:rPr>
              <a:t>Experiencing homelessness, Joshua Wagers was staying with friends in Jackson, Kentucky, when torrential storms caused catastrophic flooding. As water engulfed the house, they were saved by a passing helicopter, but Joshua was injured during the rescue. Once discharged from the hospital, he found refuge at a Red Cross shelter. There, he and other shelter residents received warm meals, care, comfort and access to necessities like </a:t>
            </a:r>
            <a:r>
              <a:rPr lang="en-US" b="0" i="0" dirty="0">
                <a:effectLst/>
                <a:latin typeface="Arial"/>
                <a:cs typeface="Arial"/>
              </a:rPr>
              <a:t>personal hygiene kits and other critical relief supplies. Caseworkers also met with those who needed extra help to determine what resources </a:t>
            </a:r>
            <a:r>
              <a:rPr lang="en-US" dirty="0">
                <a:latin typeface="Arial"/>
                <a:cs typeface="Arial"/>
              </a:rPr>
              <a:t>could</a:t>
            </a:r>
            <a:r>
              <a:rPr lang="en-US" b="0" i="0" dirty="0">
                <a:effectLst/>
                <a:latin typeface="Arial"/>
                <a:cs typeface="Arial"/>
              </a:rPr>
              <a:t> aid their recovery.</a:t>
            </a:r>
            <a:endParaRPr lang="en-US" dirty="0">
              <a:latin typeface="Arial"/>
              <a:cs typeface="Arial"/>
            </a:endParaRPr>
          </a:p>
        </p:txBody>
      </p:sp>
      <p:pic>
        <p:nvPicPr>
          <p:cNvPr id="8" name="Picture Placeholder 7">
            <a:extLst>
              <a:ext uri="{FF2B5EF4-FFF2-40B4-BE49-F238E27FC236}">
                <a16:creationId xmlns:a16="http://schemas.microsoft.com/office/drawing/2014/main" id="{464496E7-BD8F-4E83-A4C8-BAD7DF9C8AB7}"/>
              </a:ext>
            </a:extLst>
          </p:cNvPr>
          <p:cNvPicPr>
            <a:picLocks noGrp="1" noChangeAspect="1"/>
          </p:cNvPicPr>
          <p:nvPr>
            <p:ph type="pic" sz="quarter" idx="15"/>
          </p:nvPr>
        </p:nvPicPr>
        <p:blipFill>
          <a:blip r:embed="rId3"/>
          <a:srcRect t="12653" b="12653"/>
          <a:stretch/>
        </p:blipFill>
        <p:spPr>
          <a:xfrm>
            <a:off x="615950" y="368300"/>
            <a:ext cx="3757613" cy="3508375"/>
          </a:xfrm>
        </p:spPr>
      </p:pic>
    </p:spTree>
    <p:extLst>
      <p:ext uri="{BB962C8B-B14F-4D97-AF65-F5344CB8AC3E}">
        <p14:creationId xmlns:p14="http://schemas.microsoft.com/office/powerpoint/2010/main" val="864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143304" y="372204"/>
            <a:ext cx="9962864" cy="1116013"/>
          </a:xfrm>
        </p:spPr>
        <p:txBody>
          <a:bodyPr lIns="91440" tIns="45720" rIns="91440" bIns="45720" anchor="t">
            <a:noAutofit/>
          </a:bodyPr>
          <a:lstStyle/>
          <a:p>
            <a:pPr>
              <a:lnSpc>
                <a:spcPts val="3700"/>
              </a:lnSpc>
            </a:pPr>
            <a:r>
              <a:rPr lang="en-US" sz="2300" b="1" dirty="0">
                <a:solidFill>
                  <a:srgbClr val="ED1B24"/>
                </a:solidFill>
                <a:latin typeface="Arial"/>
                <a:cs typeface="Arial"/>
              </a:rPr>
              <a:t>Disaster Responder donors help us stay flexible in a rapidly changing disaster environment, allowing us to deliver our lifesaving services. </a:t>
            </a:r>
            <a:endParaRPr lang="en-US" sz="2300" dirty="0"/>
          </a:p>
        </p:txBody>
      </p:sp>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382385" y="1567273"/>
            <a:ext cx="9426633" cy="1443344"/>
          </a:xfrm>
          <a:prstGeom prst="rect">
            <a:avLst/>
          </a:prstGeom>
          <a:noFill/>
        </p:spPr>
        <p:txBody>
          <a:bodyPr wrap="square" lIns="91440" tIns="45720" rIns="91440" bIns="45720" rtlCol="0" anchor="t">
            <a:spAutoFit/>
          </a:bodyPr>
          <a:lstStyle/>
          <a:p>
            <a:pPr>
              <a:lnSpc>
                <a:spcPts val="2700"/>
              </a:lnSpc>
            </a:pPr>
            <a:r>
              <a:rPr lang="en-US" sz="1800" b="0" i="0" dirty="0">
                <a:effectLst/>
                <a:latin typeface="Arial"/>
                <a:cs typeface="Arial"/>
              </a:rPr>
              <a:t>In the face of relentless disasters, every second counts. The forward-thinking commitment from Disaster Responder Program </a:t>
            </a:r>
            <a:r>
              <a:rPr lang="en-US" sz="1800" dirty="0">
                <a:latin typeface="Arial"/>
                <a:cs typeface="Arial"/>
              </a:rPr>
              <a:t>members like you allows us to stay nimble and be where we’re needed most. Because of you, we’re prepared before disasters strike, bringing immediate relief to people when the unthinkable occurs. </a:t>
            </a:r>
          </a:p>
        </p:txBody>
      </p:sp>
      <p:sp>
        <p:nvSpPr>
          <p:cNvPr id="3" name="Picture Placeholder 2">
            <a:extLst>
              <a:ext uri="{FF2B5EF4-FFF2-40B4-BE49-F238E27FC236}">
                <a16:creationId xmlns:a16="http://schemas.microsoft.com/office/drawing/2014/main" id="{165BFB6C-CF4B-45DE-BA6D-CA0657392B3F}"/>
              </a:ext>
            </a:extLst>
          </p:cNvPr>
          <p:cNvSpPr>
            <a:spLocks noGrp="1"/>
          </p:cNvSpPr>
          <p:nvPr>
            <p:ph type="pic" sz="quarter" idx="12"/>
          </p:nvPr>
        </p:nvSpPr>
        <p:spPr/>
      </p:sp>
      <p:pic>
        <p:nvPicPr>
          <p:cNvPr id="9" name="Picture 8">
            <a:extLst>
              <a:ext uri="{FF2B5EF4-FFF2-40B4-BE49-F238E27FC236}">
                <a16:creationId xmlns:a16="http://schemas.microsoft.com/office/drawing/2014/main" id="{0F1A6260-96A2-441E-B9FD-F078CA29EA8C}"/>
              </a:ext>
            </a:extLst>
          </p:cNvPr>
          <p:cNvPicPr>
            <a:picLocks noChangeAspect="1"/>
          </p:cNvPicPr>
          <p:nvPr/>
        </p:nvPicPr>
        <p:blipFill rotWithShape="1">
          <a:blip r:embed="rId3"/>
          <a:srcRect t="6561" b="44303"/>
          <a:stretch/>
        </p:blipFill>
        <p:spPr>
          <a:xfrm>
            <a:off x="0" y="3114136"/>
            <a:ext cx="10058400" cy="3286664"/>
          </a:xfrm>
          <a:prstGeom prst="rect">
            <a:avLst/>
          </a:prstGeom>
        </p:spPr>
      </p:pic>
    </p:spTree>
    <p:extLst>
      <p:ext uri="{BB962C8B-B14F-4D97-AF65-F5344CB8AC3E}">
        <p14:creationId xmlns:p14="http://schemas.microsoft.com/office/powerpoint/2010/main" val="358136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p:txBody>
          <a:bodyPr/>
          <a:lstStyle/>
          <a:p>
            <a:r>
              <a:rPr lang="en-US" dirty="0">
                <a:latin typeface="Arial"/>
                <a:cs typeface="Arial"/>
              </a:rPr>
              <a:t>Domestic Response Quarterly Totals</a:t>
            </a:r>
            <a:endParaRPr lang="en-US" dirty="0"/>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75554" y="1001599"/>
            <a:ext cx="330143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0"/>
              </a:spcBef>
              <a:spcAft>
                <a:spcPts val="400"/>
              </a:spcAft>
              <a:buClr>
                <a:srgbClr val="ED1B2E"/>
              </a:buClr>
              <a:buFontTx/>
              <a:buAutoNum type="arabicPeriod"/>
            </a:pPr>
            <a:r>
              <a:rPr lang="en-US" sz="1050" dirty="0">
                <a:solidFill>
                  <a:srgbClr val="6D6E70"/>
                </a:solidFill>
                <a:latin typeface="Arial"/>
                <a:cs typeface="Arial"/>
              </a:rPr>
              <a:t>Highland Park IL civil disturbance (Level 3)</a:t>
            </a:r>
            <a:endParaRPr lang="en-US" sz="1400" dirty="0">
              <a:solidFill>
                <a:srgbClr val="000000"/>
              </a:solidFill>
              <a:latin typeface="Calibri" panose="020F0502020204030204"/>
              <a:cs typeface="Calibri" panose="020F0502020204030204"/>
            </a:endParaRPr>
          </a:p>
          <a:p>
            <a:pPr marL="228600" indent="-228600">
              <a:spcBef>
                <a:spcPts val="0"/>
              </a:spcBef>
              <a:spcAft>
                <a:spcPts val="400"/>
              </a:spcAft>
              <a:buClr>
                <a:srgbClr val="ED1B2E"/>
              </a:buClr>
              <a:buFontTx/>
              <a:buAutoNum type="arabicPeriod"/>
            </a:pPr>
            <a:r>
              <a:rPr lang="en-US" sz="1050" dirty="0">
                <a:solidFill>
                  <a:srgbClr val="6D6E70"/>
                </a:solidFill>
                <a:latin typeface="Arial"/>
                <a:cs typeface="Arial"/>
              </a:rPr>
              <a:t>Gold Country CA Wildfire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Gold Country CA Wildfire Companion (Level 5)</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Muskogee OK Multi-Family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NC Storms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Southwest VA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TX Border Operations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CA Oak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Balch Springs TX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St. Louis MO Floods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Eastern KY Floods (Level 5)</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TX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ALMS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Gold Country CA Wildfire Companion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Southern CA Fires and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Central CA Fires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Typhoon Merbok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Hurricane Fiona (Level 5)</a:t>
            </a:r>
          </a:p>
          <a:p>
            <a:pPr marL="228600" indent="-228600">
              <a:spcBef>
                <a:spcPts val="0"/>
              </a:spcBef>
              <a:spcAft>
                <a:spcPts val="400"/>
              </a:spcAft>
              <a:buAutoNum type="arabicPeriod"/>
            </a:pPr>
            <a:r>
              <a:rPr lang="en-US" sz="1050" dirty="0">
                <a:solidFill>
                  <a:srgbClr val="6D6E70"/>
                </a:solidFill>
                <a:latin typeface="Arial"/>
                <a:cs typeface="Arial"/>
              </a:rPr>
              <a:t>FL Hurricane Ian (Level 7)</a:t>
            </a:r>
          </a:p>
          <a:p>
            <a:pPr marL="228600" indent="-228600">
              <a:spcBef>
                <a:spcPts val="0"/>
              </a:spcBef>
              <a:spcAft>
                <a:spcPts val="400"/>
              </a:spcAft>
              <a:buAutoNum type="arabicPeriod"/>
            </a:pPr>
            <a:r>
              <a:rPr lang="en-US" sz="1050" dirty="0">
                <a:solidFill>
                  <a:srgbClr val="6D6E70"/>
                </a:solidFill>
                <a:latin typeface="Arial"/>
                <a:cs typeface="Arial"/>
              </a:rPr>
              <a:t>AL Hurricane Ian (Level 3)</a:t>
            </a:r>
          </a:p>
          <a:p>
            <a:pPr marL="228600" indent="-228600">
              <a:spcBef>
                <a:spcPts val="0"/>
              </a:spcBef>
              <a:spcAft>
                <a:spcPts val="400"/>
              </a:spcAft>
              <a:buAutoNum type="arabicPeriod"/>
            </a:pPr>
            <a:r>
              <a:rPr lang="en-US" sz="1050" dirty="0">
                <a:solidFill>
                  <a:srgbClr val="6D6E70"/>
                </a:solidFill>
                <a:latin typeface="Arial"/>
                <a:cs typeface="Arial"/>
              </a:rPr>
              <a:t>GA Hurricane Ian (Level 3)</a:t>
            </a:r>
          </a:p>
          <a:p>
            <a:pPr marL="228600" indent="-228600">
              <a:spcBef>
                <a:spcPts val="0"/>
              </a:spcBef>
              <a:spcAft>
                <a:spcPts val="400"/>
              </a:spcAft>
              <a:buAutoNum type="arabicPeriod"/>
            </a:pPr>
            <a:r>
              <a:rPr lang="en-US" sz="1050" dirty="0">
                <a:solidFill>
                  <a:srgbClr val="6D6E70"/>
                </a:solidFill>
                <a:latin typeface="Arial"/>
                <a:cs typeface="Arial"/>
              </a:rPr>
              <a:t>NC Hurricane Ian (Level 3)</a:t>
            </a:r>
          </a:p>
          <a:p>
            <a:pPr marL="228600" indent="-228600">
              <a:spcBef>
                <a:spcPts val="0"/>
              </a:spcBef>
              <a:spcAft>
                <a:spcPts val="400"/>
              </a:spcAft>
              <a:buAutoNum type="arabicPeriod"/>
            </a:pPr>
            <a:r>
              <a:rPr lang="en-US" sz="1050" dirty="0">
                <a:solidFill>
                  <a:srgbClr val="6D6E70"/>
                </a:solidFill>
                <a:latin typeface="Arial"/>
                <a:cs typeface="Arial"/>
              </a:rPr>
              <a:t>SC Hurricane Ian (Level 3)</a:t>
            </a: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478306" y="1037230"/>
            <a:ext cx="6302038"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dirty="0">
                <a:ln>
                  <a:noFill/>
                </a:ln>
                <a:solidFill>
                  <a:srgbClr val="6D6E70"/>
                </a:solidFill>
                <a:effectLst/>
                <a:uLnTx/>
                <a:uFillTx/>
                <a:latin typeface="Arial"/>
                <a:ea typeface="+mj-ea"/>
                <a:cs typeface="Arial"/>
              </a:rPr>
              <a:t>The Red Cross responded to </a:t>
            </a:r>
            <a:r>
              <a:rPr lang="en-US" sz="2000" dirty="0">
                <a:latin typeface="Arial"/>
                <a:cs typeface="Arial"/>
              </a:rPr>
              <a:t>81 large</a:t>
            </a:r>
            <a:r>
              <a:rPr kumimoji="0" lang="en-US" sz="2000" b="1" i="0" u="none" strike="noStrike" kern="1200" cap="none" spc="0" normalizeH="0" baseline="0" noProof="0" dirty="0">
                <a:ln>
                  <a:noFill/>
                </a:ln>
                <a:effectLst/>
                <a:uLnTx/>
                <a:uFillTx/>
                <a:latin typeface="Arial"/>
                <a:ea typeface="+mj-ea"/>
                <a:cs typeface="Arial"/>
              </a:rPr>
              <a:t> disasters </a:t>
            </a:r>
            <a:r>
              <a:rPr kumimoji="0" lang="en-US" sz="2000" b="1" i="0" u="none" strike="noStrike" kern="1200" cap="none" spc="0" normalizeH="0" baseline="0" noProof="0" dirty="0">
                <a:ln>
                  <a:noFill/>
                </a:ln>
                <a:solidFill>
                  <a:srgbClr val="6D6E70"/>
                </a:solidFill>
                <a:effectLst/>
                <a:uLnTx/>
                <a:uFillTx/>
                <a:latin typeface="Arial"/>
                <a:ea typeface="+mj-ea"/>
                <a:cs typeface="Arial"/>
              </a:rPr>
              <a:t>across the country, including </a:t>
            </a:r>
            <a:r>
              <a:rPr lang="en-US" sz="2000" dirty="0">
                <a:solidFill>
                  <a:srgbClr val="FF0000"/>
                </a:solidFill>
                <a:latin typeface="Arial"/>
                <a:cs typeface="Arial"/>
              </a:rPr>
              <a:t>23 </a:t>
            </a:r>
            <a:r>
              <a:rPr lang="en-US" sz="2000" dirty="0">
                <a:latin typeface="Arial"/>
                <a:cs typeface="Arial"/>
              </a:rPr>
              <a:t>very</a:t>
            </a:r>
            <a:r>
              <a:rPr kumimoji="0" lang="en-US" sz="2000" b="1" i="0" u="none" strike="noStrike" kern="1200" cap="none" spc="0" normalizeH="0" baseline="0" noProof="0" dirty="0">
                <a:ln>
                  <a:noFill/>
                </a:ln>
                <a:effectLst/>
                <a:uLnTx/>
                <a:uFillTx/>
                <a:latin typeface="Arial"/>
                <a:ea typeface="+mj-ea"/>
                <a:cs typeface="Arial"/>
              </a:rPr>
              <a:t> large events</a:t>
            </a:r>
            <a:r>
              <a:rPr kumimoji="0" lang="en-US" sz="2000" b="1" i="0" u="none" strike="noStrike" kern="1200" cap="none" spc="0" normalizeH="0" baseline="0" noProof="0" dirty="0">
                <a:ln>
                  <a:noFill/>
                </a:ln>
                <a:solidFill>
                  <a:srgbClr val="6D6E70"/>
                </a:solidFill>
                <a:effectLst/>
                <a:uLnTx/>
                <a:uFillTx/>
                <a:latin typeface="Arial"/>
                <a:ea typeface="+mj-ea"/>
                <a:cs typeface="Arial"/>
              </a:rPr>
              <a:t>.</a:t>
            </a:r>
            <a:endParaRPr kumimoji="0" lang="en-US" sz="2000" b="1" i="0" u="none" strike="noStrike" kern="1200" cap="none" spc="0" normalizeH="0" baseline="0" noProof="0" dirty="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2109982"/>
            <a:ext cx="5989527" cy="3699476"/>
          </a:xfrm>
          <a:prstGeom prst="rect">
            <a:avLst/>
          </a:prstGeom>
          <a:noFill/>
          <a:ln w="9525">
            <a:noFill/>
            <a:miter lim="800000"/>
            <a:headEnd/>
            <a:tailEnd/>
          </a:ln>
        </p:spPr>
      </p:pic>
      <p:sp>
        <p:nvSpPr>
          <p:cNvPr id="9" name="Oval 8">
            <a:extLst>
              <a:ext uri="{FF2B5EF4-FFF2-40B4-BE49-F238E27FC236}">
                <a16:creationId xmlns:a16="http://schemas.microsoft.com/office/drawing/2014/main" id="{1280DD27-2825-4982-8038-7A7FAE9B57B9}"/>
              </a:ext>
            </a:extLst>
          </p:cNvPr>
          <p:cNvSpPr>
            <a:spLocks noChangeAspect="1" noChangeArrowheads="1"/>
          </p:cNvSpPr>
          <p:nvPr/>
        </p:nvSpPr>
        <p:spPr bwMode="auto">
          <a:xfrm>
            <a:off x="7364482" y="4492214"/>
            <a:ext cx="416166"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14" name="Rectangle 13">
            <a:extLst>
              <a:ext uri="{FF2B5EF4-FFF2-40B4-BE49-F238E27FC236}">
                <a16:creationId xmlns:a16="http://schemas.microsoft.com/office/drawing/2014/main" id="{41B25652-2BD4-4783-AA39-53DA0AE9A185}"/>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dirty="0">
                <a:ln>
                  <a:noFill/>
                </a:ln>
                <a:solidFill>
                  <a:srgbClr val="6D6E70"/>
                </a:solidFill>
                <a:effectLst/>
                <a:uLnTx/>
                <a:uFillTx/>
                <a:latin typeface="Arial" charset="0"/>
                <a:ea typeface="+mn-ea"/>
                <a:cs typeface="Arial" charset="0"/>
              </a:rPr>
            </a:br>
            <a:r>
              <a:rPr lang="en-US" sz="850" dirty="0">
                <a:solidFill>
                  <a:srgbClr val="6D6E70"/>
                </a:solidFill>
                <a:effectLst/>
                <a:latin typeface="Arial" panose="020B0604020202020204" pitchFamily="34" charset="0"/>
                <a:ea typeface="Calibri" panose="020F0502020204030204" pitchFamily="34" charset="0"/>
              </a:rPr>
              <a:t>“Large” </a:t>
            </a:r>
            <a:r>
              <a:rPr lang="en-US" sz="850" dirty="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dirty="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dirty="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dirty="0">
                <a:solidFill>
                  <a:srgbClr val="6D6E70"/>
                </a:solidFill>
                <a:latin typeface="Arial" panose="020B0604020202020204" pitchFamily="34" charset="0"/>
                <a:cs typeface="Arial" charset="0"/>
              </a:rPr>
              <a:t>“Very large” </a:t>
            </a:r>
            <a:r>
              <a:rPr lang="en-US" sz="850" dirty="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dirty="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dirty="0">
                <a:solidFill>
                  <a:srgbClr val="6D6E70"/>
                </a:solidFill>
                <a:effectLst/>
                <a:latin typeface="Arial" panose="020B0604020202020204" pitchFamily="34" charset="0"/>
                <a:ea typeface="Calibri" panose="020F0502020204030204" pitchFamily="34" charset="0"/>
              </a:rPr>
              <a:t>.</a:t>
            </a:r>
            <a:endParaRPr lang="en-US" sz="850" dirty="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dirty="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3990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40084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5170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407089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83550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31844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4989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30499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31844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31040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9450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31040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7688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9409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8298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32259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9409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5834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23181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5176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30957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6022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31027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31818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41257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6068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66166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9349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8583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7742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43566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61678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75952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5208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43566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32394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609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4089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9310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316854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88431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31575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227614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401644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4307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405473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5994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32945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31192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74034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55443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51655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5948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525963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33026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396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4101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42148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41076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94688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8665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7057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7594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43363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42559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4782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55880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593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3737751" y="3326219"/>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67146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5107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4455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9" name="Oval 98">
            <a:extLst>
              <a:ext uri="{FF2B5EF4-FFF2-40B4-BE49-F238E27FC236}">
                <a16:creationId xmlns:a16="http://schemas.microsoft.com/office/drawing/2014/main" id="{C2AA30F9-8560-A799-1958-1227D6534FA7}"/>
              </a:ext>
            </a:extLst>
          </p:cNvPr>
          <p:cNvSpPr>
            <a:spLocks noChangeArrowheads="1"/>
          </p:cNvSpPr>
          <p:nvPr/>
        </p:nvSpPr>
        <p:spPr bwMode="auto">
          <a:xfrm>
            <a:off x="5705052" y="36901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8889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9817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9684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51081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53599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5227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6178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7238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7235559" y="3175957"/>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09" name="Oval 108">
            <a:extLst>
              <a:ext uri="{FF2B5EF4-FFF2-40B4-BE49-F238E27FC236}">
                <a16:creationId xmlns:a16="http://schemas.microsoft.com/office/drawing/2014/main" id="{0E816EB3-0236-B08A-C45B-DA22502A8327}"/>
              </a:ext>
            </a:extLst>
          </p:cNvPr>
          <p:cNvSpPr>
            <a:spLocks noChangeAspect="1" noChangeArrowheads="1"/>
          </p:cNvSpPr>
          <p:nvPr/>
        </p:nvSpPr>
        <p:spPr bwMode="auto">
          <a:xfrm>
            <a:off x="7362244" y="3776656"/>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75645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6383755" y="4552467"/>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dirty="0">
                <a:solidFill>
                  <a:schemeClr val="bg1"/>
                </a:solidFill>
                <a:latin typeface="Arial"/>
                <a:cs typeface="Arial"/>
              </a:rPr>
              <a:t>9</a:t>
            </a:r>
          </a:p>
        </p:txBody>
      </p:sp>
      <p:sp>
        <p:nvSpPr>
          <p:cNvPr id="111" name="Oval 110">
            <a:extLst>
              <a:ext uri="{FF2B5EF4-FFF2-40B4-BE49-F238E27FC236}">
                <a16:creationId xmlns:a16="http://schemas.microsoft.com/office/drawing/2014/main" id="{3526073E-F2B3-C9BA-1A41-663FDE08042D}"/>
              </a:ext>
            </a:extLst>
          </p:cNvPr>
          <p:cNvSpPr>
            <a:spLocks noChangeAspect="1" noChangeArrowheads="1"/>
          </p:cNvSpPr>
          <p:nvPr/>
        </p:nvSpPr>
        <p:spPr bwMode="auto">
          <a:xfrm>
            <a:off x="4176331" y="4199803"/>
            <a:ext cx="336653" cy="32417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3778586" y="3666308"/>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endParaRPr lang="en-US" sz="900" b="1" dirty="0">
              <a:solidFill>
                <a:schemeClr val="bg1"/>
              </a:solidFill>
              <a:latin typeface="Arial"/>
              <a:cs typeface="Arial"/>
            </a:endParaRPr>
          </a:p>
        </p:txBody>
      </p:sp>
      <p:sp>
        <p:nvSpPr>
          <p:cNvPr id="115" name="Oval 114">
            <a:extLst>
              <a:ext uri="{FF2B5EF4-FFF2-40B4-BE49-F238E27FC236}">
                <a16:creationId xmlns:a16="http://schemas.microsoft.com/office/drawing/2014/main" id="{D95127B6-EC43-77BC-15F4-C1B191B06E4F}"/>
              </a:ext>
            </a:extLst>
          </p:cNvPr>
          <p:cNvSpPr>
            <a:spLocks noChangeAspect="1" noChangeArrowheads="1"/>
          </p:cNvSpPr>
          <p:nvPr/>
        </p:nvSpPr>
        <p:spPr bwMode="auto">
          <a:xfrm>
            <a:off x="3976519" y="3179198"/>
            <a:ext cx="375932" cy="36326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8319683" y="3922386"/>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6201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9823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6990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535522" y="4203575"/>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1" name="Oval 120">
            <a:extLst>
              <a:ext uri="{FF2B5EF4-FFF2-40B4-BE49-F238E27FC236}">
                <a16:creationId xmlns:a16="http://schemas.microsoft.com/office/drawing/2014/main" id="{15ADCA3E-2801-4400-AA7B-7ABE6FEAAD3B}"/>
              </a:ext>
            </a:extLst>
          </p:cNvPr>
          <p:cNvSpPr>
            <a:spLocks noChangeAspect="1" noChangeArrowheads="1"/>
          </p:cNvSpPr>
          <p:nvPr/>
        </p:nvSpPr>
        <p:spPr bwMode="auto">
          <a:xfrm>
            <a:off x="4128696" y="3822631"/>
            <a:ext cx="336494" cy="35068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8648308" y="3771638"/>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47110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6229837" y="5152832"/>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7001891" y="3878569"/>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4019977" y="3514772"/>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127" name="Oval 126">
            <a:extLst>
              <a:ext uri="{FF2B5EF4-FFF2-40B4-BE49-F238E27FC236}">
                <a16:creationId xmlns:a16="http://schemas.microsoft.com/office/drawing/2014/main" id="{32CBCB27-556A-B9AF-8D2C-362BFF9F786F}"/>
              </a:ext>
            </a:extLst>
          </p:cNvPr>
          <p:cNvSpPr>
            <a:spLocks noChangeAspect="1" noChangeArrowheads="1"/>
          </p:cNvSpPr>
          <p:nvPr/>
        </p:nvSpPr>
        <p:spPr bwMode="auto">
          <a:xfrm>
            <a:off x="9205940" y="5456283"/>
            <a:ext cx="465768" cy="46678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18</a:t>
            </a:r>
          </a:p>
        </p:txBody>
      </p:sp>
      <p:sp>
        <p:nvSpPr>
          <p:cNvPr id="12" name="Oval 11">
            <a:extLst>
              <a:ext uri="{FF2B5EF4-FFF2-40B4-BE49-F238E27FC236}">
                <a16:creationId xmlns:a16="http://schemas.microsoft.com/office/drawing/2014/main" id="{BBC7C3D6-1EEF-468D-AC41-B168F9DE5749}"/>
              </a:ext>
            </a:extLst>
          </p:cNvPr>
          <p:cNvSpPr>
            <a:spLocks noChangeAspect="1" noChangeArrowheads="1"/>
          </p:cNvSpPr>
          <p:nvPr/>
        </p:nvSpPr>
        <p:spPr bwMode="auto">
          <a:xfrm>
            <a:off x="6090038" y="4730815"/>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15" name="Oval 14">
            <a:extLst>
              <a:ext uri="{FF2B5EF4-FFF2-40B4-BE49-F238E27FC236}">
                <a16:creationId xmlns:a16="http://schemas.microsoft.com/office/drawing/2014/main" id="{6AC00BB3-22DA-4854-96B5-BA1EE19C886F}"/>
              </a:ext>
            </a:extLst>
          </p:cNvPr>
          <p:cNvSpPr>
            <a:spLocks noChangeArrowheads="1"/>
          </p:cNvSpPr>
          <p:nvPr/>
        </p:nvSpPr>
        <p:spPr bwMode="auto">
          <a:xfrm>
            <a:off x="3989337" y="5165590"/>
            <a:ext cx="437640" cy="43799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Arial"/>
                <a:cs typeface="Arial"/>
              </a:rPr>
              <a:t>17</a:t>
            </a:r>
            <a:endParaRPr lang="en-US" sz="800" b="1" i="0" u="none" strike="noStrike" kern="1200" cap="none" spc="0" normalizeH="0" baseline="0" noProof="0">
              <a:ln>
                <a:noFill/>
              </a:ln>
              <a:solidFill>
                <a:schemeClr val="bg1"/>
              </a:solidFill>
              <a:effectLst/>
              <a:uLnTx/>
              <a:uFillTx/>
              <a:latin typeface="Arial"/>
              <a:cs typeface="Arial"/>
            </a:endParaRP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4277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41314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7134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 name="Oval 10">
            <a:extLst>
              <a:ext uri="{FF2B5EF4-FFF2-40B4-BE49-F238E27FC236}">
                <a16:creationId xmlns:a16="http://schemas.microsoft.com/office/drawing/2014/main" id="{92393789-82F2-92E5-B3BB-E176E51AE528}"/>
              </a:ext>
            </a:extLst>
          </p:cNvPr>
          <p:cNvSpPr>
            <a:spLocks noChangeAspect="1" noChangeArrowheads="1"/>
          </p:cNvSpPr>
          <p:nvPr/>
        </p:nvSpPr>
        <p:spPr bwMode="auto">
          <a:xfrm>
            <a:off x="8409836" y="4813086"/>
            <a:ext cx="535249" cy="54648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19</a:t>
            </a:r>
          </a:p>
        </p:txBody>
      </p:sp>
      <p:sp>
        <p:nvSpPr>
          <p:cNvPr id="16" name="Oval 15">
            <a:extLst>
              <a:ext uri="{FF2B5EF4-FFF2-40B4-BE49-F238E27FC236}">
                <a16:creationId xmlns:a16="http://schemas.microsoft.com/office/drawing/2014/main" id="{216275C4-C8B4-1B96-4DB7-377CC83B74EF}"/>
              </a:ext>
            </a:extLst>
          </p:cNvPr>
          <p:cNvSpPr>
            <a:spLocks noChangeAspect="1" noChangeArrowheads="1"/>
          </p:cNvSpPr>
          <p:nvPr/>
        </p:nvSpPr>
        <p:spPr bwMode="auto">
          <a:xfrm>
            <a:off x="7733907" y="4712542"/>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20</a:t>
            </a:r>
          </a:p>
        </p:txBody>
      </p:sp>
      <p:sp>
        <p:nvSpPr>
          <p:cNvPr id="18" name="Oval 17">
            <a:extLst>
              <a:ext uri="{FF2B5EF4-FFF2-40B4-BE49-F238E27FC236}">
                <a16:creationId xmlns:a16="http://schemas.microsoft.com/office/drawing/2014/main" id="{C503DC5D-60C3-6B13-F6D6-49BBBFD52583}"/>
              </a:ext>
            </a:extLst>
          </p:cNvPr>
          <p:cNvSpPr>
            <a:spLocks noChangeAspect="1" noChangeArrowheads="1"/>
          </p:cNvSpPr>
          <p:nvPr/>
        </p:nvSpPr>
        <p:spPr bwMode="auto">
          <a:xfrm>
            <a:off x="8051959" y="4553515"/>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21</a:t>
            </a:r>
          </a:p>
        </p:txBody>
      </p:sp>
      <p:sp>
        <p:nvSpPr>
          <p:cNvPr id="19" name="Oval 18">
            <a:extLst>
              <a:ext uri="{FF2B5EF4-FFF2-40B4-BE49-F238E27FC236}">
                <a16:creationId xmlns:a16="http://schemas.microsoft.com/office/drawing/2014/main" id="{E4DC57D9-430B-3C66-F6F4-420B353A6CE1}"/>
              </a:ext>
            </a:extLst>
          </p:cNvPr>
          <p:cNvSpPr>
            <a:spLocks noChangeAspect="1" noChangeArrowheads="1"/>
          </p:cNvSpPr>
          <p:nvPr/>
        </p:nvSpPr>
        <p:spPr bwMode="auto">
          <a:xfrm>
            <a:off x="8277246" y="4354733"/>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22</a:t>
            </a:r>
          </a:p>
        </p:txBody>
      </p:sp>
      <p:sp>
        <p:nvSpPr>
          <p:cNvPr id="20" name="Oval 19">
            <a:extLst>
              <a:ext uri="{FF2B5EF4-FFF2-40B4-BE49-F238E27FC236}">
                <a16:creationId xmlns:a16="http://schemas.microsoft.com/office/drawing/2014/main" id="{EB1D7E94-A6B0-782D-5E41-E9A3C2AD279C}"/>
              </a:ext>
            </a:extLst>
          </p:cNvPr>
          <p:cNvSpPr>
            <a:spLocks noChangeAspect="1" noChangeArrowheads="1"/>
          </p:cNvSpPr>
          <p:nvPr/>
        </p:nvSpPr>
        <p:spPr bwMode="auto">
          <a:xfrm>
            <a:off x="8515786" y="4129446"/>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23</a:t>
            </a:r>
          </a:p>
        </p:txBody>
      </p:sp>
    </p:spTree>
    <p:extLst>
      <p:ext uri="{BB962C8B-B14F-4D97-AF65-F5344CB8AC3E}">
        <p14:creationId xmlns:p14="http://schemas.microsoft.com/office/powerpoint/2010/main" val="411844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dirty="0"/>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E"/>
                </a:solidFill>
                <a:latin typeface="Arial"/>
                <a:cs typeface="Arial"/>
              </a:rPr>
              <a:t>1.3 million</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a:solidFill>
                  <a:srgbClr val="ED1B2E"/>
                </a:solidFill>
                <a:latin typeface="Arial"/>
                <a:cs typeface="Arial"/>
              </a:rPr>
              <a:t>45,500</a:t>
            </a:r>
            <a:endParaRPr lang="en-US"/>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E"/>
                </a:solidFill>
                <a:latin typeface="Arial"/>
                <a:cs typeface="Arial"/>
              </a:rPr>
              <a:t>121,500</a:t>
            </a:r>
            <a:endParaRPr lang="en-US" sz="2400" b="1">
              <a:solidFill>
                <a:srgbClr val="ED1B2E"/>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E"/>
                </a:solidFill>
                <a:latin typeface="Arial"/>
                <a:cs typeface="Arial"/>
              </a:rPr>
              <a:t>6,100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1.3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45,500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121,500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6,100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5,800 </a:t>
            </a:r>
            <a:r>
              <a:rPr lang="en-US">
                <a:solidFill>
                  <a:srgbClr val="ED1B2E"/>
                </a:solidFill>
                <a:latin typeface="Arial"/>
                <a:cs typeface="Arial"/>
              </a:rPr>
              <a:t>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576792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Z7UVSJU4EYRE-43553385-159680</_dlc_DocId>
    <_dlc_DocIdUrl xmlns="15cf46a6-57b0-493a-b6e0-0817c4a110d6">
      <Url>https://americanredcross.sharepoint.com/sites/HumSvc/HSO/DevOps/_layouts/15/DocIdRedir.aspx?ID=Z7UVSJU4EYRE-43553385-159680</Url>
      <Description>Z7UVSJU4EYRE-43553385-159680</Description>
    </_dlc_DocIdUrl>
    <lcf76f155ced4ddcb4097134ff3c332f xmlns="dfb93c61-09fd-40ff-8f23-56ad7d9a9b29">
      <Terms xmlns="http://schemas.microsoft.com/office/infopath/2007/PartnerControls"/>
    </lcf76f155ced4ddcb4097134ff3c332f>
    <TaxCatchAll xmlns="15cf46a6-57b0-493a-b6e0-0817c4a110d6" xsi:nil="true"/>
    <ConfirmedforVideo xmlns="dfb93c61-09fd-40ff-8f23-56ad7d9a9b29" xsi:nil="true"/>
  </documentManagement>
</p:properties>
</file>

<file path=customXml/itemProps1.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2.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3.xml><?xml version="1.0" encoding="utf-8"?>
<ds:datastoreItem xmlns:ds="http://schemas.openxmlformats.org/officeDocument/2006/customXml" ds:itemID="{65AD4F7C-BD68-4933-814B-DB216921D821}">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45CB2A4-5E58-42FB-B787-DB493392B713}">
  <ds:schemaRefs>
    <ds:schemaRef ds:uri="15cf46a6-57b0-493a-b6e0-0817c4a110d6"/>
    <ds:schemaRef ds:uri="3ba72d68-eddd-44e1-847b-51506bb268af"/>
    <ds:schemaRef ds:uri="dfb93c61-09fd-40ff-8f23-56ad7d9a9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TotalTime>
  <Words>2201</Words>
  <Application>Microsoft Office PowerPoint</Application>
  <PresentationFormat>Custom</PresentationFormat>
  <Paragraphs>266</Paragraphs>
  <Slides>26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Georgia</vt:lpstr>
      <vt:lpstr>Helvetica</vt:lpstr>
      <vt:lpstr>System Font Regular</vt:lpstr>
      <vt:lpstr>Office Theme</vt:lpstr>
      <vt:lpstr>Quarterly Disaster Update</vt:lpstr>
      <vt:lpstr>Quarterly Disaster Update</vt:lpstr>
      <vt:lpstr>Domestic Response</vt:lpstr>
      <vt:lpstr>Between July and October 2022, we provided help and hope to thousands of families facing their darkest moments.</vt:lpstr>
      <vt:lpstr>PowerPoint Presentation</vt:lpstr>
      <vt:lpstr>Disaster Responder donors help us stay flexible in a rapidly changing disaster environment, allowing us to deliver our lifesaving services. </vt:lpstr>
      <vt:lpstr>Domestic Response Quarterly Totals</vt:lpstr>
      <vt:lpstr>Domestic Response Quarterly Totals</vt:lpstr>
      <vt:lpstr>Home Fire Campaign</vt:lpstr>
      <vt:lpstr>Home Fire Campaign Quarterly Totals</vt:lpstr>
      <vt:lpstr>PowerPoint Presentation</vt:lpstr>
      <vt:lpstr>PowerPoint Presentation</vt:lpstr>
      <vt:lpstr>International Services</vt:lpstr>
      <vt:lpstr>As part of the world’s largest humanitarian network, the American Red Cross plays an important role in responding to disasters around the globe. </vt:lpstr>
      <vt:lpstr>PowerPoint Presentation</vt:lpstr>
      <vt:lpstr>International Services Quarterly Totals</vt:lpstr>
      <vt:lpstr>International Services Quarterly Totals</vt:lpstr>
      <vt:lpstr>Mission Adaptations</vt:lpstr>
      <vt:lpstr>Adapting Our Mission to Meet Urgent Needs in the US… </vt:lpstr>
      <vt:lpstr>PowerPoint Presentation</vt:lpstr>
      <vt:lpstr>Domestic Mission Highlight:  Launching Community Adaptation Programs </vt:lpstr>
      <vt:lpstr>Domestic Mission Highlight:  Expanding Financial Assistance</vt:lpstr>
      <vt:lpstr>Your Partnership</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Danaceau, Jessica</dc:creator>
  <cp:lastModifiedBy>Brown, Anne</cp:lastModifiedBy>
  <cp:revision>3</cp:revision>
  <dcterms:created xsi:type="dcterms:W3CDTF">2021-06-10T02:51:28Z</dcterms:created>
  <dcterms:modified xsi:type="dcterms:W3CDTF">2022-11-02T19:42:47Z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7908c525-6b8d-440d-926e-b4d94c529b41</vt:lpwstr>
  </property>
  <property fmtid="{D5CDD505-2E9C-101B-9397-08002B2CF9AE}" pid="4" name="MediaServiceImageTags">
    <vt:lpwstr/>
  </property>
  <property fmtid="{D5CDD505-2E9C-101B-9397-08002B2CF9AE}" pid="5" name="ArticulateGUID">
    <vt:lpwstr>990A7C95-73B0-4D74-8CEB-6CDDBF933351</vt:lpwstr>
  </property>
  <property fmtid="{D5CDD505-2E9C-101B-9397-08002B2CF9AE}" pid="6" name="ArticulatePath">
    <vt:lpwstr>https://americanredcross-my.sharepoint.com/personal/jessica_danaceau_redcross_org/Documents/SHARED FILES/Red Cross Quarterly Disaster Update ADGP FY22_Q4</vt:lpwstr>
  </property>
</Properties>
</file>