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8"/>
  </p:notesMasterIdLst>
  <p:sldIdLst>
    <p:sldId id="2145707390" r:id="rId6"/>
    <p:sldId id="2145707383" r:id="rId7"/>
    <p:sldId id="2145707401" r:id="rId8"/>
    <p:sldId id="861" r:id="rId9"/>
    <p:sldId id="2145707402" r:id="rId10"/>
    <p:sldId id="2145707344" r:id="rId11"/>
    <p:sldId id="845" r:id="rId12"/>
    <p:sldId id="2145707380" r:id="rId13"/>
    <p:sldId id="2145707342" r:id="rId14"/>
    <p:sldId id="2145707355" r:id="rId15"/>
    <p:sldId id="2145707346" r:id="rId16"/>
    <p:sldId id="2145707387" r:id="rId17"/>
    <p:sldId id="2145707370" r:id="rId18"/>
    <p:sldId id="2145707350" r:id="rId19"/>
    <p:sldId id="2145707386" r:id="rId20"/>
    <p:sldId id="880" r:id="rId21"/>
    <p:sldId id="2145707377" r:id="rId22"/>
    <p:sldId id="2145707403" r:id="rId23"/>
    <p:sldId id="2145707399" r:id="rId24"/>
    <p:sldId id="869" r:id="rId25"/>
    <p:sldId id="2145707378" r:id="rId26"/>
    <p:sldId id="2145707400" r:id="rId27"/>
    <p:sldId id="2145707361" r:id="rId28"/>
    <p:sldId id="2145707379" r:id="rId29"/>
    <p:sldId id="2145707406" r:id="rId30"/>
    <p:sldId id="2145707404" r:id="rId31"/>
    <p:sldId id="852" r:id="rId32"/>
    <p:sldId id="859" r:id="rId33"/>
    <p:sldId id="2145707408" r:id="rId34"/>
    <p:sldId id="2145707409" r:id="rId35"/>
    <p:sldId id="2145707396" r:id="rId36"/>
    <p:sldId id="828" r:id="rId37"/>
  </p:sldIdLst>
  <p:sldSz cx="100584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10E05-DFBB-60BF-1A00-DA7240A5AE88}" name="Oriatti, Janet" initials="OJ" userId="S::janet.oriatti@redcross.org::b2200e2f-f819-4d2a-9e45-efa24cc58936" providerId="AD"/>
  <p188:author id="{C9115D20-9934-DCF2-0480-B224DD4B420F}" name="Oriatti, Janet" initials="OJ" userId="S::Janet.Oriatti@redcross.org::b2200e2f-f819-4d2a-9e45-efa24cc58936" providerId="AD"/>
  <p188:author id="{B11EA022-54E1-CBF2-A7E4-D0C545F30FF3}" name="Bunte, Kara" initials="BK" userId="S::kara.bunte@redcross.org::a8c35118-e84f-4936-9628-cee33c4d6bc0" providerId="AD"/>
  <p188:author id="{22156156-DFB9-4CB1-4FD8-F444F9BC35AF}" name="Lepof, Amanda" initials="LA" userId="S::Amanda.Lepof@redcross.org::63b022e2-b478-4c9b-9dbb-fe829dae5fb8" providerId="AD"/>
  <p188:author id="{1B974A5C-3495-7064-9102-7C20EF8AD36D}" name="Shuffield, Michelle" initials="SM" userId="S::michelle.shuffield@redcross.org::5bda2f20-688d-40ea-bef1-17b4962a1ad5" providerId="AD"/>
  <p188:author id="{0AAF8566-399F-EEF5-09A6-E3E002AC6E63}" name="Schulze, Rachel" initials="SR" userId="S::rachel.schulze@redcross.org::e5379fe1-2a29-45fb-a56e-88027be1986f" providerId="AD"/>
  <p188:author id="{7C24CC6C-93AE-9B22-80C5-C48DE36EC786}" name="Householder-Glenn, Lynn A." initials="HGLA" userId="S::lynn.householder-glenn@redcross.org::a56a91b1-31e4-44a1-aaea-5f504a46255b" providerId="AD"/>
  <p188:author id="{1594E66E-7C5A-2A34-EC8F-9B28B1ABEA76}" name="Nguyen, Alex" initials="NA" userId="S::alex.nguyen@redcross.org::9a2cf77f-8331-403c-bcb8-0c0bd8e8bd9e" providerId="AD"/>
  <p188:author id="{CCDDD980-E808-8CF5-EA8E-60548B33EF1F}" name="Patterson, David" initials="PD" userId="S::david.patterson@redcross.org::22496692-aa8e-49b1-b494-2e92ac5746d6" providerId="AD"/>
  <p188:author id="{F26C808A-92AE-8168-3D65-F724CE52367E}" name="Rosenbaum, Lindsey" initials="RL" userId="S::lindsey.rosenbaum@redcross.org::52f17f25-fece-4ffa-bff9-33c769ef549e" providerId="AD"/>
  <p188:author id="{5ABB8997-CF4D-A8C5-DA79-C095FAA206F8}" name="Greeson, Stephanie" initials="GS" userId="S::stephanie.greeson@redcross.org::76f4832f-a39d-49c3-8c80-0960cd02d2cd" providerId="AD"/>
  <p188:author id="{D16BBF97-9806-E4B2-DCCC-F1DD9EBD9C8F}" name="Poole, Adriana" initials="PA" userId="S::adriana.poole@redcross.org::bde6ed49-d324-4c49-a091-94440083c491" providerId="AD"/>
  <p188:author id="{8F87FBCE-F180-D152-6C04-BBCA21A1A74B}" name="Long, Jodi" initials="LJ" userId="S::jodi.long@redcross.org::e530ea39-c8b8-47e7-8edf-c927ee5d3ae3" providerId="AD"/>
  <p188:author id="{590CFBE2-EFF7-8C8D-5635-CA226D070EC5}" name="Paris Scott" initials="PS" userId="S::paris.scott@redcross.org::1770630b-da13-4f7a-b628-1442aef61264" providerId="AD"/>
  <p188:author id="{D077BEE8-2DD6-7A6E-B128-7617B7580848}" name="Brownlee, Denise" initials="BD" userId="S::denise.brownlee@redcross.org::10343502-358a-4fc1-8963-0cd03cd3550c" providerId="AD"/>
  <p188:author id="{427F59F4-1C3E-CED7-D31F-5B423B0671B7}" name="Saldivar, Natalie" initials="SN" userId="S::natalie.saldivar@redcross.org::4e2f6ffb-d0f4-4bdc-b3ea-b69b85d4ca6e" providerId="AD"/>
  <p188:author id="{DDC0EAFA-981E-8F29-39E8-C5B179314899}" name="Belcher, Stephanie" initials="BS" userId="S::stephanie.belcher@redcross.org::76f4832f-a39d-49c3-8c80-0960cd02d2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15" clrIdx="6"/>
  <p:cmAuthor id="1" name="Ferguson, Mark L." initials="FML" lastIdx="55"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43"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5"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1"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10" clrIdx="5">
    <p:extLst>
      <p:ext uri="{19B8F6BF-5375-455C-9EA6-DF929625EA0E}">
        <p15:presenceInfo xmlns:p15="http://schemas.microsoft.com/office/powerpoint/2012/main" userId="S::natalie.saldivar@redcross.org::4e2f6ffb-d0f4-4bdc-b3ea-b69b85d4c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24"/>
    <a:srgbClr val="4784B5"/>
    <a:srgbClr val="6D6E70"/>
    <a:srgbClr val="9F9FA3"/>
    <a:srgbClr val="B4A996"/>
    <a:srgbClr val="E2D7AC"/>
    <a:srgbClr val="ED1B2E"/>
    <a:srgbClr val="FCE7E8"/>
    <a:srgbClr val="537B35"/>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0"/>
  </p:normalViewPr>
  <p:slideViewPr>
    <p:cSldViewPr snapToGrid="0">
      <p:cViewPr varScale="1">
        <p:scale>
          <a:sx n="67" d="100"/>
          <a:sy n="67" d="100"/>
        </p:scale>
        <p:origin x="10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Anne" userId="6648a100-430f-4e89-a29f-356c52c69f0b" providerId="ADAL" clId="{5A0B17EF-07A2-4230-8547-370A0D9DDE83}"/>
    <pc:docChg chg="custSel delSld modSld">
      <pc:chgData name="Brown, Anne" userId="6648a100-430f-4e89-a29f-356c52c69f0b" providerId="ADAL" clId="{5A0B17EF-07A2-4230-8547-370A0D9DDE83}" dt="2023-06-29T13:35:13.374" v="61" actId="47"/>
      <pc:docMkLst>
        <pc:docMk/>
      </pc:docMkLst>
      <pc:sldChg chg="del">
        <pc:chgData name="Brown, Anne" userId="6648a100-430f-4e89-a29f-356c52c69f0b" providerId="ADAL" clId="{5A0B17EF-07A2-4230-8547-370A0D9DDE83}" dt="2023-06-29T13:35:13.374" v="61" actId="47"/>
        <pc:sldMkLst>
          <pc:docMk/>
          <pc:sldMk cId="932907524" sldId="839"/>
        </pc:sldMkLst>
      </pc:sldChg>
      <pc:sldChg chg="delSp mod">
        <pc:chgData name="Brown, Anne" userId="6648a100-430f-4e89-a29f-356c52c69f0b" providerId="ADAL" clId="{5A0B17EF-07A2-4230-8547-370A0D9DDE83}" dt="2023-06-29T13:34:30.854" v="57" actId="478"/>
        <pc:sldMkLst>
          <pc:docMk/>
          <pc:sldMk cId="3454694008" sldId="2145707377"/>
        </pc:sldMkLst>
        <pc:spChg chg="del">
          <ac:chgData name="Brown, Anne" userId="6648a100-430f-4e89-a29f-356c52c69f0b" providerId="ADAL" clId="{5A0B17EF-07A2-4230-8547-370A0D9DDE83}" dt="2023-06-29T13:34:30.854" v="57" actId="478"/>
          <ac:spMkLst>
            <pc:docMk/>
            <pc:sldMk cId="3454694008" sldId="2145707377"/>
            <ac:spMk id="3" creationId="{2C594786-FB4F-3719-2DAC-CDFCAAFA8974}"/>
          </ac:spMkLst>
        </pc:spChg>
      </pc:sldChg>
      <pc:sldChg chg="delSp mod">
        <pc:chgData name="Brown, Anne" userId="6648a100-430f-4e89-a29f-356c52c69f0b" providerId="ADAL" clId="{5A0B17EF-07A2-4230-8547-370A0D9DDE83}" dt="2023-06-29T13:34:44.413" v="58" actId="478"/>
        <pc:sldMkLst>
          <pc:docMk/>
          <pc:sldMk cId="2465705535" sldId="2145707378"/>
        </pc:sldMkLst>
        <pc:spChg chg="del">
          <ac:chgData name="Brown, Anne" userId="6648a100-430f-4e89-a29f-356c52c69f0b" providerId="ADAL" clId="{5A0B17EF-07A2-4230-8547-370A0D9DDE83}" dt="2023-06-29T13:34:44.413" v="58" actId="478"/>
          <ac:spMkLst>
            <pc:docMk/>
            <pc:sldMk cId="2465705535" sldId="2145707378"/>
            <ac:spMk id="3" creationId="{6C49D602-22C2-5A38-7B29-BE38EB9655E0}"/>
          </ac:spMkLst>
        </pc:spChg>
      </pc:sldChg>
      <pc:sldChg chg="delSp mod">
        <pc:chgData name="Brown, Anne" userId="6648a100-430f-4e89-a29f-356c52c69f0b" providerId="ADAL" clId="{5A0B17EF-07A2-4230-8547-370A0D9DDE83}" dt="2023-06-29T13:34:51.601" v="59" actId="478"/>
        <pc:sldMkLst>
          <pc:docMk/>
          <pc:sldMk cId="870588599" sldId="2145707379"/>
        </pc:sldMkLst>
        <pc:spChg chg="del">
          <ac:chgData name="Brown, Anne" userId="6648a100-430f-4e89-a29f-356c52c69f0b" providerId="ADAL" clId="{5A0B17EF-07A2-4230-8547-370A0D9DDE83}" dt="2023-06-29T13:34:51.601" v="59" actId="478"/>
          <ac:spMkLst>
            <pc:docMk/>
            <pc:sldMk cId="870588599" sldId="2145707379"/>
            <ac:spMk id="3" creationId="{28A00593-E004-211B-46AF-655225106177}"/>
          </ac:spMkLst>
        </pc:spChg>
      </pc:sldChg>
      <pc:sldChg chg="delSp mod">
        <pc:chgData name="Brown, Anne" userId="6648a100-430f-4e89-a29f-356c52c69f0b" providerId="ADAL" clId="{5A0B17EF-07A2-4230-8547-370A0D9DDE83}" dt="2023-06-29T13:34:17.793" v="56" actId="478"/>
        <pc:sldMkLst>
          <pc:docMk/>
          <pc:sldMk cId="4178059962" sldId="2145707387"/>
        </pc:sldMkLst>
        <pc:spChg chg="del">
          <ac:chgData name="Brown, Anne" userId="6648a100-430f-4e89-a29f-356c52c69f0b" providerId="ADAL" clId="{5A0B17EF-07A2-4230-8547-370A0D9DDE83}" dt="2023-06-29T13:34:17.793" v="56" actId="478"/>
          <ac:spMkLst>
            <pc:docMk/>
            <pc:sldMk cId="4178059962" sldId="2145707387"/>
            <ac:spMk id="3" creationId="{933D3A89-FE24-47F5-DEE2-0C5E044E0879}"/>
          </ac:spMkLst>
        </pc:spChg>
      </pc:sldChg>
      <pc:sldChg chg="delSp modSp mod">
        <pc:chgData name="Brown, Anne" userId="6648a100-430f-4e89-a29f-356c52c69f0b" providerId="ADAL" clId="{5A0B17EF-07A2-4230-8547-370A0D9DDE83}" dt="2023-06-29T13:33:36.398" v="51" actId="20577"/>
        <pc:sldMkLst>
          <pc:docMk/>
          <pc:sldMk cId="298553234" sldId="2145707390"/>
        </pc:sldMkLst>
        <pc:spChg chg="mod">
          <ac:chgData name="Brown, Anne" userId="6648a100-430f-4e89-a29f-356c52c69f0b" providerId="ADAL" clId="{5A0B17EF-07A2-4230-8547-370A0D9DDE83}" dt="2023-06-29T13:33:36.398" v="51" actId="20577"/>
          <ac:spMkLst>
            <pc:docMk/>
            <pc:sldMk cId="298553234" sldId="2145707390"/>
            <ac:spMk id="7" creationId="{016E3ABB-2768-07EF-D4B0-5B8D4CCD1B7D}"/>
          </ac:spMkLst>
        </pc:spChg>
        <pc:spChg chg="del">
          <ac:chgData name="Brown, Anne" userId="6648a100-430f-4e89-a29f-356c52c69f0b" providerId="ADAL" clId="{5A0B17EF-07A2-4230-8547-370A0D9DDE83}" dt="2023-06-29T13:33:26.212" v="0" actId="478"/>
          <ac:spMkLst>
            <pc:docMk/>
            <pc:sldMk cId="298553234" sldId="2145707390"/>
            <ac:spMk id="10" creationId="{C84C7B5A-F040-8C33-3BCD-4EB9EB82B68A}"/>
          </ac:spMkLst>
        </pc:spChg>
      </pc:sldChg>
      <pc:sldChg chg="modSp mod">
        <pc:chgData name="Brown, Anne" userId="6648a100-430f-4e89-a29f-356c52c69f0b" providerId="ADAL" clId="{5A0B17EF-07A2-4230-8547-370A0D9DDE83}" dt="2023-06-29T13:33:48.909" v="55" actId="13926"/>
        <pc:sldMkLst>
          <pc:docMk/>
          <pc:sldMk cId="2393637951" sldId="2145707401"/>
        </pc:sldMkLst>
        <pc:spChg chg="mod">
          <ac:chgData name="Brown, Anne" userId="6648a100-430f-4e89-a29f-356c52c69f0b" providerId="ADAL" clId="{5A0B17EF-07A2-4230-8547-370A0D9DDE83}" dt="2023-06-29T13:33:48.909" v="55" actId="13926"/>
          <ac:spMkLst>
            <pc:docMk/>
            <pc:sldMk cId="2393637951" sldId="2145707401"/>
            <ac:spMk id="6" creationId="{643499BB-114C-765E-A8E9-2C42AD06F978}"/>
          </ac:spMkLst>
        </pc:spChg>
      </pc:sldChg>
      <pc:sldChg chg="delSp mod">
        <pc:chgData name="Brown, Anne" userId="6648a100-430f-4e89-a29f-356c52c69f0b" providerId="ADAL" clId="{5A0B17EF-07A2-4230-8547-370A0D9DDE83}" dt="2023-06-29T13:35:01.388" v="60" actId="478"/>
        <pc:sldMkLst>
          <pc:docMk/>
          <pc:sldMk cId="3888337380" sldId="2145707408"/>
        </pc:sldMkLst>
        <pc:spChg chg="del">
          <ac:chgData name="Brown, Anne" userId="6648a100-430f-4e89-a29f-356c52c69f0b" providerId="ADAL" clId="{5A0B17EF-07A2-4230-8547-370A0D9DDE83}" dt="2023-06-29T13:35:01.388" v="60" actId="478"/>
          <ac:spMkLst>
            <pc:docMk/>
            <pc:sldMk cId="3888337380" sldId="2145707408"/>
            <ac:spMk id="20" creationId="{D166E881-1AE6-F141-A881-C219BF4C75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6/29/2023</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68912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13</a:t>
            </a:fld>
            <a:endParaRPr lang="en-US"/>
          </a:p>
        </p:txBody>
      </p:sp>
    </p:spTree>
    <p:extLst>
      <p:ext uri="{BB962C8B-B14F-4D97-AF65-F5344CB8AC3E}">
        <p14:creationId xmlns:p14="http://schemas.microsoft.com/office/powerpoint/2010/main" val="69767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14</a:t>
            </a:fld>
            <a:endParaRPr lang="en-US"/>
          </a:p>
        </p:txBody>
      </p:sp>
    </p:spTree>
    <p:extLst>
      <p:ext uri="{BB962C8B-B14F-4D97-AF65-F5344CB8AC3E}">
        <p14:creationId xmlns:p14="http://schemas.microsoft.com/office/powerpoint/2010/main" val="222664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15</a:t>
            </a:fld>
            <a:endParaRPr lang="en-US"/>
          </a:p>
        </p:txBody>
      </p:sp>
    </p:spTree>
    <p:extLst>
      <p:ext uri="{BB962C8B-B14F-4D97-AF65-F5344CB8AC3E}">
        <p14:creationId xmlns:p14="http://schemas.microsoft.com/office/powerpoint/2010/main" val="81513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339443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18</a:t>
            </a:fld>
            <a:endParaRPr lang="en-US"/>
          </a:p>
        </p:txBody>
      </p:sp>
    </p:spTree>
    <p:extLst>
      <p:ext uri="{BB962C8B-B14F-4D97-AF65-F5344CB8AC3E}">
        <p14:creationId xmlns:p14="http://schemas.microsoft.com/office/powerpoint/2010/main" val="33669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19</a:t>
            </a:fld>
            <a:endParaRPr lang="en-US"/>
          </a:p>
        </p:txBody>
      </p:sp>
    </p:spTree>
    <p:extLst>
      <p:ext uri="{BB962C8B-B14F-4D97-AF65-F5344CB8AC3E}">
        <p14:creationId xmlns:p14="http://schemas.microsoft.com/office/powerpoint/2010/main" val="1070557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1">
              <a:solidFill>
                <a:srgbClr val="ED1B2E"/>
              </a:solidFill>
            </a:endParaRPr>
          </a:p>
        </p:txBody>
      </p:sp>
      <p:sp>
        <p:nvSpPr>
          <p:cNvPr id="4" name="Slide Number Placeholder 3"/>
          <p:cNvSpPr>
            <a:spLocks noGrp="1"/>
          </p:cNvSpPr>
          <p:nvPr>
            <p:ph type="sldNum" sz="quarter" idx="5"/>
          </p:nvPr>
        </p:nvSpPr>
        <p:spPr/>
        <p:txBody>
          <a:bodyPr/>
          <a:lstStyle/>
          <a:p>
            <a:fld id="{B8D174D4-E392-6941-8B91-4B86EA1ADCB7}" type="slidenum">
              <a:rPr lang="en-US" smtClean="0"/>
              <a:t>20</a:t>
            </a:fld>
            <a:endParaRPr lang="en-US"/>
          </a:p>
        </p:txBody>
      </p:sp>
    </p:spTree>
    <p:extLst>
      <p:ext uri="{BB962C8B-B14F-4D97-AF65-F5344CB8AC3E}">
        <p14:creationId xmlns:p14="http://schemas.microsoft.com/office/powerpoint/2010/main" val="3045020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22</a:t>
            </a:fld>
            <a:endParaRPr lang="en-US"/>
          </a:p>
        </p:txBody>
      </p:sp>
    </p:spTree>
    <p:extLst>
      <p:ext uri="{BB962C8B-B14F-4D97-AF65-F5344CB8AC3E}">
        <p14:creationId xmlns:p14="http://schemas.microsoft.com/office/powerpoint/2010/main" val="2819510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23</a:t>
            </a:fld>
            <a:endParaRPr lang="en-US"/>
          </a:p>
        </p:txBody>
      </p:sp>
    </p:spTree>
    <p:extLst>
      <p:ext uri="{BB962C8B-B14F-4D97-AF65-F5344CB8AC3E}">
        <p14:creationId xmlns:p14="http://schemas.microsoft.com/office/powerpoint/2010/main" val="82296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a:t>
            </a:fld>
            <a:endParaRPr lang="en-US"/>
          </a:p>
        </p:txBody>
      </p:sp>
    </p:spTree>
    <p:extLst>
      <p:ext uri="{BB962C8B-B14F-4D97-AF65-F5344CB8AC3E}">
        <p14:creationId xmlns:p14="http://schemas.microsoft.com/office/powerpoint/2010/main" val="101382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25</a:t>
            </a:fld>
            <a:endParaRPr lang="en-US"/>
          </a:p>
        </p:txBody>
      </p:sp>
    </p:spTree>
    <p:extLst>
      <p:ext uri="{BB962C8B-B14F-4D97-AF65-F5344CB8AC3E}">
        <p14:creationId xmlns:p14="http://schemas.microsoft.com/office/powerpoint/2010/main" val="1854873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26</a:t>
            </a:fld>
            <a:endParaRPr lang="en-US"/>
          </a:p>
        </p:txBody>
      </p:sp>
    </p:spTree>
    <p:extLst>
      <p:ext uri="{BB962C8B-B14F-4D97-AF65-F5344CB8AC3E}">
        <p14:creationId xmlns:p14="http://schemas.microsoft.com/office/powerpoint/2010/main" val="2525363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27</a:t>
            </a:fld>
            <a:endParaRPr lang="en-US"/>
          </a:p>
        </p:txBody>
      </p:sp>
    </p:spTree>
    <p:extLst>
      <p:ext uri="{BB962C8B-B14F-4D97-AF65-F5344CB8AC3E}">
        <p14:creationId xmlns:p14="http://schemas.microsoft.com/office/powerpoint/2010/main" val="1521099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29</a:t>
            </a:fld>
            <a:endParaRPr lang="en-US"/>
          </a:p>
        </p:txBody>
      </p:sp>
    </p:spTree>
    <p:extLst>
      <p:ext uri="{BB962C8B-B14F-4D97-AF65-F5344CB8AC3E}">
        <p14:creationId xmlns:p14="http://schemas.microsoft.com/office/powerpoint/2010/main" val="2302382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30</a:t>
            </a:fld>
            <a:endParaRPr lang="en-US"/>
          </a:p>
        </p:txBody>
      </p:sp>
    </p:spTree>
    <p:extLst>
      <p:ext uri="{BB962C8B-B14F-4D97-AF65-F5344CB8AC3E}">
        <p14:creationId xmlns:p14="http://schemas.microsoft.com/office/powerpoint/2010/main" val="812854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31</a:t>
            </a:fld>
            <a:endParaRPr lang="en-US"/>
          </a:p>
        </p:txBody>
      </p:sp>
    </p:spTree>
    <p:extLst>
      <p:ext uri="{BB962C8B-B14F-4D97-AF65-F5344CB8AC3E}">
        <p14:creationId xmlns:p14="http://schemas.microsoft.com/office/powerpoint/2010/main" val="122366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32</a:t>
            </a:fld>
            <a:endParaRPr lang="en-US"/>
          </a:p>
        </p:txBody>
      </p:sp>
    </p:spTree>
    <p:extLst>
      <p:ext uri="{BB962C8B-B14F-4D97-AF65-F5344CB8AC3E}">
        <p14:creationId xmlns:p14="http://schemas.microsoft.com/office/powerpoint/2010/main" val="393265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344182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90042" rtl="0" eaLnBrk="1" fontAlgn="auto" latinLnBrk="0" hangingPunct="1">
              <a:lnSpc>
                <a:spcPct val="100000"/>
              </a:lnSpc>
              <a:spcBef>
                <a:spcPts val="0"/>
              </a:spcBef>
              <a:spcAft>
                <a:spcPts val="0"/>
              </a:spcAft>
              <a:buClrTx/>
              <a:buSzTx/>
              <a:buFontTx/>
              <a:buNone/>
              <a:tabLst/>
              <a:defRPr/>
            </a:pPr>
            <a:endParaRPr lang="en-US" sz="1800">
              <a:solidFill>
                <a:srgbClr val="4C4C4F"/>
              </a:solidFill>
              <a:effectLst/>
              <a:latin typeface="AkzidenzGroteskStd"/>
            </a:endParaRPr>
          </a:p>
          <a:p>
            <a:pPr marL="0" marR="0" lvl="0" indent="0" algn="l" defTabSz="790042" rtl="0" eaLnBrk="1" fontAlgn="auto" latinLnBrk="0" hangingPunct="1">
              <a:lnSpc>
                <a:spcPct val="100000"/>
              </a:lnSpc>
              <a:spcBef>
                <a:spcPts val="0"/>
              </a:spcBef>
              <a:spcAft>
                <a:spcPts val="0"/>
              </a:spcAft>
              <a:buClrTx/>
              <a:buSzTx/>
              <a:buFontTx/>
              <a:buNone/>
              <a:tabLst/>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4</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90042" rtl="0" eaLnBrk="1" fontAlgn="auto" latinLnBrk="0" hangingPunct="1">
              <a:lnSpc>
                <a:spcPct val="100000"/>
              </a:lnSpc>
              <a:spcBef>
                <a:spcPts val="0"/>
              </a:spcBef>
              <a:spcAft>
                <a:spcPts val="0"/>
              </a:spcAft>
              <a:buClrTx/>
              <a:buSzTx/>
              <a:buFontTx/>
              <a:buNone/>
              <a:tabLst/>
              <a:defRPr/>
            </a:pPr>
            <a:endParaRPr lang="en-US" sz="3600"/>
          </a:p>
          <a:p>
            <a:pPr marL="0" marR="0" lvl="0" indent="0" algn="l" defTabSz="790042" rtl="0" eaLnBrk="1" fontAlgn="auto" latinLnBrk="0" hangingPunct="1">
              <a:lnSpc>
                <a:spcPct val="100000"/>
              </a:lnSpc>
              <a:spcBef>
                <a:spcPts val="0"/>
              </a:spcBef>
              <a:spcAft>
                <a:spcPts val="0"/>
              </a:spcAft>
              <a:buClrTx/>
              <a:buSzTx/>
              <a:buFontTx/>
              <a:buNone/>
              <a:tabLst/>
              <a:defRPr/>
            </a:pPr>
            <a:endParaRPr lang="en-US" sz="1800"/>
          </a:p>
          <a:p>
            <a:pPr marL="0" marR="0" lvl="0" indent="0" algn="l" defTabSz="790042" rtl="0" eaLnBrk="1" fontAlgn="auto" latinLnBrk="0" hangingPunct="1">
              <a:lnSpc>
                <a:spcPct val="100000"/>
              </a:lnSpc>
              <a:spcBef>
                <a:spcPts val="0"/>
              </a:spcBef>
              <a:spcAft>
                <a:spcPts val="0"/>
              </a:spcAft>
              <a:buClrTx/>
              <a:buSzTx/>
              <a:buFontTx/>
              <a:buNone/>
              <a:tabLst/>
              <a:defRPr/>
            </a:pPr>
            <a:endParaRPr lang="en-US" sz="1050">
              <a:solidFill>
                <a:srgbClr val="4C4C4F"/>
              </a:solidFill>
              <a:effectLst/>
              <a:latin typeface="AkzidenzGroteskStd"/>
            </a:endParaRPr>
          </a:p>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222721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7</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3948185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9</a:t>
            </a:fld>
            <a:endParaRPr lang="en-US"/>
          </a:p>
        </p:txBody>
      </p:sp>
    </p:spTree>
    <p:extLst>
      <p:ext uri="{BB962C8B-B14F-4D97-AF65-F5344CB8AC3E}">
        <p14:creationId xmlns:p14="http://schemas.microsoft.com/office/powerpoint/2010/main" val="31685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10</a:t>
            </a:fld>
            <a:endParaRPr lang="en-US"/>
          </a:p>
        </p:txBody>
      </p:sp>
    </p:spTree>
    <p:extLst>
      <p:ext uri="{BB962C8B-B14F-4D97-AF65-F5344CB8AC3E}">
        <p14:creationId xmlns:p14="http://schemas.microsoft.com/office/powerpoint/2010/main" val="2046864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67008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pic>
        <p:nvPicPr>
          <p:cNvPr id="3" name="Picture 2">
            <a:extLst>
              <a:ext uri="{FF2B5EF4-FFF2-40B4-BE49-F238E27FC236}">
                <a16:creationId xmlns:a16="http://schemas.microsoft.com/office/drawing/2014/main" id="{2722D557-DA12-2BFA-4947-AF5C857E967D}"/>
              </a:ext>
            </a:extLst>
          </p:cNvPr>
          <p:cNvPicPr>
            <a:picLocks noChangeAspect="1"/>
          </p:cNvPicPr>
          <p:nvPr userDrawn="1"/>
        </p:nvPicPr>
        <p:blipFill>
          <a:blip r:embed="rId2"/>
          <a:srcRect/>
          <a:stretch/>
        </p:blipFill>
        <p:spPr>
          <a:xfrm>
            <a:off x="6685729" y="5286855"/>
            <a:ext cx="3185660" cy="812319"/>
          </a:xfrm>
          <a:prstGeom prst="rect">
            <a:avLst/>
          </a:prstGeom>
        </p:spPr>
      </p:pic>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90291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241683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412480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241683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412796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252645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421428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389684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urna.Nunc</a:t>
            </a:r>
            <a:r>
              <a:rPr lang="en-US"/>
              <a:t>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endParaRPr lang="en-US"/>
          </a:p>
        </p:txBody>
      </p:sp>
    </p:spTree>
    <p:extLst>
      <p:ext uri="{BB962C8B-B14F-4D97-AF65-F5344CB8AC3E}">
        <p14:creationId xmlns:p14="http://schemas.microsoft.com/office/powerpoint/2010/main" val="27455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7F18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816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537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50837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2D7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73975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B4A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9639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9F9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11766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705" r:id="rId4"/>
    <p:sldLayoutId id="2147483706" r:id="rId5"/>
    <p:sldLayoutId id="2147483707" r:id="rId6"/>
    <p:sldLayoutId id="2147483708" r:id="rId7"/>
    <p:sldLayoutId id="2147483709" r:id="rId8"/>
    <p:sldLayoutId id="2147483676" r:id="rId9"/>
    <p:sldLayoutId id="2147483685" r:id="rId10"/>
    <p:sldLayoutId id="2147483686" r:id="rId11"/>
    <p:sldLayoutId id="2147483687" r:id="rId12"/>
    <p:sldLayoutId id="2147483688" r:id="rId13"/>
    <p:sldLayoutId id="2147483689" r:id="rId14"/>
    <p:sldLayoutId id="2147483690" r:id="rId15"/>
    <p:sldLayoutId id="2147483702" r:id="rId16"/>
    <p:sldLayoutId id="2147483694" r:id="rId17"/>
    <p:sldLayoutId id="2147483693" r:id="rId18"/>
    <p:sldLayoutId id="2147483695" r:id="rId19"/>
    <p:sldLayoutId id="2147483691" r:id="rId20"/>
    <p:sldLayoutId id="2147483692" r:id="rId21"/>
    <p:sldLayoutId id="2147483678" r:id="rId22"/>
    <p:sldLayoutId id="2147483700" r:id="rId23"/>
    <p:sldLayoutId id="2147483710" r:id="rId24"/>
    <p:sldLayoutId id="2147483711" r:id="rId25"/>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www.redcross.org/content/dam/redcross/about-us/publications/2023-publications/ukraine-humanitarian-crisis-1-year-updat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dcross.org/about-us/news-and-events/news/2023/red-crescent-teams-responding-to-earthquake-in-turkey-and-syria.html"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0.emf"/><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hyperlink" Target="https://www.redcrossblood.org/donate-blood/dlp/hbcu-ambassador-program.html" TargetMode="External"/><Relationship Id="rId4" Type="http://schemas.openxmlformats.org/officeDocument/2006/relationships/hyperlink" Target="https://www.redcrossblood.org/hosting-a-blood-drive/learn-about-hosting/why-host-a-blood-drive/sickle-cell-fighter-high-school-scholarship--.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www.redcross.org/about-us/news-and-events/news/2023/new-video-highlights-red-cross-teams-deployed-in-eastern-europe.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0.emf"/><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hyperlink" Target="https://storymaps.arcgis.com/stories/4bd290dd609f409f80068f04de8c639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OP-mdSC31LQ"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hyperlink" Target="https://www.redcross.org/content/dam/redcross/donations/adgp-disaster-responder-program/membership-hub-resources/2023/Red-Cross-Hurricane-Preparedness-2023-ADGP-DR-Comms-Resources.zip"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nam10.safelinks.protection.outlook.com/?url=https%3A%2F%2Fwww.redcross.org%2Fcontent%2Fdam%2Fredcross%2Fabout-us%2Fpublications%2F2023-publications%2Fian-6-month-update.pdf&amp;data=05%7C01%7Clindsey.rosenbaum%40redcross.org%7Cd9ac9c7f9c7d492b63e708db42712afb%7Cdd5b5d42c0d34ad2b5f160edb3af2771%7C0%7C0%7C638176826033067261%7CUnknown%7CTWFpbGZsb3d8eyJWIjoiMC4wLjAwMDAiLCJQIjoiV2luMzIiLCJBTiI6Ik1haWwiLCJXVCI6Mn0%3D%7C3000%7C%7C%7C&amp;sdata=t5jHqeDmqpgH9Zn4VdKgVdbLw2Hq0PUc5cird27mFpM%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hyperlink" Target="https://storymaps.arcgis.com/stories/bca06f25e9ae4290af7d8d0dfd120bc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7B402B-63F8-BD4A-9A47-80826B106380}"/>
              </a:ext>
            </a:extLst>
          </p:cNvPr>
          <p:cNvSpPr>
            <a:spLocks noGrp="1"/>
          </p:cNvSpPr>
          <p:nvPr>
            <p:ph type="title"/>
          </p:nvPr>
        </p:nvSpPr>
        <p:spPr>
          <a:xfrm>
            <a:off x="393700" y="4857516"/>
            <a:ext cx="6705600" cy="575083"/>
          </a:xfrm>
        </p:spPr>
        <p:txBody>
          <a:bodyPr/>
          <a:lstStyle/>
          <a:p>
            <a:r>
              <a:rPr lang="en-US"/>
              <a:t>Quarterly Partnership Update</a:t>
            </a:r>
          </a:p>
        </p:txBody>
      </p:sp>
      <p:sp>
        <p:nvSpPr>
          <p:cNvPr id="14" name="Text Placeholder 13">
            <a:extLst>
              <a:ext uri="{FF2B5EF4-FFF2-40B4-BE49-F238E27FC236}">
                <a16:creationId xmlns:a16="http://schemas.microsoft.com/office/drawing/2014/main" id="{965EAEAE-6FA6-DD4E-B71D-79C7A30138EF}"/>
              </a:ext>
            </a:extLst>
          </p:cNvPr>
          <p:cNvSpPr>
            <a:spLocks noGrp="1"/>
          </p:cNvSpPr>
          <p:nvPr>
            <p:ph type="body" sz="quarter" idx="14"/>
          </p:nvPr>
        </p:nvSpPr>
        <p:spPr>
          <a:xfrm>
            <a:off x="398463" y="5443538"/>
            <a:ext cx="8885237" cy="655637"/>
          </a:xfrm>
        </p:spPr>
        <p:txBody>
          <a:bodyPr lIns="91440" tIns="45720" rIns="91440" bIns="45720" anchor="t">
            <a:noAutofit/>
          </a:bodyPr>
          <a:lstStyle/>
          <a:p>
            <a:r>
              <a:rPr lang="en-US"/>
              <a:t>FY23 Q3 (January – March 2023)</a:t>
            </a:r>
          </a:p>
        </p:txBody>
      </p:sp>
      <p:sp>
        <p:nvSpPr>
          <p:cNvPr id="7" name="Content Placeholder 6">
            <a:extLst>
              <a:ext uri="{FF2B5EF4-FFF2-40B4-BE49-F238E27FC236}">
                <a16:creationId xmlns:a16="http://schemas.microsoft.com/office/drawing/2014/main" id="{016E3ABB-2768-07EF-D4B0-5B8D4CCD1B7D}"/>
              </a:ext>
            </a:extLst>
          </p:cNvPr>
          <p:cNvSpPr>
            <a:spLocks noGrp="1"/>
          </p:cNvSpPr>
          <p:nvPr>
            <p:ph sz="quarter" idx="13"/>
          </p:nvPr>
        </p:nvSpPr>
        <p:spPr/>
        <p:txBody>
          <a:bodyPr/>
          <a:lstStyle/>
          <a:p>
            <a:r>
              <a:rPr lang="en-US" dirty="0"/>
              <a:t>Prepared for Disaster Responder Program Members</a:t>
            </a:r>
          </a:p>
        </p:txBody>
      </p:sp>
      <p:pic>
        <p:nvPicPr>
          <p:cNvPr id="3" name="Picture Placeholder 2" descr="A group of people getting into a car&#10;&#10;Description automatically generated with low confidence">
            <a:extLst>
              <a:ext uri="{FF2B5EF4-FFF2-40B4-BE49-F238E27FC236}">
                <a16:creationId xmlns:a16="http://schemas.microsoft.com/office/drawing/2014/main" id="{7267F1F2-D7AF-635F-76D1-AA102DF7788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356"/>
          <a:stretch/>
        </p:blipFill>
        <p:spPr>
          <a:xfrm>
            <a:off x="0" y="0"/>
            <a:ext cx="10058400" cy="4697413"/>
          </a:xfrm>
        </p:spPr>
      </p:pic>
    </p:spTree>
    <p:extLst>
      <p:ext uri="{BB962C8B-B14F-4D97-AF65-F5344CB8AC3E}">
        <p14:creationId xmlns:p14="http://schemas.microsoft.com/office/powerpoint/2010/main" val="29855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45136BF-E153-4570-91D9-0DF8C26CE518}"/>
              </a:ext>
            </a:extLst>
          </p:cNvPr>
          <p:cNvSpPr>
            <a:spLocks noGrp="1"/>
          </p:cNvSpPr>
          <p:nvPr>
            <p:ph type="title"/>
          </p:nvPr>
        </p:nvSpPr>
        <p:spPr>
          <a:xfrm>
            <a:off x="605111" y="535168"/>
            <a:ext cx="9232569" cy="880455"/>
          </a:xfrm>
        </p:spPr>
        <p:txBody>
          <a:bodyPr/>
          <a:lstStyle/>
          <a:p>
            <a:pPr>
              <a:lnSpc>
                <a:spcPts val="3800"/>
              </a:lnSpc>
            </a:pPr>
            <a:r>
              <a:rPr lang="en-US">
                <a:latin typeface="Arial"/>
                <a:cs typeface="Arial"/>
              </a:rPr>
              <a:t>Meeting the Growing Need for Home Fire Financial Assistance</a:t>
            </a:r>
            <a:endParaRPr lang="en-US"/>
          </a:p>
        </p:txBody>
      </p:sp>
      <p:sp>
        <p:nvSpPr>
          <p:cNvPr id="15" name="Text Placeholder 14">
            <a:extLst>
              <a:ext uri="{FF2B5EF4-FFF2-40B4-BE49-F238E27FC236}">
                <a16:creationId xmlns:a16="http://schemas.microsoft.com/office/drawing/2014/main" id="{A7A44B53-165C-AF4A-99F5-BDD75B0F958F}"/>
              </a:ext>
            </a:extLst>
          </p:cNvPr>
          <p:cNvSpPr>
            <a:spLocks noGrp="1"/>
          </p:cNvSpPr>
          <p:nvPr>
            <p:ph idx="1"/>
          </p:nvPr>
        </p:nvSpPr>
        <p:spPr>
          <a:xfrm>
            <a:off x="605111" y="1629111"/>
            <a:ext cx="9232569" cy="1564600"/>
          </a:xfrm>
        </p:spPr>
        <p:txBody>
          <a:bodyPr lIns="91440" tIns="45720" rIns="91440" bIns="45720" anchor="t"/>
          <a:lstStyle/>
          <a:p>
            <a:pPr>
              <a:lnSpc>
                <a:spcPct val="114000"/>
              </a:lnSpc>
              <a:spcBef>
                <a:spcPts val="1200"/>
              </a:spcBef>
            </a:pPr>
            <a:r>
              <a:rPr lang="en-US" sz="1800">
                <a:latin typeface="Arial"/>
                <a:cs typeface="Arial"/>
              </a:rPr>
              <a:t>In the past three months, the Red Cross helped nearly </a:t>
            </a:r>
            <a:r>
              <a:rPr lang="en-US" sz="1800" b="1">
                <a:solidFill>
                  <a:srgbClr val="ED1B24"/>
                </a:solidFill>
                <a:latin typeface="Arial"/>
                <a:cs typeface="Arial"/>
              </a:rPr>
              <a:t>60,000 individuals </a:t>
            </a:r>
            <a:r>
              <a:rPr lang="en-US" sz="1800">
                <a:latin typeface="Arial"/>
                <a:cs typeface="Arial"/>
              </a:rPr>
              <a:t>with financial assistance following over </a:t>
            </a:r>
            <a:r>
              <a:rPr lang="en-US" sz="1800" b="1">
                <a:solidFill>
                  <a:srgbClr val="ED1B24"/>
                </a:solidFill>
                <a:latin typeface="Arial"/>
                <a:cs typeface="Arial"/>
              </a:rPr>
              <a:t>22,800 home fires. </a:t>
            </a:r>
            <a:r>
              <a:rPr lang="en-US" sz="1800">
                <a:latin typeface="Arial"/>
                <a:cs typeface="Arial"/>
              </a:rPr>
              <a:t>Families are experiencing greater barriers to recovery, including inflation amidst a national affordable housing shortage. Thanks to your generosity, we have been able to </a:t>
            </a:r>
            <a:r>
              <a:rPr lang="en-US" sz="1800" b="1">
                <a:solidFill>
                  <a:srgbClr val="ED1B24"/>
                </a:solidFill>
                <a:latin typeface="Arial"/>
                <a:cs typeface="Arial"/>
              </a:rPr>
              <a:t>increase the amount of financial assistance</a:t>
            </a:r>
            <a:r>
              <a:rPr lang="en-US" sz="1800">
                <a:latin typeface="Arial"/>
                <a:cs typeface="Arial"/>
              </a:rPr>
              <a:t> </a:t>
            </a:r>
            <a:br>
              <a:rPr lang="en-US" sz="1800">
                <a:latin typeface="Arial"/>
                <a:cs typeface="Arial"/>
              </a:rPr>
            </a:br>
            <a:r>
              <a:rPr lang="en-US" sz="1800">
                <a:latin typeface="Arial"/>
                <a:cs typeface="Arial"/>
              </a:rPr>
              <a:t>we provide to families recovering from home fires by </a:t>
            </a:r>
            <a:r>
              <a:rPr lang="en-US" sz="1800" b="1">
                <a:solidFill>
                  <a:srgbClr val="ED1B24"/>
                </a:solidFill>
                <a:latin typeface="Arial"/>
                <a:cs typeface="Arial"/>
              </a:rPr>
              <a:t>2.4%</a:t>
            </a:r>
            <a:r>
              <a:rPr lang="en-US" sz="1800">
                <a:latin typeface="Arial"/>
                <a:cs typeface="Arial"/>
              </a:rPr>
              <a:t> on average.</a:t>
            </a:r>
            <a:endParaRPr lang="en-US" sz="1800"/>
          </a:p>
        </p:txBody>
      </p:sp>
      <p:pic>
        <p:nvPicPr>
          <p:cNvPr id="5" name="Picture Placeholder 4" descr="A picture containing indoor, window, cluttered, furniture&#10;&#10;Description automatically generated">
            <a:extLst>
              <a:ext uri="{FF2B5EF4-FFF2-40B4-BE49-F238E27FC236}">
                <a16:creationId xmlns:a16="http://schemas.microsoft.com/office/drawing/2014/main" id="{561B6BBE-E2A6-AC3E-7711-DB1347F20002}"/>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3332163"/>
            <a:ext cx="10058400" cy="3055937"/>
          </a:xfrm>
        </p:spPr>
      </p:pic>
    </p:spTree>
    <p:extLst>
      <p:ext uri="{BB962C8B-B14F-4D97-AF65-F5344CB8AC3E}">
        <p14:creationId xmlns:p14="http://schemas.microsoft.com/office/powerpoint/2010/main" val="200592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978468" y="3383280"/>
            <a:ext cx="1554480" cy="775812"/>
          </a:xfrm>
        </p:spPr>
        <p:txBody>
          <a:bodyPr lIns="91440" tIns="45720" rIns="91440" bIns="45720" anchor="t"/>
          <a:lstStyle/>
          <a:p>
            <a:pPr>
              <a:spcBef>
                <a:spcPct val="20000"/>
              </a:spcBef>
            </a:pPr>
            <a:r>
              <a:rPr lang="en-US" sz="2400" b="1">
                <a:solidFill>
                  <a:srgbClr val="ED1B24"/>
                </a:solidFill>
              </a:rPr>
              <a:t>63,400</a:t>
            </a:r>
          </a:p>
          <a:p>
            <a:r>
              <a:rPr lang="en-US">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713679" y="3383280"/>
            <a:ext cx="1554480" cy="756516"/>
          </a:xfrm>
        </p:spPr>
        <p:txBody>
          <a:bodyPr lIns="91440" tIns="45720" rIns="91440" bIns="45720" anchor="t"/>
          <a:lstStyle/>
          <a:p>
            <a:r>
              <a:rPr lang="en-US" sz="2400" b="1">
                <a:solidFill>
                  <a:srgbClr val="ED1B24"/>
                </a:solidFill>
              </a:rPr>
              <a:t>25,700</a:t>
            </a:r>
          </a:p>
          <a:p>
            <a:r>
              <a:rPr lang="en-US">
                <a:solidFill>
                  <a:srgbClr val="6D6E70"/>
                </a:solidFill>
                <a:latin typeface="Arial"/>
                <a:cs typeface="Arial"/>
              </a:rPr>
              <a:t>homes made </a:t>
            </a:r>
          </a:p>
          <a:p>
            <a:r>
              <a:rPr lang="en-US">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585036" y="3383280"/>
            <a:ext cx="1554480" cy="756516"/>
          </a:xfrm>
        </p:spPr>
        <p:txBody>
          <a:bodyPr lIns="91440" tIns="45720" rIns="91440" bIns="45720" anchor="t"/>
          <a:lstStyle/>
          <a:p>
            <a:r>
              <a:rPr lang="en-US" sz="2400" b="1">
                <a:solidFill>
                  <a:srgbClr val="ED1B24"/>
                </a:solidFill>
                <a:latin typeface="Arial"/>
                <a:cs typeface="Arial"/>
              </a:rPr>
              <a:t>15,600</a:t>
            </a:r>
            <a:endParaRPr lang="en-US" sz="2400" b="1">
              <a:solidFill>
                <a:srgbClr val="ED1B24"/>
              </a:solidFill>
            </a:endParaRPr>
          </a:p>
          <a:p>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440996" y="3383280"/>
            <a:ext cx="1613257" cy="756516"/>
          </a:xfrm>
        </p:spPr>
        <p:txBody>
          <a:bodyPr lIns="91440" tIns="45720" rIns="91440" bIns="45720" anchor="t"/>
          <a:lstStyle/>
          <a:p>
            <a:r>
              <a:rPr lang="en-US" sz="2400" b="1">
                <a:solidFill>
                  <a:srgbClr val="ED1B24"/>
                </a:solidFill>
                <a:latin typeface="Arial"/>
                <a:cs typeface="Arial"/>
              </a:rPr>
              <a:t>59,800</a:t>
            </a:r>
            <a:endParaRPr lang="en-US" sz="2400" b="1">
              <a:solidFill>
                <a:srgbClr val="ED1B24"/>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8217366" y="3383280"/>
            <a:ext cx="1744196" cy="1233488"/>
          </a:xfrm>
        </p:spPr>
        <p:txBody>
          <a:bodyPr lIns="91440" tIns="45720" rIns="91440" bIns="45720" anchor="t"/>
          <a:lstStyle/>
          <a:p>
            <a:r>
              <a:rPr lang="en-US" sz="2400" b="1">
                <a:solidFill>
                  <a:srgbClr val="ED1B24"/>
                </a:solidFill>
                <a:latin typeface="Arial"/>
                <a:cs typeface="Arial"/>
              </a:rPr>
              <a:t>55,400</a:t>
            </a:r>
            <a:endParaRPr lang="en-US" sz="2400" b="1">
              <a:solidFill>
                <a:srgbClr val="ED1B24"/>
              </a:solidFill>
            </a:endParaRPr>
          </a:p>
          <a:p>
            <a:r>
              <a:rPr lang="en-US">
                <a:solidFill>
                  <a:srgbClr val="6D6E70"/>
                </a:solidFill>
                <a:latin typeface="Arial"/>
                <a:cs typeface="Arial"/>
              </a:rPr>
              <a:t>youth reached with preparedness education</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a:xfrm>
            <a:off x="96838" y="4594355"/>
            <a:ext cx="1053089" cy="790430"/>
          </a:xfrm>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028769" y="4730589"/>
            <a:ext cx="1554480" cy="581891"/>
          </a:xfrm>
        </p:spPr>
        <p:txBody>
          <a:bodyPr lIns="91440" tIns="45720" rIns="91440" bIns="45720" anchor="t"/>
          <a:lstStyle/>
          <a:p>
            <a:r>
              <a:rPr lang="en-US">
                <a:latin typeface="Arial"/>
                <a:cs typeface="Arial"/>
              </a:rPr>
              <a:t>152,000</a:t>
            </a:r>
            <a:endParaRPr lang="en-US">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768560" y="4733776"/>
            <a:ext cx="1554480" cy="581891"/>
          </a:xfrm>
        </p:spPr>
        <p:txBody>
          <a:bodyPr lIns="91440" tIns="45720" rIns="91440" bIns="45720" anchor="t"/>
          <a:lstStyle/>
          <a:p>
            <a:r>
              <a:rPr lang="en-US">
                <a:solidFill>
                  <a:srgbClr val="6D6E70"/>
                </a:solidFill>
                <a:latin typeface="Arial"/>
                <a:cs typeface="Arial"/>
              </a:rPr>
              <a:t>60,525</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547439" y="4733776"/>
            <a:ext cx="1554480" cy="592897"/>
          </a:xfrm>
        </p:spPr>
        <p:txBody>
          <a:bodyPr lIns="91440" tIns="45720" rIns="91440" bIns="45720" anchor="t"/>
          <a:lstStyle/>
          <a:p>
            <a:r>
              <a:rPr lang="en-US">
                <a:latin typeface="Arial"/>
                <a:cs typeface="Arial"/>
              </a:rPr>
              <a:t>46,000</a:t>
            </a:r>
            <a:endParaRPr lang="en-US">
              <a:solidFill>
                <a:srgbClr val="6D6E70"/>
              </a:solidFill>
              <a:latin typeface="Arial"/>
              <a:cs typeface="Arial"/>
            </a:endParaRP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499774" y="4733776"/>
            <a:ext cx="1554480" cy="581891"/>
          </a:xfrm>
        </p:spPr>
        <p:txBody>
          <a:bodyPr lIns="91440" tIns="45720" rIns="91440" bIns="45720" anchor="t"/>
          <a:lstStyle/>
          <a:p>
            <a:r>
              <a:rPr lang="en-US">
                <a:solidFill>
                  <a:srgbClr val="6D6E70"/>
                </a:solidFill>
                <a:latin typeface="Arial"/>
                <a:cs typeface="Arial"/>
              </a:rPr>
              <a:t>176,000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8305784" y="4733776"/>
            <a:ext cx="1554480" cy="581891"/>
          </a:xfrm>
        </p:spPr>
        <p:txBody>
          <a:bodyPr lIns="91440" tIns="45720" rIns="91440" bIns="45720" anchor="t"/>
          <a:lstStyle/>
          <a:p>
            <a:r>
              <a:rPr lang="en-US">
                <a:latin typeface="Arial"/>
                <a:cs typeface="Arial"/>
              </a:rPr>
              <a:t>148,200</a:t>
            </a:r>
            <a:endParaRPr lang="en-US">
              <a:solidFill>
                <a:srgbClr val="6D6E70"/>
              </a:solidFill>
            </a:endParaRP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a:t>
            </a:r>
            <a:r>
              <a:rPr lang="en-US">
                <a:solidFill>
                  <a:srgbClr val="ED1B24"/>
                </a:solidFill>
                <a:latin typeface="Arial"/>
                <a:cs typeface="Arial"/>
              </a:rPr>
              <a:t>6,490 dedicated Red Cross home fire workers </a:t>
            </a:r>
            <a:r>
              <a:rPr lang="en-US">
                <a:solidFill>
                  <a:srgbClr val="6D6E70"/>
                </a:solidFill>
                <a:latin typeface="Arial"/>
                <a:cs typeface="Arial"/>
              </a:rPr>
              <a:t>provided</a:t>
            </a:r>
            <a:r>
              <a:rPr lang="en-US">
                <a:latin typeface="Arial"/>
                <a:cs typeface="Arial"/>
              </a:rPr>
              <a:t> </a:t>
            </a:r>
            <a:r>
              <a:rPr lang="en-US">
                <a:solidFill>
                  <a:srgbClr val="6D6E70"/>
                </a:solidFill>
                <a:latin typeface="Arial"/>
                <a:cs typeface="Arial"/>
              </a:rPr>
              <a:t>critical services to help families prepare for and recover from home fires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346347"/>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8469" t="-5319" r="-16722" b="-5319"/>
          <a:stretch/>
        </p:blipFill>
        <p:spPr>
          <a:xfrm>
            <a:off x="493061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l="-10186" t="-12495" r="-21065" b="-12495"/>
          <a:stretch/>
        </p:blipFill>
        <p:spPr>
          <a:xfrm>
            <a:off x="312420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19468" t="-12703" r="-19468" b="-12703"/>
          <a:stretch/>
        </p:blipFill>
        <p:spPr>
          <a:xfrm>
            <a:off x="654197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1153254"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64790" y="2427652"/>
            <a:ext cx="952033" cy="952033"/>
          </a:xfrm>
          <a:prstGeom prst="rect">
            <a:avLst/>
          </a:prstGeom>
        </p:spPr>
      </p:pic>
    </p:spTree>
    <p:extLst>
      <p:ext uri="{BB962C8B-B14F-4D97-AF65-F5344CB8AC3E}">
        <p14:creationId xmlns:p14="http://schemas.microsoft.com/office/powerpoint/2010/main" val="306531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Alleviating Suffering </a:t>
            </a:r>
            <a:br>
              <a:rPr lang="en-US">
                <a:latin typeface="Arial"/>
                <a:cs typeface="Arial"/>
              </a:rPr>
            </a:br>
            <a:r>
              <a:rPr lang="en-US">
                <a:latin typeface="Arial"/>
                <a:cs typeface="Arial"/>
              </a:rPr>
              <a:t>Around the World</a:t>
            </a:r>
            <a:endParaRPr lang="en-US"/>
          </a:p>
        </p:txBody>
      </p:sp>
      <p:pic>
        <p:nvPicPr>
          <p:cNvPr id="4" name="Picture 3">
            <a:extLst>
              <a:ext uri="{FF2B5EF4-FFF2-40B4-BE49-F238E27FC236}">
                <a16:creationId xmlns:a16="http://schemas.microsoft.com/office/drawing/2014/main" id="{2934D456-C9A7-064F-937A-6CDB066C7811}"/>
              </a:ext>
            </a:extLst>
          </p:cNvPr>
          <p:cNvPicPr>
            <a:picLocks noChangeAspect="1"/>
          </p:cNvPicPr>
          <p:nvPr/>
        </p:nvPicPr>
        <p:blipFill>
          <a:blip r:embed="rId2"/>
          <a:stretch>
            <a:fillRect/>
          </a:stretch>
        </p:blipFill>
        <p:spPr>
          <a:xfrm>
            <a:off x="6762307" y="2318769"/>
            <a:ext cx="1436711" cy="1242869"/>
          </a:xfrm>
          <a:prstGeom prst="rect">
            <a:avLst/>
          </a:prstGeom>
        </p:spPr>
      </p:pic>
    </p:spTree>
    <p:extLst>
      <p:ext uri="{BB962C8B-B14F-4D97-AF65-F5344CB8AC3E}">
        <p14:creationId xmlns:p14="http://schemas.microsoft.com/office/powerpoint/2010/main" val="417805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CE4113E-93DF-D7DC-26A3-DD02FE79C152}"/>
              </a:ext>
            </a:extLst>
          </p:cNvPr>
          <p:cNvSpPr>
            <a:spLocks noGrp="1"/>
          </p:cNvSpPr>
          <p:nvPr>
            <p:ph type="body" sz="quarter" idx="13"/>
          </p:nvPr>
        </p:nvSpPr>
        <p:spPr>
          <a:xfrm>
            <a:off x="5029200" y="368300"/>
            <a:ext cx="4660900" cy="2325688"/>
          </a:xfrm>
        </p:spPr>
        <p:txBody>
          <a:bodyPr/>
          <a:lstStyle/>
          <a:p>
            <a:r>
              <a:rPr lang="en-US"/>
              <a:t>“When I read about this  cash assistance, I felt hope. The Red Cross gives me hope.”</a:t>
            </a:r>
          </a:p>
        </p:txBody>
      </p:sp>
      <p:sp>
        <p:nvSpPr>
          <p:cNvPr id="13" name="Text Placeholder 12">
            <a:extLst>
              <a:ext uri="{FF2B5EF4-FFF2-40B4-BE49-F238E27FC236}">
                <a16:creationId xmlns:a16="http://schemas.microsoft.com/office/drawing/2014/main" id="{52BF9188-92E9-D7C0-4094-7603D85DD1E3}"/>
              </a:ext>
            </a:extLst>
          </p:cNvPr>
          <p:cNvSpPr>
            <a:spLocks noGrp="1"/>
          </p:cNvSpPr>
          <p:nvPr>
            <p:ph type="body" sz="quarter" idx="14"/>
          </p:nvPr>
        </p:nvSpPr>
        <p:spPr>
          <a:xfrm>
            <a:off x="4373563" y="2370517"/>
            <a:ext cx="5297487" cy="1113252"/>
          </a:xfrm>
        </p:spPr>
        <p:txBody>
          <a:bodyPr/>
          <a:lstStyle/>
          <a:p>
            <a:r>
              <a:rPr lang="en-US" dirty="0"/>
              <a:t>Liubov, a resident of a shelter for displaced </a:t>
            </a:r>
            <a:br>
              <a:rPr lang="en-US" dirty="0"/>
            </a:br>
            <a:r>
              <a:rPr lang="en-US" dirty="0"/>
              <a:t>Ukrainians in Szeged, Hungary</a:t>
            </a:r>
          </a:p>
          <a:p>
            <a:endParaRPr lang="en-US" dirty="0"/>
          </a:p>
          <a:p>
            <a:r>
              <a:rPr lang="en-US" b="1" dirty="0">
                <a:effectLst/>
                <a:latin typeface="Arial" panose="020B0604020202020204" pitchFamily="34" charset="0"/>
              </a:rPr>
              <a:t>“I came in July and didn’t have any warm clothes,” Liubov continued. “I bought this sweater that I’m wearing.’</a:t>
            </a:r>
            <a:endParaRPr lang="en-US" b="1" dirty="0"/>
          </a:p>
        </p:txBody>
      </p:sp>
      <p:pic>
        <p:nvPicPr>
          <p:cNvPr id="6" name="Picture Placeholder 5" descr="A group of women sitting on a bed&#10;&#10;Description automatically generated with medium confidence">
            <a:extLst>
              <a:ext uri="{FF2B5EF4-FFF2-40B4-BE49-F238E27FC236}">
                <a16:creationId xmlns:a16="http://schemas.microsoft.com/office/drawing/2014/main" id="{80271D1E-C0BE-CE82-8EFD-D4AD06DD528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b="-257"/>
          <a:stretch/>
        </p:blipFill>
        <p:spPr>
          <a:xfrm>
            <a:off x="615950" y="368300"/>
            <a:ext cx="3757613" cy="3508375"/>
          </a:xfrm>
        </p:spPr>
      </p:pic>
      <p:sp>
        <p:nvSpPr>
          <p:cNvPr id="14" name="Text Placeholder 13">
            <a:extLst>
              <a:ext uri="{FF2B5EF4-FFF2-40B4-BE49-F238E27FC236}">
                <a16:creationId xmlns:a16="http://schemas.microsoft.com/office/drawing/2014/main" id="{01BAF668-EAAE-5002-8BA5-0ED58DB7E230}"/>
              </a:ext>
            </a:extLst>
          </p:cNvPr>
          <p:cNvSpPr>
            <a:spLocks noGrp="1"/>
          </p:cNvSpPr>
          <p:nvPr>
            <p:ph type="body" sz="quarter" idx="16"/>
          </p:nvPr>
        </p:nvSpPr>
        <p:spPr>
          <a:xfrm>
            <a:off x="546928" y="4205818"/>
            <a:ext cx="8984697" cy="2236788"/>
          </a:xfrm>
        </p:spPr>
        <p:txBody>
          <a:bodyPr/>
          <a:lstStyle/>
          <a:p>
            <a:pPr marL="0">
              <a:lnSpc>
                <a:spcPct val="115000"/>
              </a:lnSpc>
              <a:spcAft>
                <a:spcPts val="0"/>
              </a:spcAft>
            </a:pPr>
            <a:r>
              <a:rPr lang="en-US" b="1" dirty="0">
                <a:solidFill>
                  <a:srgbClr val="ED1B24"/>
                </a:solidFill>
              </a:rPr>
              <a:t>Ukraine Humanitarian Crisis 1-Year Update: </a:t>
            </a:r>
            <a:r>
              <a:rPr lang="en-US" dirty="0">
                <a:effectLst/>
                <a:latin typeface="Arial" panose="020B0604020202020204" pitchFamily="34" charset="0"/>
                <a:ea typeface="Calibri" panose="020F0502020204030204" pitchFamily="34" charset="0"/>
                <a:cs typeface="Times New Roman" panose="02020603050405020304" pitchFamily="18" charset="0"/>
              </a:rPr>
              <a:t>One year since the armed conflict in Ukraine escalated, the American Red Cross and our partners in the Red Cross and Red Crescent network continue to provide critical assistance to people in need. Thanks to the generous support of compassionate donors, we have contributed </a:t>
            </a:r>
            <a:r>
              <a:rPr lang="en-US" b="1"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funding, technical expertise </a:t>
            </a:r>
            <a:r>
              <a:rPr lang="en-US"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and </a:t>
            </a:r>
            <a:r>
              <a:rPr lang="en-US" b="1"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specialists</a:t>
            </a:r>
            <a:r>
              <a:rPr lang="en-US"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on the ground</a:t>
            </a:r>
            <a:r>
              <a:rPr lang="en-US"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 </a:t>
            </a:r>
            <a:r>
              <a:rPr lang="en-US" dirty="0">
                <a:effectLst/>
                <a:latin typeface="Arial" panose="020B0604020202020204" pitchFamily="34" charset="0"/>
                <a:ea typeface="Calibri" panose="020F0502020204030204" pitchFamily="34" charset="0"/>
                <a:cs typeface="Times New Roman" panose="02020603050405020304" pitchFamily="18" charset="0"/>
              </a:rPr>
              <a:t>both inside Ukraine and in nearby countries where people, like Liubov, fleeing the violence have taken refuge. </a:t>
            </a:r>
            <a:r>
              <a:rPr lang="en-US" dirty="0"/>
              <a:t>For more information, including stories of people we have helped and expenses and budget to date, see our </a:t>
            </a:r>
            <a:r>
              <a:rPr lang="en-US" sz="16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Ukraine Humanitarian Crisis 1-Year Update</a:t>
            </a:r>
            <a:r>
              <a:rPr lang="en-US" dirty="0"/>
              <a:t>.</a:t>
            </a:r>
            <a:r>
              <a:rPr lang="en-US" b="1" dirty="0"/>
              <a:t> </a:t>
            </a:r>
            <a:br>
              <a:rPr lang="en-US" b="1" dirty="0"/>
            </a:br>
            <a:r>
              <a:rPr lang="en-US" dirty="0"/>
              <a:t> </a:t>
            </a:r>
          </a:p>
        </p:txBody>
      </p:sp>
    </p:spTree>
    <p:extLst>
      <p:ext uri="{BB962C8B-B14F-4D97-AF65-F5344CB8AC3E}">
        <p14:creationId xmlns:p14="http://schemas.microsoft.com/office/powerpoint/2010/main" val="67596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79754E-DE51-4381-9254-82C475482D86}"/>
              </a:ext>
            </a:extLst>
          </p:cNvPr>
          <p:cNvSpPr>
            <a:spLocks noGrp="1"/>
          </p:cNvSpPr>
          <p:nvPr>
            <p:ph idx="1"/>
          </p:nvPr>
        </p:nvSpPr>
        <p:spPr>
          <a:xfrm>
            <a:off x="405114" y="1710634"/>
            <a:ext cx="4986036" cy="4163915"/>
          </a:xfrm>
        </p:spPr>
        <p:txBody>
          <a:bodyPr lIns="91440" tIns="45720" rIns="91440" bIns="45720" anchor="t">
            <a:noAutofit/>
          </a:bodyPr>
          <a:lstStyle/>
          <a:p>
            <a:pPr>
              <a:lnSpc>
                <a:spcPct val="114000"/>
              </a:lnSpc>
              <a:spcAft>
                <a:spcPts val="600"/>
              </a:spcAft>
            </a:pPr>
            <a:r>
              <a:rPr lang="en-US" sz="2000" dirty="0">
                <a:latin typeface="Arial"/>
                <a:cs typeface="Arial"/>
              </a:rPr>
              <a:t>Following deadly and destructive earthquakes in </a:t>
            </a:r>
            <a:r>
              <a:rPr lang="en-US" sz="2000" dirty="0" err="1">
                <a:latin typeface="Arial"/>
                <a:cs typeface="Arial"/>
              </a:rPr>
              <a:t>Türkiye</a:t>
            </a:r>
            <a:r>
              <a:rPr lang="en-US" sz="2000" dirty="0">
                <a:latin typeface="Arial"/>
                <a:cs typeface="Arial"/>
              </a:rPr>
              <a:t> and Syria, </a:t>
            </a:r>
            <a:r>
              <a:rPr lang="en-US" sz="2000" dirty="0">
                <a:effectLst/>
                <a:latin typeface="Arial"/>
                <a:ea typeface="Times New Roman" panose="02020603050405020304" pitchFamily="18" charset="0"/>
                <a:cs typeface="Arial"/>
              </a:rPr>
              <a:t>the global Red Cross and Red Crescent network is focused on helping survivors with essential aid, including hot meals, </a:t>
            </a:r>
            <a:r>
              <a:rPr lang="en-US" sz="2000" dirty="0">
                <a:latin typeface="Arial"/>
                <a:ea typeface="Times New Roman" panose="02020603050405020304" pitchFamily="18" charset="0"/>
                <a:cs typeface="Arial"/>
              </a:rPr>
              <a:t>tents and blankets,</a:t>
            </a:r>
            <a:r>
              <a:rPr lang="en-US" sz="2000" dirty="0">
                <a:effectLst/>
                <a:latin typeface="Arial"/>
                <a:ea typeface="Times New Roman" panose="02020603050405020304" pitchFamily="18" charset="0"/>
                <a:cs typeface="Arial"/>
              </a:rPr>
              <a:t> physical and mental health, and other relief supplies.</a:t>
            </a:r>
          </a:p>
          <a:p>
            <a:pPr>
              <a:lnSpc>
                <a:spcPct val="114000"/>
              </a:lnSpc>
              <a:spcAft>
                <a:spcPts val="600"/>
              </a:spcAft>
            </a:pPr>
            <a:endParaRPr lang="en-US" sz="2000" dirty="0">
              <a:ea typeface="Times New Roman" panose="02020603050405020304" pitchFamily="18" charset="0"/>
            </a:endParaRPr>
          </a:p>
          <a:p>
            <a:pPr>
              <a:lnSpc>
                <a:spcPct val="114000"/>
              </a:lnSpc>
              <a:spcAft>
                <a:spcPts val="600"/>
              </a:spcAft>
            </a:pPr>
            <a:r>
              <a:rPr lang="en-US" sz="2000" dirty="0">
                <a:effectLst/>
                <a:latin typeface="Arial"/>
                <a:ea typeface="Times New Roman" panose="02020603050405020304" pitchFamily="18" charset="0"/>
                <a:cs typeface="Arial"/>
              </a:rPr>
              <a:t>For more details on how the Red Cross and Red Crescent network is helping, </a:t>
            </a:r>
            <a:br>
              <a:rPr lang="en-US" sz="2000" dirty="0">
                <a:effectLst/>
                <a:latin typeface="Arial" panose="020B0604020202020204" pitchFamily="34" charset="0"/>
                <a:ea typeface="Times New Roman" panose="02020603050405020304" pitchFamily="18" charset="0"/>
              </a:rPr>
            </a:br>
            <a:r>
              <a:rPr lang="en-US" sz="2000" dirty="0">
                <a:effectLst/>
                <a:latin typeface="Arial"/>
                <a:ea typeface="Times New Roman" panose="02020603050405020304" pitchFamily="18" charset="0"/>
                <a:cs typeface="Arial"/>
              </a:rPr>
              <a:t>visit </a:t>
            </a:r>
            <a:r>
              <a:rPr lang="en-US" sz="2000" dirty="0">
                <a:effectLst/>
                <a:latin typeface="Arial"/>
                <a:ea typeface="Times New Roman" panose="02020603050405020304" pitchFamily="18" charset="0"/>
                <a:cs typeface="Arial"/>
                <a:hlinkClick r:id="rId3"/>
              </a:rPr>
              <a:t>redcross.org</a:t>
            </a:r>
            <a:r>
              <a:rPr lang="en-US" sz="2000" dirty="0">
                <a:effectLst/>
                <a:latin typeface="Arial"/>
                <a:ea typeface="Times New Roman" panose="02020603050405020304" pitchFamily="18" charset="0"/>
                <a:cs typeface="Arial"/>
              </a:rPr>
              <a:t>.</a:t>
            </a:r>
            <a:r>
              <a:rPr lang="en-US" sz="2000" dirty="0">
                <a:latin typeface="Arial"/>
                <a:ea typeface="Times New Roman" panose="02020603050405020304" pitchFamily="18" charset="0"/>
                <a:cs typeface="Arial"/>
              </a:rPr>
              <a:t> </a:t>
            </a:r>
            <a:endParaRPr lang="en-US" sz="2000" dirty="0">
              <a:effectLst/>
              <a:latin typeface="Arial" panose="020B0604020202020204" pitchFamily="34" charset="0"/>
              <a:ea typeface="Times New Roman" panose="02020603050405020304" pitchFamily="18" charset="0"/>
            </a:endParaRPr>
          </a:p>
        </p:txBody>
      </p:sp>
      <p:sp>
        <p:nvSpPr>
          <p:cNvPr id="10" name="Title 1">
            <a:extLst>
              <a:ext uri="{FF2B5EF4-FFF2-40B4-BE49-F238E27FC236}">
                <a16:creationId xmlns:a16="http://schemas.microsoft.com/office/drawing/2014/main" id="{B6159520-752D-409F-A53D-ADBE2B34DCBF}"/>
              </a:ext>
            </a:extLst>
          </p:cNvPr>
          <p:cNvSpPr txBox="1">
            <a:spLocks/>
          </p:cNvSpPr>
          <p:nvPr/>
        </p:nvSpPr>
        <p:spPr>
          <a:xfrm>
            <a:off x="405114" y="369666"/>
            <a:ext cx="9314735" cy="1089176"/>
          </a:xfrm>
          <a:prstGeom prst="rect">
            <a:avLst/>
          </a:prstGeom>
        </p:spPr>
        <p:txBody>
          <a:bodyPr anchor="ctr">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pPr>
              <a:lnSpc>
                <a:spcPts val="3400"/>
              </a:lnSpc>
            </a:pPr>
            <a:r>
              <a:rPr lang="en-US"/>
              <a:t>Red Cross, Red Crescent Teams Responding to </a:t>
            </a:r>
            <a:br>
              <a:rPr lang="en-US"/>
            </a:br>
            <a:r>
              <a:rPr lang="en-US"/>
              <a:t>Earthquakes in </a:t>
            </a:r>
            <a:r>
              <a:rPr lang="en-US" err="1"/>
              <a:t>Türkiye</a:t>
            </a:r>
            <a:r>
              <a:rPr lang="en-US"/>
              <a:t> and Syria</a:t>
            </a:r>
          </a:p>
        </p:txBody>
      </p:sp>
      <p:sp>
        <p:nvSpPr>
          <p:cNvPr id="13" name="Text Placeholder 11">
            <a:extLst>
              <a:ext uri="{FF2B5EF4-FFF2-40B4-BE49-F238E27FC236}">
                <a16:creationId xmlns:a16="http://schemas.microsoft.com/office/drawing/2014/main" id="{49F0FBEB-6ACF-7A4D-F534-59E5FD1E2F1D}"/>
              </a:ext>
            </a:extLst>
          </p:cNvPr>
          <p:cNvSpPr txBox="1">
            <a:spLocks/>
          </p:cNvSpPr>
          <p:nvPr/>
        </p:nvSpPr>
        <p:spPr>
          <a:xfrm>
            <a:off x="5321055" y="1710634"/>
            <a:ext cx="4332231" cy="2325688"/>
          </a:xfrm>
          <a:prstGeom prst="rect">
            <a:avLst/>
          </a:prstGeom>
        </p:spPr>
        <p:txBody>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gn="r">
              <a:buNone/>
            </a:pPr>
            <a:r>
              <a:rPr lang="en-US" sz="3000">
                <a:solidFill>
                  <a:srgbClr val="4784B5"/>
                </a:solidFill>
                <a:latin typeface="Georgia" panose="02040502050405020303" pitchFamily="18" charset="0"/>
              </a:rPr>
              <a:t>“Some of these people have already been through so much, it’s hard to imagine what this must feel like.” </a:t>
            </a:r>
          </a:p>
        </p:txBody>
      </p:sp>
      <p:sp>
        <p:nvSpPr>
          <p:cNvPr id="14" name="Text Placeholder 12">
            <a:extLst>
              <a:ext uri="{FF2B5EF4-FFF2-40B4-BE49-F238E27FC236}">
                <a16:creationId xmlns:a16="http://schemas.microsoft.com/office/drawing/2014/main" id="{E995FD14-D553-6561-EC12-8B13E1E50182}"/>
              </a:ext>
            </a:extLst>
          </p:cNvPr>
          <p:cNvSpPr txBox="1">
            <a:spLocks/>
          </p:cNvSpPr>
          <p:nvPr/>
        </p:nvSpPr>
        <p:spPr>
          <a:xfrm>
            <a:off x="5321055" y="4186516"/>
            <a:ext cx="4332231" cy="1113252"/>
          </a:xfrm>
          <a:prstGeom prst="rect">
            <a:avLst/>
          </a:prstGeom>
        </p:spPr>
        <p:txBody>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gn="r">
              <a:lnSpc>
                <a:spcPct val="114000"/>
              </a:lnSpc>
              <a:buNone/>
            </a:pPr>
            <a:r>
              <a:rPr lang="en-US" sz="1400" err="1"/>
              <a:t>Birgul</a:t>
            </a:r>
            <a:r>
              <a:rPr lang="en-US" sz="1400"/>
              <a:t>, public health specialist </a:t>
            </a:r>
            <a:br>
              <a:rPr lang="en-US" sz="1400"/>
            </a:br>
            <a:r>
              <a:rPr lang="en-US" sz="1400"/>
              <a:t>for the Turkish Red Crescent</a:t>
            </a:r>
            <a:endParaRPr lang="en-US" sz="1400" b="1"/>
          </a:p>
        </p:txBody>
      </p:sp>
    </p:spTree>
    <p:extLst>
      <p:ext uri="{BB962C8B-B14F-4D97-AF65-F5344CB8AC3E}">
        <p14:creationId xmlns:p14="http://schemas.microsoft.com/office/powerpoint/2010/main" val="77046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292985" y="205857"/>
            <a:ext cx="9902632" cy="742433"/>
          </a:xfrm>
        </p:spPr>
        <p:txBody>
          <a:bodyPr lIns="91440" tIns="45720" rIns="91440" bIns="45720" anchor="t"/>
          <a:lstStyle/>
          <a:p>
            <a:r>
              <a:rPr lang="en-US">
                <a:latin typeface="Arial"/>
                <a:cs typeface="Arial"/>
              </a:rPr>
              <a:t>7 Major Emergencies Around the World </a:t>
            </a:r>
            <a:endParaRPr lang="en-US"/>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257818"/>
            <a:ext cx="2711094" cy="4092689"/>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Indonesia Makassar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Chad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Uganda Ebola Outbreak</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Türkiye and Syria Earthquakes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Global Coronavirus Outbreak</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Nepal </a:t>
            </a:r>
            <a:r>
              <a:rPr lang="en-US" sz="1200" err="1">
                <a:solidFill>
                  <a:srgbClr val="6D6E70"/>
                </a:solidFill>
                <a:latin typeface="Arial" charset="0"/>
                <a:cs typeface="Arial" charset="0"/>
              </a:rPr>
              <a:t>Dolakha</a:t>
            </a:r>
            <a:r>
              <a:rPr lang="en-US" sz="1200">
                <a:solidFill>
                  <a:srgbClr val="6D6E70"/>
                </a:solidFill>
                <a:latin typeface="Arial" charset="0"/>
                <a:cs typeface="Arial" charset="0"/>
              </a:rPr>
              <a:t> Fire</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Somalia Drought Hunger Crisis</a:t>
            </a:r>
          </a:p>
          <a:p>
            <a:pPr marL="228600" indent="-228600">
              <a:spcBef>
                <a:spcPts val="600"/>
              </a:spcBef>
              <a:spcAft>
                <a:spcPts val="900"/>
              </a:spcAft>
              <a:buFont typeface="Calibri" pitchFamily="34" charset="0"/>
              <a:buAutoNum type="arabicPeriod"/>
            </a:pPr>
            <a:endParaRPr lang="en-US" sz="1200">
              <a:latin typeface="Arial"/>
              <a:cs typeface="Arial"/>
            </a:endParaRP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5608" y="1307498"/>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6195503" y="319731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7619462" y="322809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9043421" y="322809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6580045" y="27691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6472663" y="35260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7553212" y="273489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6929863" y="354983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2" name="Rectangle 1">
            <a:extLst>
              <a:ext uri="{FF2B5EF4-FFF2-40B4-BE49-F238E27FC236}">
                <a16:creationId xmlns:a16="http://schemas.microsoft.com/office/drawing/2014/main" id="{C018C1D5-3D58-BC6C-4CD3-C6AFFCD8AA0A}"/>
              </a:ext>
            </a:extLst>
          </p:cNvPr>
          <p:cNvSpPr/>
          <p:nvPr/>
        </p:nvSpPr>
        <p:spPr>
          <a:xfrm>
            <a:off x="4696370" y="5887755"/>
            <a:ext cx="5152766" cy="484748"/>
          </a:xfrm>
          <a:prstGeom prst="rect">
            <a:avLst/>
          </a:prstGeom>
        </p:spPr>
        <p:txBody>
          <a:bodyPr wrap="square">
            <a:spAutoFit/>
          </a:bodyPr>
          <a:lstStyle/>
          <a:p>
            <a:pPr algn="r" fontAlgn="base">
              <a:spcBef>
                <a:spcPct val="0"/>
              </a:spcBef>
              <a:spcAft>
                <a:spcPct val="0"/>
              </a:spcAft>
              <a:defRPr/>
            </a:pPr>
            <a:r>
              <a:rPr lang="en-US" sz="850">
                <a:solidFill>
                  <a:srgbClr val="6D6E70"/>
                </a:solidFill>
                <a:latin typeface="Arial" panose="020B0604020202020204" pitchFamily="34" charset="0"/>
                <a:cs typeface="Arial" charset="0"/>
              </a:rPr>
              <a:t>Jan. 1 – March 31, 2023</a:t>
            </a:r>
            <a:endParaRPr lang="en-US" sz="850">
              <a:solidFill>
                <a:srgbClr val="6D6E70"/>
              </a:solidFill>
              <a:cs typeface="Arial" charset="0"/>
            </a:endParaRPr>
          </a:p>
          <a:p>
            <a:pPr lvl="0" algn="r" fontAlgn="base">
              <a:spcBef>
                <a:spcPct val="0"/>
              </a:spcBef>
              <a:spcAft>
                <a:spcPct val="0"/>
              </a:spcAft>
              <a:defRPr/>
            </a:pPr>
            <a:r>
              <a:rPr lang="en-US" sz="850">
                <a:solidFill>
                  <a:srgbClr val="6D6E70"/>
                </a:solidFill>
                <a:latin typeface="Arial" panose="020B0604020202020204" pitchFamily="34" charset="0"/>
                <a:cs typeface="Arial" charset="0"/>
              </a:rPr>
              <a:t>Disasters listed chronologically.</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Tree>
    <p:custDataLst>
      <p:tags r:id="rId1"/>
    </p:custDataLst>
    <p:extLst>
      <p:ext uri="{BB962C8B-B14F-4D97-AF65-F5344CB8AC3E}">
        <p14:creationId xmlns:p14="http://schemas.microsoft.com/office/powerpoint/2010/main" val="127120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lIns="91440" tIns="45720" rIns="91440" bIns="45720" anchor="t"/>
          <a:lstStyle/>
          <a:p>
            <a:pPr>
              <a:spcBef>
                <a:spcPct val="20000"/>
              </a:spcBef>
            </a:pPr>
            <a:r>
              <a:rPr lang="en-US" sz="2400" b="1">
                <a:solidFill>
                  <a:srgbClr val="ED1B24"/>
                </a:solidFill>
                <a:latin typeface="Arial"/>
                <a:cs typeface="Arial"/>
              </a:rPr>
              <a:t>$3.6M</a:t>
            </a:r>
            <a:endParaRPr lang="en-US" sz="2400" b="1">
              <a:solidFill>
                <a:srgbClr val="ED1B24"/>
              </a:solidFill>
            </a:endParaRPr>
          </a:p>
          <a:p>
            <a:r>
              <a:rPr lang="en-US">
                <a:solidFill>
                  <a:srgbClr val="6D6E70"/>
                </a:solidFill>
                <a:latin typeface="Arial"/>
                <a:cs typeface="Arial"/>
              </a:rPr>
              <a:t>donated to Red Cross and Red Crescent efforts*</a:t>
            </a:r>
            <a:r>
              <a:rPr lang="en-US">
                <a:latin typeface="Arial"/>
                <a:cs typeface="Arial"/>
              </a:rPr>
              <a:t> </a:t>
            </a:r>
            <a:endParaRPr lang="en-US">
              <a:solidFill>
                <a:srgbClr val="6D6E70"/>
              </a:solidFill>
            </a:endParaRP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lIns="91440" tIns="45720" rIns="91440" bIns="45720" anchor="t"/>
          <a:lstStyle/>
          <a:p>
            <a:r>
              <a:rPr lang="en-US" sz="2400" b="1">
                <a:solidFill>
                  <a:srgbClr val="ED1B24"/>
                </a:solidFill>
                <a:latin typeface="Arial"/>
                <a:cs typeface="Arial"/>
              </a:rPr>
              <a:t>3</a:t>
            </a:r>
          </a:p>
          <a:p>
            <a:r>
              <a:rPr lang="en-US">
                <a:solidFill>
                  <a:srgbClr val="6D6E70"/>
                </a:solidFill>
                <a:latin typeface="Arial"/>
                <a:cs typeface="Aria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381860" y="3389447"/>
            <a:ext cx="2436271" cy="1233488"/>
          </a:xfrm>
        </p:spPr>
        <p:txBody>
          <a:bodyPr lIns="91440" tIns="45720" rIns="91440" bIns="45720" anchor="t"/>
          <a:lstStyle/>
          <a:p>
            <a:r>
              <a:rPr lang="en-US" sz="2400" b="1">
                <a:solidFill>
                  <a:srgbClr val="ED1B24"/>
                </a:solidFill>
                <a:latin typeface="Arial"/>
                <a:cs typeface="Arial"/>
              </a:rPr>
              <a:t>947</a:t>
            </a:r>
            <a:endParaRPr lang="en-US" sz="2400" b="1">
              <a:solidFill>
                <a:srgbClr val="ED1B24"/>
              </a:solidFill>
            </a:endParaRPr>
          </a:p>
          <a:p>
            <a:r>
              <a:rPr lang="en-US">
                <a:solidFill>
                  <a:srgbClr val="6D6E70"/>
                </a:solidFill>
                <a:latin typeface="Arial"/>
                <a:cs typeface="Arial"/>
              </a:rPr>
              <a:t>families</a:t>
            </a:r>
            <a:r>
              <a:rPr lang="en-US">
                <a:latin typeface="Arial"/>
                <a:cs typeface="Arial"/>
              </a:rPr>
              <a:t> </a:t>
            </a:r>
            <a:endParaRPr lang="en-US">
              <a:solidFill>
                <a:srgbClr val="6D6E70"/>
              </a:solidFill>
            </a:endParaRPr>
          </a:p>
          <a:p>
            <a:r>
              <a:rPr lang="en-US">
                <a:solidFill>
                  <a:srgbClr val="6D6E70"/>
                </a:solidFill>
                <a:latin typeface="Arial"/>
                <a:cs typeface="Arial"/>
              </a:rPr>
              <a:t>reconnected after disasters/</a:t>
            </a:r>
            <a:r>
              <a:rPr lang="en-US">
                <a:latin typeface="Arial"/>
                <a:cs typeface="Arial"/>
              </a:rPr>
              <a:t>conflict/migration</a:t>
            </a:r>
            <a:endParaRPr lang="en-US">
              <a:solidFill>
                <a:srgbClr val="6D6E70"/>
              </a:solidFill>
              <a:latin typeface="Arial"/>
              <a:cs typeface="Arial"/>
            </a:endParaRP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lIns="91440" tIns="45720" rIns="91440" bIns="45720" anchor="t"/>
          <a:lstStyle/>
          <a:p>
            <a:r>
              <a:rPr lang="en-US" sz="2400" b="1">
                <a:solidFill>
                  <a:srgbClr val="ED1B24"/>
                </a:solidFill>
              </a:rPr>
              <a:t>20</a:t>
            </a:r>
          </a:p>
          <a:p>
            <a:r>
              <a:rPr lang="en-US">
                <a:solidFill>
                  <a:srgbClr val="6D6E70"/>
                </a:solidFill>
                <a:latin typeface="Arial"/>
                <a:cs typeface="Arial"/>
              </a:rPr>
              <a:t>preparedness/ risk-reduction projects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0"/>
          </p:nvPr>
        </p:nvSpPr>
        <p:spPr>
          <a:xfrm>
            <a:off x="1252899" y="4777756"/>
            <a:ext cx="1807496" cy="581891"/>
          </a:xfrm>
        </p:spPr>
        <p:txBody>
          <a:bodyPr lIns="91440" tIns="45720" rIns="91440" bIns="45720" anchor="t"/>
          <a:lstStyle/>
          <a:p>
            <a:r>
              <a:rPr lang="en-US">
                <a:solidFill>
                  <a:srgbClr val="6D6E70"/>
                </a:solidFill>
                <a:latin typeface="Arial"/>
                <a:cs typeface="Arial"/>
              </a:rPr>
              <a:t>$</a:t>
            </a:r>
            <a:r>
              <a:rPr lang="en-US">
                <a:latin typeface="Arial"/>
                <a:cs typeface="Arial"/>
              </a:rPr>
              <a:t>21.9M</a:t>
            </a:r>
            <a:endParaRPr lang="en-US">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1"/>
          </p:nvPr>
        </p:nvSpPr>
        <p:spPr>
          <a:xfrm>
            <a:off x="3583616" y="4777756"/>
            <a:ext cx="1529255" cy="581891"/>
          </a:xfrm>
        </p:spPr>
        <p:txBody>
          <a:bodyPr/>
          <a:lstStyle/>
          <a:p>
            <a:r>
              <a:rPr lang="en-US">
                <a:solidFill>
                  <a:srgbClr val="6D6E70"/>
                </a:solidFill>
              </a:rPr>
              <a:t>5</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2"/>
          </p:nvPr>
        </p:nvSpPr>
        <p:spPr>
          <a:xfrm>
            <a:off x="5818117" y="4777756"/>
            <a:ext cx="1529255" cy="581891"/>
          </a:xfrm>
        </p:spPr>
        <p:txBody>
          <a:bodyPr lIns="91440" tIns="45720" rIns="91440" bIns="45720" anchor="t"/>
          <a:lstStyle/>
          <a:p>
            <a:r>
              <a:rPr lang="en-US">
                <a:latin typeface="Arial"/>
                <a:cs typeface="Arial"/>
              </a:rPr>
              <a:t>2,834</a:t>
            </a:r>
            <a:endParaRPr lang="en-US"/>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3"/>
          </p:nvPr>
        </p:nvSpPr>
        <p:spPr>
          <a:xfrm>
            <a:off x="8078098" y="4777756"/>
            <a:ext cx="1427018" cy="581891"/>
          </a:xfrm>
        </p:spPr>
        <p:txBody>
          <a:bodyPr lIns="91440" tIns="45720" rIns="91440" bIns="45720" anchor="t"/>
          <a:lstStyle/>
          <a:p>
            <a:r>
              <a:rPr lang="en-US">
                <a:latin typeface="Arial"/>
                <a:cs typeface="Arial"/>
              </a:rPr>
              <a:t>24</a:t>
            </a:r>
            <a:endParaRPr lang="en-US">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353943"/>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and Red Crescent national societies following specific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504"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lIns="91440" tIns="45720" rIns="91440" bIns="45720" anchor="t"/>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a:cs typeface="Arial"/>
              </a:rPr>
              <a:t>This quarter, the American Red Cross actively supported </a:t>
            </a:r>
            <a:br>
              <a:rPr lang="en-US">
                <a:latin typeface="Arial" charset="0"/>
                <a:cs typeface="Arial" charset="0"/>
              </a:rPr>
            </a:br>
            <a:r>
              <a:rPr lang="en-US">
                <a:latin typeface="Arial"/>
                <a:cs typeface="Arial"/>
              </a:rPr>
              <a:t>disaster preparedness, relief and recovery work in </a:t>
            </a:r>
            <a:r>
              <a:rPr lang="en-US" spc="-150">
                <a:solidFill>
                  <a:srgbClr val="ED1B24"/>
                </a:solidFill>
                <a:latin typeface="Arial"/>
                <a:cs typeface="Arial"/>
              </a:rPr>
              <a:t>25 countries</a:t>
            </a:r>
            <a:r>
              <a:rPr lang="en-US">
                <a:latin typeface="Arial"/>
                <a:cs typeface="Arial"/>
              </a:rPr>
              <a:t>. </a:t>
            </a:r>
            <a:endParaRPr lang="en-US" baseline="36000"/>
          </a:p>
        </p:txBody>
      </p:sp>
      <p:sp>
        <p:nvSpPr>
          <p:cNvPr id="29" name="Text Placeholder 12">
            <a:extLst>
              <a:ext uri="{FF2B5EF4-FFF2-40B4-BE49-F238E27FC236}">
                <a16:creationId xmlns:a16="http://schemas.microsoft.com/office/drawing/2014/main" id="{1B28EEE5-10F2-4A56-9ED2-4A6A5B44365E}"/>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Tree>
    <p:custDataLst>
      <p:tags r:id="rId1"/>
    </p:custDataLst>
    <p:extLst>
      <p:ext uri="{BB962C8B-B14F-4D97-AF65-F5344CB8AC3E}">
        <p14:creationId xmlns:p14="http://schemas.microsoft.com/office/powerpoint/2010/main" val="359634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9E12CF-FB8B-6929-1CA0-8462B4C4B954}"/>
              </a:ext>
            </a:extLst>
          </p:cNvPr>
          <p:cNvSpPr/>
          <p:nvPr/>
        </p:nvSpPr>
        <p:spPr>
          <a:xfrm>
            <a:off x="6973840" y="2372627"/>
            <a:ext cx="1436914" cy="127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Saving Lives Through </a:t>
            </a:r>
            <a:br>
              <a:rPr lang="en-US">
                <a:latin typeface="Arial"/>
                <a:cs typeface="Arial"/>
              </a:rPr>
            </a:br>
            <a:r>
              <a:rPr lang="en-US">
                <a:latin typeface="Arial"/>
                <a:cs typeface="Arial"/>
              </a:rPr>
              <a:t>Blood Services</a:t>
            </a:r>
            <a:endParaRPr lang="en-US"/>
          </a:p>
        </p:txBody>
      </p:sp>
      <p:pic>
        <p:nvPicPr>
          <p:cNvPr id="6" name="Picture 5" descr="A red and white sign&#10;&#10;Description automatically generated with low confidence">
            <a:extLst>
              <a:ext uri="{FF2B5EF4-FFF2-40B4-BE49-F238E27FC236}">
                <a16:creationId xmlns:a16="http://schemas.microsoft.com/office/drawing/2014/main" id="{7B5B9833-777C-E878-20A2-6BAAC0AAF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6167" y="2435226"/>
            <a:ext cx="754201" cy="1148443"/>
          </a:xfrm>
          <a:prstGeom prst="rect">
            <a:avLst/>
          </a:prstGeom>
        </p:spPr>
      </p:pic>
    </p:spTree>
    <p:extLst>
      <p:ext uri="{BB962C8B-B14F-4D97-AF65-F5344CB8AC3E}">
        <p14:creationId xmlns:p14="http://schemas.microsoft.com/office/powerpoint/2010/main" val="345469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434EA0D-3D7A-9684-3858-B45F6DFB50F9}"/>
              </a:ext>
            </a:extLst>
          </p:cNvPr>
          <p:cNvSpPr>
            <a:spLocks noGrp="1"/>
          </p:cNvSpPr>
          <p:nvPr>
            <p:ph type="body" sz="quarter" idx="13"/>
          </p:nvPr>
        </p:nvSpPr>
        <p:spPr/>
        <p:txBody>
          <a:bodyPr/>
          <a:lstStyle/>
          <a:p>
            <a:pPr>
              <a:lnSpc>
                <a:spcPct val="114000"/>
              </a:lnSpc>
            </a:pPr>
            <a:r>
              <a:rPr lang="en-US" sz="2400" b="1" dirty="0">
                <a:latin typeface="Arial" panose="020B0604020202020204" pitchFamily="34" charset="0"/>
              </a:rPr>
              <a:t>Tyler (left) donated blood for the first time to support her best friend, Shanelle, and others </a:t>
            </a:r>
            <a:br>
              <a:rPr lang="en-US" sz="2400" b="1" dirty="0">
                <a:latin typeface="Arial" panose="020B0604020202020204" pitchFamily="34" charset="0"/>
              </a:rPr>
            </a:br>
            <a:r>
              <a:rPr lang="en-US" sz="2400" b="1" dirty="0">
                <a:latin typeface="Arial" panose="020B0604020202020204" pitchFamily="34" charset="0"/>
              </a:rPr>
              <a:t>who are fighting against </a:t>
            </a:r>
            <a:br>
              <a:rPr lang="en-US" sz="2400" b="1" dirty="0">
                <a:latin typeface="Arial" panose="020B0604020202020204" pitchFamily="34" charset="0"/>
              </a:rPr>
            </a:br>
            <a:r>
              <a:rPr lang="en-US" sz="2400" b="1" dirty="0">
                <a:latin typeface="Arial" panose="020B0604020202020204" pitchFamily="34" charset="0"/>
              </a:rPr>
              <a:t>sickle cell disease.  </a:t>
            </a:r>
          </a:p>
        </p:txBody>
      </p:sp>
      <p:sp>
        <p:nvSpPr>
          <p:cNvPr id="17" name="Text Placeholder 16">
            <a:extLst>
              <a:ext uri="{FF2B5EF4-FFF2-40B4-BE49-F238E27FC236}">
                <a16:creationId xmlns:a16="http://schemas.microsoft.com/office/drawing/2014/main" id="{26042F0F-09B1-55A4-5779-4DAD4BC83A29}"/>
              </a:ext>
            </a:extLst>
          </p:cNvPr>
          <p:cNvSpPr>
            <a:spLocks noGrp="1"/>
          </p:cNvSpPr>
          <p:nvPr>
            <p:ph type="body" sz="quarter" idx="14"/>
          </p:nvPr>
        </p:nvSpPr>
        <p:spPr>
          <a:xfrm>
            <a:off x="4538133" y="2693987"/>
            <a:ext cx="5123392" cy="1182687"/>
          </a:xfrm>
        </p:spPr>
        <p:txBody>
          <a:bodyPr/>
          <a:lstStyle/>
          <a:p>
            <a:pPr>
              <a:lnSpc>
                <a:spcPct val="114000"/>
              </a:lnSpc>
            </a:pPr>
            <a:r>
              <a:rPr lang="en-US" sz="1400">
                <a:solidFill>
                  <a:srgbClr val="6D6E70"/>
                </a:solidFill>
                <a:latin typeface="Arial" panose="020B0604020202020204" pitchFamily="34" charset="0"/>
                <a:cs typeface="Arial" panose="020B0604020202020204" pitchFamily="34" charset="0"/>
              </a:rPr>
              <a:t>Sickle cell disease is the most common genetic blood disorder in the U.S., and </a:t>
            </a:r>
            <a:r>
              <a:rPr lang="en-US" sz="1400" b="1">
                <a:solidFill>
                  <a:srgbClr val="6D6E70"/>
                </a:solidFill>
                <a:latin typeface="Arial" panose="020B0604020202020204" pitchFamily="34" charset="0"/>
                <a:cs typeface="Arial" panose="020B0604020202020204" pitchFamily="34" charset="0"/>
              </a:rPr>
              <a:t>blood transfusions help alleviate the disease’s painful symptoms</a:t>
            </a:r>
            <a:r>
              <a:rPr lang="en-US" sz="1400">
                <a:solidFill>
                  <a:srgbClr val="6D6E70"/>
                </a:solidFill>
                <a:latin typeface="Arial" panose="020B0604020202020204" pitchFamily="34" charset="0"/>
                <a:cs typeface="Arial" panose="020B0604020202020204" pitchFamily="34" charset="0"/>
              </a:rPr>
              <a:t>. The Red Cross is committed to providing the most compatible blood for transfusion.</a:t>
            </a:r>
          </a:p>
          <a:p>
            <a:pPr>
              <a:lnSpc>
                <a:spcPct val="114000"/>
              </a:lnSpc>
            </a:pPr>
            <a:endParaRPr lang="en-US"/>
          </a:p>
        </p:txBody>
      </p:sp>
      <p:pic>
        <p:nvPicPr>
          <p:cNvPr id="11" name="Picture Placeholder 10" descr="A couple of women holding a sign&#10;&#10;Description automatically generated with low confidence">
            <a:extLst>
              <a:ext uri="{FF2B5EF4-FFF2-40B4-BE49-F238E27FC236}">
                <a16:creationId xmlns:a16="http://schemas.microsoft.com/office/drawing/2014/main" id="{E083D0E9-CD45-2FFF-3306-7E7C759158E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15950" y="368300"/>
            <a:ext cx="3757613" cy="3508375"/>
          </a:xfrm>
        </p:spPr>
      </p:pic>
      <p:sp>
        <p:nvSpPr>
          <p:cNvPr id="18" name="Text Placeholder 17">
            <a:extLst>
              <a:ext uri="{FF2B5EF4-FFF2-40B4-BE49-F238E27FC236}">
                <a16:creationId xmlns:a16="http://schemas.microsoft.com/office/drawing/2014/main" id="{E767CD33-668B-97FE-EDAE-9FED54AB47CC}"/>
              </a:ext>
            </a:extLst>
          </p:cNvPr>
          <p:cNvSpPr>
            <a:spLocks noGrp="1"/>
          </p:cNvSpPr>
          <p:nvPr>
            <p:ph type="body" sz="quarter" idx="16"/>
          </p:nvPr>
        </p:nvSpPr>
        <p:spPr>
          <a:xfrm>
            <a:off x="546928" y="4273550"/>
            <a:ext cx="9274405" cy="2236788"/>
          </a:xfrm>
        </p:spPr>
        <p:txBody>
          <a:bodyPr lIns="91440" tIns="45720" rIns="91440" bIns="45720" anchor="t">
            <a:noAutofit/>
          </a:bodyPr>
          <a:lstStyle/>
          <a:p>
            <a:r>
              <a:rPr lang="en-US" sz="1550" b="1">
                <a:solidFill>
                  <a:srgbClr val="ED1B24"/>
                </a:solidFill>
                <a:latin typeface="Arial"/>
                <a:cs typeface="Arial"/>
              </a:rPr>
              <a:t>Helping Patients Fight Sickle Cell Disease: </a:t>
            </a:r>
            <a:r>
              <a:rPr lang="en-US" sz="1550">
                <a:latin typeface="Arial"/>
                <a:cs typeface="Arial"/>
              </a:rPr>
              <a:t>As of March 2023, the Red Cross had collected </a:t>
            </a:r>
            <a:r>
              <a:rPr lang="en-US" sz="1550" b="1">
                <a:latin typeface="Arial"/>
                <a:cs typeface="Arial"/>
              </a:rPr>
              <a:t>86,000 blood units from donors who identify as African American, </a:t>
            </a:r>
            <a:r>
              <a:rPr lang="en-US" sz="1550">
                <a:latin typeface="Arial"/>
                <a:cs typeface="Arial"/>
              </a:rPr>
              <a:t>and we are projected to reach our goal of 130,000 units collected by the end of the fiscal year. We have also expanded national partnerships with media personalities and influencers, including Fantasia, Tionne “T-Boz” Watkins and </a:t>
            </a:r>
            <a:r>
              <a:rPr lang="en-US" sz="1550" err="1">
                <a:latin typeface="Arial"/>
                <a:cs typeface="Arial"/>
              </a:rPr>
              <a:t>Larenz</a:t>
            </a:r>
            <a:r>
              <a:rPr lang="en-US" sz="1550">
                <a:latin typeface="Arial"/>
                <a:cs typeface="Arial"/>
              </a:rPr>
              <a:t> Tate, and are facilitating the </a:t>
            </a:r>
            <a:r>
              <a:rPr lang="en-US" sz="1550" b="1">
                <a:latin typeface="Arial"/>
                <a:cs typeface="Arial"/>
                <a:hlinkClick r:id="rId4"/>
              </a:rPr>
              <a:t>Sickle Cell Fighters High School Scholarship Program </a:t>
            </a:r>
            <a:r>
              <a:rPr lang="en-US" sz="1550" b="1">
                <a:latin typeface="Arial"/>
                <a:cs typeface="Arial"/>
              </a:rPr>
              <a:t>at 11 schools </a:t>
            </a:r>
            <a:r>
              <a:rPr lang="en-US" sz="1550">
                <a:latin typeface="Arial"/>
                <a:cs typeface="Arial"/>
              </a:rPr>
              <a:t>and </a:t>
            </a:r>
            <a:r>
              <a:rPr lang="en-US" sz="1550" b="1">
                <a:latin typeface="Arial"/>
                <a:cs typeface="Arial"/>
                <a:hlinkClick r:id="rId5"/>
              </a:rPr>
              <a:t>HBCU Ambassador Leadership Programs</a:t>
            </a:r>
            <a:r>
              <a:rPr lang="en-US" sz="1550" b="1">
                <a:latin typeface="Arial"/>
                <a:cs typeface="Arial"/>
              </a:rPr>
              <a:t> at 24 schools nationwide</a:t>
            </a:r>
            <a:r>
              <a:rPr lang="en-US" sz="1550">
                <a:latin typeface="Arial"/>
                <a:cs typeface="Arial"/>
              </a:rPr>
              <a:t>.</a:t>
            </a:r>
            <a:endParaRPr lang="en-US" sz="1550" b="1">
              <a:solidFill>
                <a:srgbClr val="ED1B24"/>
              </a:solidFill>
            </a:endParaRPr>
          </a:p>
        </p:txBody>
      </p:sp>
    </p:spTree>
    <p:extLst>
      <p:ext uri="{BB962C8B-B14F-4D97-AF65-F5344CB8AC3E}">
        <p14:creationId xmlns:p14="http://schemas.microsoft.com/office/powerpoint/2010/main" val="365194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79754E-DE51-4381-9254-82C475482D86}"/>
              </a:ext>
            </a:extLst>
          </p:cNvPr>
          <p:cNvSpPr>
            <a:spLocks noGrp="1"/>
          </p:cNvSpPr>
          <p:nvPr>
            <p:ph type="body" sz="quarter" idx="13"/>
          </p:nvPr>
        </p:nvSpPr>
        <p:spPr>
          <a:xfrm>
            <a:off x="4672013" y="368300"/>
            <a:ext cx="5018087" cy="2565400"/>
          </a:xfrm>
        </p:spPr>
        <p:txBody>
          <a:bodyPr lIns="91440" tIns="45720" rIns="91440" bIns="45720" anchor="t">
            <a:noAutofit/>
          </a:bodyPr>
          <a:lstStyle/>
          <a:p>
            <a:pPr marL="0" marR="0" lvl="0" indent="0" defTabSz="790042" rtl="0" eaLnBrk="1" fontAlgn="auto" latinLnBrk="0" hangingPunct="1">
              <a:lnSpc>
                <a:spcPct val="100000"/>
              </a:lnSpc>
              <a:spcBef>
                <a:spcPts val="0"/>
              </a:spcBef>
              <a:spcAft>
                <a:spcPts val="0"/>
              </a:spcAft>
              <a:buClrTx/>
              <a:buSzTx/>
              <a:buFontTx/>
              <a:buNone/>
              <a:tabLst/>
              <a:defRPr/>
            </a:pPr>
            <a:r>
              <a:rPr lang="en-US"/>
              <a:t>“I especially liked the idea of trying to get my friends to give blood because, as a blood donor myself, </a:t>
            </a:r>
            <a:br>
              <a:rPr lang="en-US"/>
            </a:br>
            <a:r>
              <a:rPr lang="en-US"/>
              <a:t>I realize the impact I have.”</a:t>
            </a:r>
          </a:p>
        </p:txBody>
      </p:sp>
      <p:sp>
        <p:nvSpPr>
          <p:cNvPr id="2" name="Text Placeholder 1">
            <a:extLst>
              <a:ext uri="{FF2B5EF4-FFF2-40B4-BE49-F238E27FC236}">
                <a16:creationId xmlns:a16="http://schemas.microsoft.com/office/drawing/2014/main" id="{BF78F42E-ACF4-2221-4F7C-1C08F15442BD}"/>
              </a:ext>
            </a:extLst>
          </p:cNvPr>
          <p:cNvSpPr>
            <a:spLocks noGrp="1"/>
          </p:cNvSpPr>
          <p:nvPr>
            <p:ph type="body" sz="quarter" idx="14"/>
          </p:nvPr>
        </p:nvSpPr>
        <p:spPr>
          <a:xfrm>
            <a:off x="4643438" y="2925607"/>
            <a:ext cx="5018087" cy="1113252"/>
          </a:xfrm>
        </p:spPr>
        <p:txBody>
          <a:bodyPr/>
          <a:lstStyle/>
          <a:p>
            <a:r>
              <a:rPr lang="en-US" sz="1400" dirty="0"/>
              <a:t>Mya </a:t>
            </a:r>
            <a:r>
              <a:rPr lang="en-US" sz="1400" dirty="0" err="1"/>
              <a:t>Rolinson</a:t>
            </a:r>
            <a:r>
              <a:rPr lang="en-US" sz="1400" dirty="0"/>
              <a:t>, Red Cross HBCU Ambassador and sophomore at Shaw University, where she is majoring in exercise science with a concentration in </a:t>
            </a:r>
            <a:br>
              <a:rPr lang="en-US" sz="1400" dirty="0"/>
            </a:br>
            <a:r>
              <a:rPr lang="en-US" sz="1400" dirty="0"/>
              <a:t>pre-athletic training</a:t>
            </a:r>
          </a:p>
        </p:txBody>
      </p:sp>
      <p:sp>
        <p:nvSpPr>
          <p:cNvPr id="3" name="Text Placeholder 2">
            <a:extLst>
              <a:ext uri="{FF2B5EF4-FFF2-40B4-BE49-F238E27FC236}">
                <a16:creationId xmlns:a16="http://schemas.microsoft.com/office/drawing/2014/main" id="{3B3B3C92-73E5-099A-D484-FAA838463D4D}"/>
              </a:ext>
            </a:extLst>
          </p:cNvPr>
          <p:cNvSpPr>
            <a:spLocks noGrp="1"/>
          </p:cNvSpPr>
          <p:nvPr>
            <p:ph type="body" sz="quarter" idx="16"/>
          </p:nvPr>
        </p:nvSpPr>
        <p:spPr>
          <a:xfrm>
            <a:off x="536851" y="4164012"/>
            <a:ext cx="9153249" cy="2236788"/>
          </a:xfrm>
        </p:spPr>
        <p:txBody>
          <a:bodyPr/>
          <a:lstStyle/>
          <a:p>
            <a:r>
              <a:rPr lang="en-US" b="1" dirty="0">
                <a:solidFill>
                  <a:srgbClr val="ED1B24"/>
                </a:solidFill>
              </a:rPr>
              <a:t>Igniting a new generation of blood donors:</a:t>
            </a:r>
            <a:r>
              <a:rPr lang="en-US" dirty="0"/>
              <a:t> Mya </a:t>
            </a:r>
            <a:r>
              <a:rPr lang="en-US" dirty="0" err="1"/>
              <a:t>Rolinson</a:t>
            </a:r>
            <a:r>
              <a:rPr lang="en-US" dirty="0"/>
              <a:t> is passionate about making a difference. As a Red Cross </a:t>
            </a:r>
            <a:r>
              <a:rPr lang="en-US" b="1" dirty="0"/>
              <a:t>HBCU Leadership Program Ambassador</a:t>
            </a:r>
            <a:r>
              <a:rPr lang="en-US" dirty="0"/>
              <a:t>, Mya champions the blood transfusion needs of sickle cell warriors by encouraging students, faculty and community members to donate blood. In its first year, the program focuses on providing scholarships, leadership and mentorship opportunities to HBCU students who promote awareness of sickle cell disease and the vital role blood donors who are Black play in supporting transfusion needs.</a:t>
            </a:r>
          </a:p>
          <a:p>
            <a:endParaRPr lang="en-US" dirty="0"/>
          </a:p>
        </p:txBody>
      </p:sp>
      <p:pic>
        <p:nvPicPr>
          <p:cNvPr id="9" name="Picture Placeholder 8" descr="Website&#10;&#10;Description automatically generated">
            <a:extLst>
              <a:ext uri="{FF2B5EF4-FFF2-40B4-BE49-F238E27FC236}">
                <a16:creationId xmlns:a16="http://schemas.microsoft.com/office/drawing/2014/main" id="{370838E5-E2ED-A66E-F730-4865E1496BCF}"/>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9249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0B5787-9200-E8E5-6685-6B6D230523A9}"/>
              </a:ext>
            </a:extLst>
          </p:cNvPr>
          <p:cNvSpPr/>
          <p:nvPr/>
        </p:nvSpPr>
        <p:spPr>
          <a:xfrm>
            <a:off x="7076661" y="2589448"/>
            <a:ext cx="1451181" cy="107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66899" y="2499191"/>
            <a:ext cx="7062651" cy="2075188"/>
          </a:xfrm>
        </p:spPr>
        <p:txBody>
          <a:bodyPr wrap="square" lIns="0" tIns="45720" rIns="0" bIns="45720" anchor="t">
            <a:noAutofit/>
          </a:bodyPr>
          <a:lstStyle/>
          <a:p>
            <a:pPr algn="l"/>
            <a:r>
              <a:rPr lang="en-US">
                <a:latin typeface="Arial"/>
                <a:cs typeface="Arial"/>
              </a:rPr>
              <a:t>Alleviating Suffering </a:t>
            </a:r>
            <a:br>
              <a:rPr lang="en-US">
                <a:latin typeface="Arial"/>
                <a:cs typeface="Arial"/>
              </a:rPr>
            </a:br>
            <a:r>
              <a:rPr lang="en-US">
                <a:latin typeface="Arial"/>
                <a:cs typeface="Arial"/>
              </a:rPr>
              <a:t>Through Disaster Relief</a:t>
            </a:r>
            <a:endParaRPr lang="en-US"/>
          </a:p>
        </p:txBody>
      </p:sp>
      <p:pic>
        <p:nvPicPr>
          <p:cNvPr id="8" name="Picture 7" descr="A picture containing text, clipart, first-aid kit&#10;&#10;Description automatically generated">
            <a:extLst>
              <a:ext uri="{FF2B5EF4-FFF2-40B4-BE49-F238E27FC236}">
                <a16:creationId xmlns:a16="http://schemas.microsoft.com/office/drawing/2014/main" id="{42602CD9-341D-D463-B1CD-701B843449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361" y="2856858"/>
            <a:ext cx="1129422" cy="588263"/>
          </a:xfrm>
          <a:prstGeom prst="rect">
            <a:avLst/>
          </a:prstGeom>
        </p:spPr>
      </p:pic>
    </p:spTree>
    <p:extLst>
      <p:ext uri="{BB962C8B-B14F-4D97-AF65-F5344CB8AC3E}">
        <p14:creationId xmlns:p14="http://schemas.microsoft.com/office/powerpoint/2010/main" val="241987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Blood Services Impact </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36073" y="1118933"/>
            <a:ext cx="8230177" cy="1066800"/>
          </a:xfrm>
        </p:spPr>
        <p:txBody>
          <a:bodyPr/>
          <a:lstStyle/>
          <a:p>
            <a:pPr algn="ctr">
              <a:lnSpc>
                <a:spcPct val="100000"/>
              </a:lnSpc>
              <a:spcBef>
                <a:spcPts val="600"/>
              </a:spcBef>
              <a:tabLst>
                <a:tab pos="1198563" algn="l"/>
              </a:tabLst>
              <a:defRPr/>
            </a:pPr>
            <a:r>
              <a:rPr lang="en-US"/>
              <a:t>The Red Cross ensures people in need receive safe blood on a remarkable scale. Over the past three months:</a:t>
            </a:r>
            <a:endParaRPr lang="en-US" baseline="36000"/>
          </a:p>
        </p:txBody>
      </p:sp>
      <p:sp>
        <p:nvSpPr>
          <p:cNvPr id="24" name="Rectangle 23">
            <a:extLst>
              <a:ext uri="{FF2B5EF4-FFF2-40B4-BE49-F238E27FC236}">
                <a16:creationId xmlns:a16="http://schemas.microsoft.com/office/drawing/2014/main" id="{C15F9C50-5E30-244C-94FD-1BF23590ECEE}"/>
              </a:ext>
            </a:extLst>
          </p:cNvPr>
          <p:cNvSpPr/>
          <p:nvPr/>
        </p:nvSpPr>
        <p:spPr>
          <a:xfrm>
            <a:off x="1265553" y="5624744"/>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3" name="Picture Placeholder 27">
            <a:extLst>
              <a:ext uri="{FF2B5EF4-FFF2-40B4-BE49-F238E27FC236}">
                <a16:creationId xmlns:a16="http://schemas.microsoft.com/office/drawing/2014/main" id="{3D952828-A768-B040-873E-7552ECFC7C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742" r="-27934"/>
          <a:stretch/>
        </p:blipFill>
        <p:spPr>
          <a:xfrm>
            <a:off x="7919898" y="2440649"/>
            <a:ext cx="1556270" cy="1012700"/>
          </a:xfrm>
          <a:prstGeom prst="rect">
            <a:avLst/>
          </a:prstGeom>
          <a:noFill/>
        </p:spPr>
      </p:pic>
      <p:sp>
        <p:nvSpPr>
          <p:cNvPr id="44" name="Text Placeholder 7">
            <a:extLst>
              <a:ext uri="{FF2B5EF4-FFF2-40B4-BE49-F238E27FC236}">
                <a16:creationId xmlns:a16="http://schemas.microsoft.com/office/drawing/2014/main" id="{5238E048-67E7-1D42-A9F2-9A665F7DD997}"/>
              </a:ext>
            </a:extLst>
          </p:cNvPr>
          <p:cNvSpPr txBox="1">
            <a:spLocks/>
          </p:cNvSpPr>
          <p:nvPr/>
        </p:nvSpPr>
        <p:spPr>
          <a:xfrm>
            <a:off x="4304868" y="3485001"/>
            <a:ext cx="1680255"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200" b="1" dirty="0">
                <a:solidFill>
                  <a:srgbClr val="ED1B2E"/>
                </a:solidFill>
              </a:rPr>
              <a:t>1.4 million</a:t>
            </a:r>
          </a:p>
          <a:p>
            <a:r>
              <a:rPr lang="en-US" dirty="0"/>
              <a:t>units of blood collected </a:t>
            </a:r>
          </a:p>
        </p:txBody>
      </p:sp>
      <p:sp>
        <p:nvSpPr>
          <p:cNvPr id="45" name="Text Placeholder 8">
            <a:extLst>
              <a:ext uri="{FF2B5EF4-FFF2-40B4-BE49-F238E27FC236}">
                <a16:creationId xmlns:a16="http://schemas.microsoft.com/office/drawing/2014/main" id="{781F4AB2-D073-6C43-9476-DAE685FDB987}"/>
              </a:ext>
            </a:extLst>
          </p:cNvPr>
          <p:cNvSpPr txBox="1">
            <a:spLocks/>
          </p:cNvSpPr>
          <p:nvPr/>
        </p:nvSpPr>
        <p:spPr>
          <a:xfrm>
            <a:off x="5944213" y="3485001"/>
            <a:ext cx="1973790"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rPr>
              <a:t>14 million</a:t>
            </a:r>
          </a:p>
          <a:p>
            <a:r>
              <a:rPr lang="en-US"/>
              <a:t>tests conducted</a:t>
            </a:r>
          </a:p>
        </p:txBody>
      </p:sp>
      <p:pic>
        <p:nvPicPr>
          <p:cNvPr id="46" name="Picture Placeholder 25">
            <a:extLst>
              <a:ext uri="{FF2B5EF4-FFF2-40B4-BE49-F238E27FC236}">
                <a16:creationId xmlns:a16="http://schemas.microsoft.com/office/drawing/2014/main" id="{25014251-AA77-9547-B4BE-A997C79FB2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519" t="-537" r="-26981"/>
          <a:stretch/>
        </p:blipFill>
        <p:spPr>
          <a:xfrm>
            <a:off x="6210766" y="2440649"/>
            <a:ext cx="1427163" cy="928687"/>
          </a:xfrm>
          <a:prstGeom prst="rect">
            <a:avLst/>
          </a:prstGeom>
          <a:noFill/>
        </p:spPr>
      </p:pic>
      <p:pic>
        <p:nvPicPr>
          <p:cNvPr id="47" name="Picture Placeholder 49" descr="Icon&#10;&#10;Description automatically generated">
            <a:extLst>
              <a:ext uri="{FF2B5EF4-FFF2-40B4-BE49-F238E27FC236}">
                <a16:creationId xmlns:a16="http://schemas.microsoft.com/office/drawing/2014/main" id="{F1F86F7B-4AEE-A143-A3D0-9E7D0A9084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497" r="-27179" b="-343"/>
          <a:stretch/>
        </p:blipFill>
        <p:spPr>
          <a:xfrm>
            <a:off x="1066061" y="2440649"/>
            <a:ext cx="1427163" cy="928687"/>
          </a:xfrm>
          <a:prstGeom prst="rect">
            <a:avLst/>
          </a:prstGeom>
          <a:noFill/>
        </p:spPr>
      </p:pic>
      <p:sp>
        <p:nvSpPr>
          <p:cNvPr id="48" name="Text Placeholder 7">
            <a:extLst>
              <a:ext uri="{FF2B5EF4-FFF2-40B4-BE49-F238E27FC236}">
                <a16:creationId xmlns:a16="http://schemas.microsoft.com/office/drawing/2014/main" id="{93E10CA5-8596-2D4C-B3CD-898E5B285092}"/>
              </a:ext>
            </a:extLst>
          </p:cNvPr>
          <p:cNvSpPr txBox="1">
            <a:spLocks/>
          </p:cNvSpPr>
          <p:nvPr/>
        </p:nvSpPr>
        <p:spPr>
          <a:xfrm>
            <a:off x="1044702" y="3485001"/>
            <a:ext cx="1623053"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200" b="1">
                <a:solidFill>
                  <a:srgbClr val="ED1B2E"/>
                </a:solidFill>
                <a:latin typeface="Arial"/>
                <a:cs typeface="Arial"/>
              </a:rPr>
              <a:t>984,700 </a:t>
            </a:r>
            <a:r>
              <a:rPr lang="en-US">
                <a:latin typeface="Arial"/>
                <a:cs typeface="Arial"/>
              </a:rPr>
              <a:t>blood donors engaged  </a:t>
            </a:r>
            <a:endParaRPr lang="en-US"/>
          </a:p>
        </p:txBody>
      </p:sp>
      <p:pic>
        <p:nvPicPr>
          <p:cNvPr id="49" name="Picture 48" descr="BloodBag2_70K485Red.png">
            <a:extLst>
              <a:ext uri="{FF2B5EF4-FFF2-40B4-BE49-F238E27FC236}">
                <a16:creationId xmlns:a16="http://schemas.microsoft.com/office/drawing/2014/main" id="{D21F6832-6878-6C45-B17D-CFD57F21E3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0208" y="2440649"/>
            <a:ext cx="614159" cy="928687"/>
          </a:xfrm>
          <a:prstGeom prst="rect">
            <a:avLst/>
          </a:prstGeom>
        </p:spPr>
      </p:pic>
      <p:pic>
        <p:nvPicPr>
          <p:cNvPr id="50" name="Picture Placeholder 27">
            <a:extLst>
              <a:ext uri="{FF2B5EF4-FFF2-40B4-BE49-F238E27FC236}">
                <a16:creationId xmlns:a16="http://schemas.microsoft.com/office/drawing/2014/main" id="{890A8EDD-F1A0-E649-9B15-FA136D9014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034" t="-9811" r="-67486" b="-13860"/>
          <a:stretch/>
        </p:blipFill>
        <p:spPr>
          <a:xfrm>
            <a:off x="2855273" y="2440649"/>
            <a:ext cx="1427163" cy="928687"/>
          </a:xfrm>
          <a:prstGeom prst="rect">
            <a:avLst/>
          </a:prstGeom>
          <a:noFill/>
        </p:spPr>
      </p:pic>
      <p:sp>
        <p:nvSpPr>
          <p:cNvPr id="51" name="Text Placeholder 9">
            <a:extLst>
              <a:ext uri="{FF2B5EF4-FFF2-40B4-BE49-F238E27FC236}">
                <a16:creationId xmlns:a16="http://schemas.microsoft.com/office/drawing/2014/main" id="{7DC0B04F-5FC8-5D41-AA41-98DCE0813AC3}"/>
              </a:ext>
            </a:extLst>
          </p:cNvPr>
          <p:cNvSpPr txBox="1">
            <a:spLocks/>
          </p:cNvSpPr>
          <p:nvPr/>
        </p:nvSpPr>
        <p:spPr>
          <a:xfrm>
            <a:off x="2711844" y="3485001"/>
            <a:ext cx="1538143"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latin typeface="Arial"/>
                <a:cs typeface="Arial"/>
              </a:rPr>
              <a:t>46,400</a:t>
            </a:r>
            <a:endParaRPr lang="en-US" sz="2200" b="1">
              <a:solidFill>
                <a:srgbClr val="ED1B2E"/>
              </a:solidFill>
            </a:endParaRPr>
          </a:p>
          <a:p>
            <a:r>
              <a:rPr lang="en-US">
                <a:latin typeface="Arial"/>
                <a:cs typeface="Arial"/>
              </a:rPr>
              <a:t>blood drives hosted</a:t>
            </a:r>
          </a:p>
        </p:txBody>
      </p:sp>
      <p:sp>
        <p:nvSpPr>
          <p:cNvPr id="52" name="Text Placeholder 9">
            <a:extLst>
              <a:ext uri="{FF2B5EF4-FFF2-40B4-BE49-F238E27FC236}">
                <a16:creationId xmlns:a16="http://schemas.microsoft.com/office/drawing/2014/main" id="{9B35D8B0-DE57-0647-9159-898367404471}"/>
              </a:ext>
            </a:extLst>
          </p:cNvPr>
          <p:cNvSpPr txBox="1">
            <a:spLocks/>
          </p:cNvSpPr>
          <p:nvPr/>
        </p:nvSpPr>
        <p:spPr>
          <a:xfrm>
            <a:off x="7884574" y="3485001"/>
            <a:ext cx="1680255"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latin typeface="Arial"/>
                <a:cs typeface="Arial"/>
              </a:rPr>
              <a:t>1.3 million</a:t>
            </a:r>
          </a:p>
          <a:p>
            <a:r>
              <a:rPr lang="en-US">
                <a:latin typeface="Arial"/>
                <a:cs typeface="Arial"/>
              </a:rPr>
              <a:t>blood products delivered</a:t>
            </a:r>
          </a:p>
        </p:txBody>
      </p:sp>
      <p:sp>
        <p:nvSpPr>
          <p:cNvPr id="3" name="Text Placeholder 13">
            <a:extLst>
              <a:ext uri="{FF2B5EF4-FFF2-40B4-BE49-F238E27FC236}">
                <a16:creationId xmlns:a16="http://schemas.microsoft.com/office/drawing/2014/main" id="{3A9F9B98-AE72-2702-F33C-E12EC1D19680}"/>
              </a:ext>
            </a:extLst>
          </p:cNvPr>
          <p:cNvSpPr txBox="1">
            <a:spLocks/>
          </p:cNvSpPr>
          <p:nvPr/>
        </p:nvSpPr>
        <p:spPr>
          <a:xfrm>
            <a:off x="1196357" y="4696675"/>
            <a:ext cx="1807496" cy="581891"/>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1.9 million	</a:t>
            </a:r>
          </a:p>
        </p:txBody>
      </p:sp>
      <p:sp>
        <p:nvSpPr>
          <p:cNvPr id="4" name="Text Placeholder 14">
            <a:extLst>
              <a:ext uri="{FF2B5EF4-FFF2-40B4-BE49-F238E27FC236}">
                <a16:creationId xmlns:a16="http://schemas.microsoft.com/office/drawing/2014/main" id="{5869CE1C-D92A-9301-BA77-4ACECDC7AA31}"/>
              </a:ext>
            </a:extLst>
          </p:cNvPr>
          <p:cNvSpPr txBox="1">
            <a:spLocks/>
          </p:cNvSpPr>
          <p:nvPr/>
        </p:nvSpPr>
        <p:spPr>
          <a:xfrm>
            <a:off x="2633787" y="4718328"/>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139,700</a:t>
            </a:r>
            <a:endParaRPr lang="en-US"/>
          </a:p>
        </p:txBody>
      </p:sp>
      <p:sp>
        <p:nvSpPr>
          <p:cNvPr id="5" name="Text Placeholder 15">
            <a:extLst>
              <a:ext uri="{FF2B5EF4-FFF2-40B4-BE49-F238E27FC236}">
                <a16:creationId xmlns:a16="http://schemas.microsoft.com/office/drawing/2014/main" id="{C87EB512-58C0-CD86-1096-98F61C977BA2}"/>
              </a:ext>
            </a:extLst>
          </p:cNvPr>
          <p:cNvSpPr txBox="1">
            <a:spLocks/>
          </p:cNvSpPr>
          <p:nvPr/>
        </p:nvSpPr>
        <p:spPr>
          <a:xfrm>
            <a:off x="4304868" y="4718328"/>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4.2 million</a:t>
            </a:r>
          </a:p>
        </p:txBody>
      </p:sp>
      <p:sp>
        <p:nvSpPr>
          <p:cNvPr id="6" name="Text Placeholder 16">
            <a:extLst>
              <a:ext uri="{FF2B5EF4-FFF2-40B4-BE49-F238E27FC236}">
                <a16:creationId xmlns:a16="http://schemas.microsoft.com/office/drawing/2014/main" id="{2D6CB577-FB69-F7B1-85B7-1533C52B439C}"/>
              </a:ext>
            </a:extLst>
          </p:cNvPr>
          <p:cNvSpPr txBox="1">
            <a:spLocks/>
          </p:cNvSpPr>
          <p:nvPr/>
        </p:nvSpPr>
        <p:spPr>
          <a:xfrm>
            <a:off x="7984524" y="4727114"/>
            <a:ext cx="1534307" cy="568473"/>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3.8 million</a:t>
            </a:r>
          </a:p>
        </p:txBody>
      </p:sp>
      <p:sp>
        <p:nvSpPr>
          <p:cNvPr id="7" name="Text Placeholder 12">
            <a:extLst>
              <a:ext uri="{FF2B5EF4-FFF2-40B4-BE49-F238E27FC236}">
                <a16:creationId xmlns:a16="http://schemas.microsoft.com/office/drawing/2014/main" id="{9538C7DC-6EC8-09B5-1703-9AEBEE307A5F}"/>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
        <p:nvSpPr>
          <p:cNvPr id="8" name="Text Placeholder 15">
            <a:extLst>
              <a:ext uri="{FF2B5EF4-FFF2-40B4-BE49-F238E27FC236}">
                <a16:creationId xmlns:a16="http://schemas.microsoft.com/office/drawing/2014/main" id="{08431E9D-00CC-955C-518B-3E2EB8C13993}"/>
              </a:ext>
            </a:extLst>
          </p:cNvPr>
          <p:cNvSpPr txBox="1">
            <a:spLocks/>
          </p:cNvSpPr>
          <p:nvPr/>
        </p:nvSpPr>
        <p:spPr>
          <a:xfrm>
            <a:off x="6170221" y="4711340"/>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 42 million</a:t>
            </a:r>
          </a:p>
        </p:txBody>
      </p:sp>
    </p:spTree>
    <p:extLst>
      <p:ext uri="{BB962C8B-B14F-4D97-AF65-F5344CB8AC3E}">
        <p14:creationId xmlns:p14="http://schemas.microsoft.com/office/powerpoint/2010/main" val="294257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AF0413-03FE-2FF4-7D4F-A02E05E1BD5A}"/>
              </a:ext>
            </a:extLst>
          </p:cNvPr>
          <p:cNvSpPr/>
          <p:nvPr/>
        </p:nvSpPr>
        <p:spPr>
          <a:xfrm>
            <a:off x="7445829" y="2410276"/>
            <a:ext cx="1436914" cy="127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Supporting Military and Veteran Families</a:t>
            </a:r>
            <a:endParaRPr lang="en-US"/>
          </a:p>
        </p:txBody>
      </p:sp>
      <p:pic>
        <p:nvPicPr>
          <p:cNvPr id="7" name="Picture 6" descr="Icon&#10;&#10;Description automatically generated">
            <a:extLst>
              <a:ext uri="{FF2B5EF4-FFF2-40B4-BE49-F238E27FC236}">
                <a16:creationId xmlns:a16="http://schemas.microsoft.com/office/drawing/2014/main" id="{2BC8964B-CAE7-1751-221F-692A16A385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4515" y="2644142"/>
            <a:ext cx="1103073" cy="873634"/>
          </a:xfrm>
          <a:prstGeom prst="rect">
            <a:avLst/>
          </a:prstGeom>
        </p:spPr>
      </p:pic>
    </p:spTree>
    <p:extLst>
      <p:ext uri="{BB962C8B-B14F-4D97-AF65-F5344CB8AC3E}">
        <p14:creationId xmlns:p14="http://schemas.microsoft.com/office/powerpoint/2010/main" val="246570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8C9A1A-57CC-2FA7-088D-6A6C0715B388}"/>
              </a:ext>
            </a:extLst>
          </p:cNvPr>
          <p:cNvSpPr>
            <a:spLocks noGrp="1"/>
          </p:cNvSpPr>
          <p:nvPr>
            <p:ph type="body" sz="quarter" idx="13"/>
          </p:nvPr>
        </p:nvSpPr>
        <p:spPr>
          <a:xfrm>
            <a:off x="5358809" y="368300"/>
            <a:ext cx="4331291" cy="2325688"/>
          </a:xfrm>
        </p:spPr>
        <p:txBody>
          <a:bodyPr/>
          <a:lstStyle/>
          <a:p>
            <a:r>
              <a:rPr lang="en-US"/>
              <a:t>“It’s important that we are there during the worst of times.” </a:t>
            </a:r>
          </a:p>
        </p:txBody>
      </p:sp>
      <p:sp>
        <p:nvSpPr>
          <p:cNvPr id="6" name="Text Placeholder 5">
            <a:extLst>
              <a:ext uri="{FF2B5EF4-FFF2-40B4-BE49-F238E27FC236}">
                <a16:creationId xmlns:a16="http://schemas.microsoft.com/office/drawing/2014/main" id="{B3525A4C-2580-1C89-4E55-A0F02D2F4840}"/>
              </a:ext>
            </a:extLst>
          </p:cNvPr>
          <p:cNvSpPr>
            <a:spLocks noGrp="1"/>
          </p:cNvSpPr>
          <p:nvPr>
            <p:ph type="body" sz="quarter" idx="14"/>
          </p:nvPr>
        </p:nvSpPr>
        <p:spPr>
          <a:xfrm>
            <a:off x="4700588" y="2080465"/>
            <a:ext cx="4989512" cy="1796209"/>
          </a:xfrm>
        </p:spPr>
        <p:txBody>
          <a:bodyPr/>
          <a:lstStyle/>
          <a:p>
            <a:r>
              <a:rPr lang="en-US" dirty="0"/>
              <a:t>Michelle </a:t>
            </a:r>
            <a:r>
              <a:rPr lang="en-US" dirty="0" err="1"/>
              <a:t>Hagge</a:t>
            </a:r>
            <a:r>
              <a:rPr lang="en-US" dirty="0"/>
              <a:t>, who recently spent four months </a:t>
            </a:r>
            <a:br>
              <a:rPr lang="en-US" dirty="0"/>
            </a:br>
            <a:r>
              <a:rPr lang="en-US" dirty="0"/>
              <a:t>deployed with the American Red Cross in Romania</a:t>
            </a:r>
            <a:endParaRPr lang="en-US" strike="sngStrike" dirty="0">
              <a:highlight>
                <a:srgbClr val="FFFF00"/>
              </a:highlight>
            </a:endParaRPr>
          </a:p>
          <a:p>
            <a:endParaRPr lang="en-US" dirty="0"/>
          </a:p>
          <a:p>
            <a:r>
              <a:rPr lang="en-US" b="1" dirty="0">
                <a:solidFill>
                  <a:srgbClr val="ED1B24"/>
                </a:solidFill>
              </a:rPr>
              <a:t>Since the conflict in Ukraine escalated, the Red Cross has deployed 70 trained staff to support U.S. military families  </a:t>
            </a:r>
            <a:r>
              <a:rPr lang="en-US" dirty="0"/>
              <a:t>by providing emergency communication messages </a:t>
            </a:r>
            <a:br>
              <a:rPr lang="en-US" dirty="0"/>
            </a:br>
            <a:r>
              <a:rPr lang="en-US" dirty="0"/>
              <a:t>and morale activities. </a:t>
            </a:r>
          </a:p>
        </p:txBody>
      </p:sp>
      <p:pic>
        <p:nvPicPr>
          <p:cNvPr id="10" name="Picture Placeholder 9" descr="A person smiling for the camera&#10;&#10;Description automatically generated with low confidence">
            <a:extLst>
              <a:ext uri="{FF2B5EF4-FFF2-40B4-BE49-F238E27FC236}">
                <a16:creationId xmlns:a16="http://schemas.microsoft.com/office/drawing/2014/main" id="{CC32E44B-B7E5-3808-1AF9-61EDDF7FB94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7B083633-721F-5F04-96E1-E3A446EA336F}"/>
              </a:ext>
            </a:extLst>
          </p:cNvPr>
          <p:cNvSpPr>
            <a:spLocks noGrp="1"/>
          </p:cNvSpPr>
          <p:nvPr>
            <p:ph type="body" sz="quarter" idx="16"/>
          </p:nvPr>
        </p:nvSpPr>
        <p:spPr/>
        <p:txBody>
          <a:bodyPr/>
          <a:lstStyle/>
          <a:p>
            <a:r>
              <a:rPr lang="en-US" dirty="0"/>
              <a:t>While deployed, Michelle received her own emergency message about the death of a loved one. </a:t>
            </a:r>
            <a:r>
              <a:rPr lang="en-US" b="1" dirty="0"/>
              <a:t>“It now makes me hold so dear what the Red Cross can do for service members when they receive these messages</a:t>
            </a:r>
            <a:r>
              <a:rPr lang="en-US" dirty="0"/>
              <a:t>,” she said. </a:t>
            </a:r>
            <a:r>
              <a:rPr lang="en-US" b="1" dirty="0"/>
              <a:t>“Working with the commands to get leave approved and getting these service members home have taken on a new level of importance for me.”</a:t>
            </a:r>
            <a:r>
              <a:rPr lang="en-US" dirty="0"/>
              <a:t> For more stories of Service to the Armed Forces staff and the life-changing impact they make, we invite you to watch this </a:t>
            </a:r>
            <a:r>
              <a:rPr lang="en-US" dirty="0">
                <a:hlinkClick r:id="rId4"/>
              </a:rPr>
              <a:t>brief video</a:t>
            </a:r>
            <a:r>
              <a:rPr lang="en-US" dirty="0"/>
              <a:t>.  </a:t>
            </a:r>
          </a:p>
        </p:txBody>
      </p:sp>
    </p:spTree>
    <p:extLst>
      <p:ext uri="{BB962C8B-B14F-4D97-AF65-F5344CB8AC3E}">
        <p14:creationId xmlns:p14="http://schemas.microsoft.com/office/powerpoint/2010/main" val="284639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D2D3-D4D8-43C8-A7D2-270241530ABD}"/>
              </a:ext>
            </a:extLst>
          </p:cNvPr>
          <p:cNvSpPr>
            <a:spLocks noGrp="1"/>
          </p:cNvSpPr>
          <p:nvPr>
            <p:ph type="title"/>
          </p:nvPr>
        </p:nvSpPr>
        <p:spPr>
          <a:xfrm>
            <a:off x="178904" y="192965"/>
            <a:ext cx="9879496" cy="742433"/>
          </a:xfrm>
        </p:spPr>
        <p:txBody>
          <a:bodyPr/>
          <a:lstStyle/>
          <a:p>
            <a:r>
              <a:rPr lang="en-US"/>
              <a:t>Military Support Impact </a:t>
            </a:r>
          </a:p>
        </p:txBody>
      </p:sp>
      <p:sp>
        <p:nvSpPr>
          <p:cNvPr id="8" name="Text Placeholder 7">
            <a:extLst>
              <a:ext uri="{FF2B5EF4-FFF2-40B4-BE49-F238E27FC236}">
                <a16:creationId xmlns:a16="http://schemas.microsoft.com/office/drawing/2014/main" id="{A79220D9-8631-4DAD-9FD9-31E4A839355C}"/>
              </a:ext>
            </a:extLst>
          </p:cNvPr>
          <p:cNvSpPr>
            <a:spLocks noGrp="1"/>
          </p:cNvSpPr>
          <p:nvPr>
            <p:ph type="body" sz="quarter" idx="15"/>
          </p:nvPr>
        </p:nvSpPr>
        <p:spPr>
          <a:xfrm>
            <a:off x="951200" y="3284195"/>
            <a:ext cx="2026024" cy="1233488"/>
          </a:xfrm>
        </p:spPr>
        <p:txBody>
          <a:bodyPr/>
          <a:lstStyle/>
          <a:p>
            <a:r>
              <a:rPr lang="en-US" sz="1800" b="1">
                <a:solidFill>
                  <a:srgbClr val="ED1B2E"/>
                </a:solidFill>
              </a:rPr>
              <a:t>11,800</a:t>
            </a:r>
          </a:p>
          <a:p>
            <a:r>
              <a:rPr lang="en-US"/>
              <a:t>new members and relatives learned about Red Cross services</a:t>
            </a:r>
          </a:p>
          <a:p>
            <a:endParaRPr lang="en-US"/>
          </a:p>
        </p:txBody>
      </p:sp>
      <p:sp>
        <p:nvSpPr>
          <p:cNvPr id="9" name="Text Placeholder 8">
            <a:extLst>
              <a:ext uri="{FF2B5EF4-FFF2-40B4-BE49-F238E27FC236}">
                <a16:creationId xmlns:a16="http://schemas.microsoft.com/office/drawing/2014/main" id="{7759EE07-8909-4029-98A3-97CC762FD116}"/>
              </a:ext>
            </a:extLst>
          </p:cNvPr>
          <p:cNvSpPr>
            <a:spLocks noGrp="1"/>
          </p:cNvSpPr>
          <p:nvPr>
            <p:ph type="body" sz="quarter" idx="16"/>
          </p:nvPr>
        </p:nvSpPr>
        <p:spPr>
          <a:xfrm>
            <a:off x="3136268" y="3284195"/>
            <a:ext cx="2026024" cy="1233488"/>
          </a:xfrm>
        </p:spPr>
        <p:txBody>
          <a:bodyPr lIns="91440" tIns="45720" rIns="91440" bIns="45720" anchor="t"/>
          <a:lstStyle/>
          <a:p>
            <a:r>
              <a:rPr lang="en-US" sz="1800" b="1">
                <a:solidFill>
                  <a:srgbClr val="ED1B2E"/>
                </a:solidFill>
                <a:latin typeface="Arial"/>
                <a:cs typeface="Arial"/>
              </a:rPr>
              <a:t>73,100</a:t>
            </a:r>
            <a:endParaRPr lang="en-US" sz="1800" b="1">
              <a:solidFill>
                <a:srgbClr val="ED1B2E"/>
              </a:solidFill>
            </a:endParaRPr>
          </a:p>
          <a:p>
            <a:r>
              <a:rPr lang="en-US"/>
              <a:t>care and therapy items distributed at medical facilities</a:t>
            </a:r>
          </a:p>
        </p:txBody>
      </p:sp>
      <p:sp>
        <p:nvSpPr>
          <p:cNvPr id="10" name="Text Placeholder 9">
            <a:extLst>
              <a:ext uri="{FF2B5EF4-FFF2-40B4-BE49-F238E27FC236}">
                <a16:creationId xmlns:a16="http://schemas.microsoft.com/office/drawing/2014/main" id="{CF10A5CF-1453-409C-B81A-84941976238F}"/>
              </a:ext>
            </a:extLst>
          </p:cNvPr>
          <p:cNvSpPr>
            <a:spLocks noGrp="1"/>
          </p:cNvSpPr>
          <p:nvPr>
            <p:ph type="body" sz="quarter" idx="17"/>
          </p:nvPr>
        </p:nvSpPr>
        <p:spPr>
          <a:xfrm>
            <a:off x="5296035" y="3284195"/>
            <a:ext cx="2026024" cy="1233488"/>
          </a:xfrm>
        </p:spPr>
        <p:txBody>
          <a:bodyPr lIns="91440" tIns="45720" rIns="91440" bIns="45720" anchor="t"/>
          <a:lstStyle/>
          <a:p>
            <a:r>
              <a:rPr lang="en-US" sz="1800" b="1">
                <a:solidFill>
                  <a:srgbClr val="ED1B2E"/>
                </a:solidFill>
                <a:latin typeface="Arial"/>
                <a:cs typeface="Arial"/>
              </a:rPr>
              <a:t>43,300</a:t>
            </a:r>
            <a:endParaRPr lang="en-US" sz="1800" b="1">
              <a:solidFill>
                <a:srgbClr val="ED1B2E"/>
              </a:solidFill>
            </a:endParaRPr>
          </a:p>
          <a:p>
            <a:r>
              <a:rPr lang="en-US"/>
              <a:t>hospitalized people helped through </a:t>
            </a:r>
          </a:p>
          <a:p>
            <a:r>
              <a:rPr lang="en-US"/>
              <a:t>rehabilitation and morale programs</a:t>
            </a:r>
          </a:p>
          <a:p>
            <a:endParaRPr lang="en-US"/>
          </a:p>
        </p:txBody>
      </p:sp>
      <p:sp>
        <p:nvSpPr>
          <p:cNvPr id="12" name="Text Placeholder 11">
            <a:extLst>
              <a:ext uri="{FF2B5EF4-FFF2-40B4-BE49-F238E27FC236}">
                <a16:creationId xmlns:a16="http://schemas.microsoft.com/office/drawing/2014/main" id="{FFF8CC02-6386-4C1F-AE86-3C5B6A91C2DA}"/>
              </a:ext>
            </a:extLst>
          </p:cNvPr>
          <p:cNvSpPr>
            <a:spLocks noGrp="1"/>
          </p:cNvSpPr>
          <p:nvPr>
            <p:ph type="body" sz="quarter" idx="19"/>
          </p:nvPr>
        </p:nvSpPr>
        <p:spPr>
          <a:xfrm>
            <a:off x="7626203" y="3284195"/>
            <a:ext cx="2026024" cy="1233488"/>
          </a:xfrm>
        </p:spPr>
        <p:txBody>
          <a:bodyPr/>
          <a:lstStyle/>
          <a:p>
            <a:r>
              <a:rPr lang="en-US" sz="1800" b="1">
                <a:solidFill>
                  <a:srgbClr val="ED1B2E"/>
                </a:solidFill>
              </a:rPr>
              <a:t>18,900</a:t>
            </a:r>
          </a:p>
          <a:p>
            <a:r>
              <a:rPr lang="en-US"/>
              <a:t>families supported through personal</a:t>
            </a:r>
          </a:p>
          <a:p>
            <a:r>
              <a:rPr lang="en-US"/>
              <a:t>emergencies</a:t>
            </a:r>
          </a:p>
        </p:txBody>
      </p:sp>
      <p:sp>
        <p:nvSpPr>
          <p:cNvPr id="19" name="Text Placeholder 18">
            <a:extLst>
              <a:ext uri="{FF2B5EF4-FFF2-40B4-BE49-F238E27FC236}">
                <a16:creationId xmlns:a16="http://schemas.microsoft.com/office/drawing/2014/main" id="{B4A9AC64-BAA5-4909-8988-89A51CB10965}"/>
              </a:ext>
            </a:extLst>
          </p:cNvPr>
          <p:cNvSpPr>
            <a:spLocks noGrp="1"/>
          </p:cNvSpPr>
          <p:nvPr>
            <p:ph type="body" sz="quarter" idx="26"/>
          </p:nvPr>
        </p:nvSpPr>
        <p:spPr>
          <a:xfrm>
            <a:off x="893518" y="1142118"/>
            <a:ext cx="8537547" cy="1066800"/>
          </a:xfrm>
        </p:spPr>
        <p:txBody>
          <a:bodyPr lIns="91440" tIns="45720" rIns="91440" bIns="45720" anchor="t"/>
          <a:lstStyle/>
          <a:p>
            <a:r>
              <a:rPr lang="en-US">
                <a:latin typeface="Arial"/>
                <a:cs typeface="Arial"/>
              </a:rPr>
              <a:t>This quarter</a:t>
            </a:r>
            <a:r>
              <a:rPr lang="en-US">
                <a:solidFill>
                  <a:srgbClr val="6D6E70"/>
                </a:solidFill>
                <a:latin typeface="Arial"/>
                <a:cs typeface="Arial"/>
              </a:rPr>
              <a:t>, </a:t>
            </a:r>
            <a:r>
              <a:rPr lang="en-US">
                <a:solidFill>
                  <a:srgbClr val="ED1B24"/>
                </a:solidFill>
                <a:latin typeface="Arial"/>
                <a:cs typeface="Arial"/>
              </a:rPr>
              <a:t>over 8,600 compassionate Red </a:t>
            </a:r>
            <a:r>
              <a:rPr lang="en-US">
                <a:solidFill>
                  <a:srgbClr val="ED1B2E"/>
                </a:solidFill>
                <a:latin typeface="Arial"/>
                <a:cs typeface="Arial"/>
              </a:rPr>
              <a:t>Cross Service to the Armed Forces workers </a:t>
            </a:r>
            <a:r>
              <a:rPr lang="en-US">
                <a:solidFill>
                  <a:srgbClr val="6D6E70"/>
                </a:solidFill>
                <a:latin typeface="Arial"/>
                <a:cs typeface="Arial"/>
              </a:rPr>
              <a:t>have provided critical services in lockstep with our partners.</a:t>
            </a:r>
            <a:endParaRPr lang="en-US" baseline="36000">
              <a:solidFill>
                <a:srgbClr val="6D6E70"/>
              </a:solidFill>
            </a:endParaRPr>
          </a:p>
          <a:p>
            <a:endParaRPr lang="en-US"/>
          </a:p>
        </p:txBody>
      </p:sp>
      <p:pic>
        <p:nvPicPr>
          <p:cNvPr id="20" name="Picture 6">
            <a:extLst>
              <a:ext uri="{FF2B5EF4-FFF2-40B4-BE49-F238E27FC236}">
                <a16:creationId xmlns:a16="http://schemas.microsoft.com/office/drawing/2014/main" id="{C3E2FDAE-FBB1-4423-B542-BDA04EF57866}"/>
              </a:ext>
            </a:extLst>
          </p:cNvPr>
          <p:cNvPicPr>
            <a:picLocks noChangeAspect="1" noChangeArrowheads="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8168542" y="2372745"/>
            <a:ext cx="981396" cy="78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4">
            <a:extLst>
              <a:ext uri="{FF2B5EF4-FFF2-40B4-BE49-F238E27FC236}">
                <a16:creationId xmlns:a16="http://schemas.microsoft.com/office/drawing/2014/main" id="{62747D10-511C-404E-AFD4-DAA39C9E756A}"/>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5858441" y="2377943"/>
            <a:ext cx="894369" cy="78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7F17624-90D2-4732-BB2B-0928D34B50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8145" y="2376833"/>
            <a:ext cx="545297" cy="784247"/>
          </a:xfrm>
          <a:prstGeom prst="rect">
            <a:avLst/>
          </a:prstGeom>
        </p:spPr>
      </p:pic>
      <p:pic>
        <p:nvPicPr>
          <p:cNvPr id="23" name="Picture Placeholder 27" descr="A picture containing text, first-aid kit&#10;&#10;Description automatically generated">
            <a:extLst>
              <a:ext uri="{FF2B5EF4-FFF2-40B4-BE49-F238E27FC236}">
                <a16:creationId xmlns:a16="http://schemas.microsoft.com/office/drawing/2014/main" id="{4809AAB9-7CA6-4774-92FA-FBB5ED4D37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3893" t="-5319" r="-43893" b="-5319"/>
          <a:stretch/>
        </p:blipFill>
        <p:spPr>
          <a:xfrm>
            <a:off x="3542226" y="2357967"/>
            <a:ext cx="1211477" cy="788335"/>
          </a:xfrm>
          <a:prstGeom prst="rect">
            <a:avLst/>
          </a:prstGeom>
          <a:noFill/>
        </p:spPr>
      </p:pic>
      <p:sp>
        <p:nvSpPr>
          <p:cNvPr id="24" name="Rectangle 23">
            <a:extLst>
              <a:ext uri="{FF2B5EF4-FFF2-40B4-BE49-F238E27FC236}">
                <a16:creationId xmlns:a16="http://schemas.microsoft.com/office/drawing/2014/main" id="{AB0F425B-BDE3-4636-B6C5-5539E9E385F7}"/>
              </a:ext>
            </a:extLst>
          </p:cNvPr>
          <p:cNvSpPr/>
          <p:nvPr/>
        </p:nvSpPr>
        <p:spPr>
          <a:xfrm>
            <a:off x="1945027" y="5837989"/>
            <a:ext cx="7948777" cy="230832"/>
          </a:xfrm>
          <a:prstGeom prst="rect">
            <a:avLst/>
          </a:prstGeom>
        </p:spPr>
        <p:txBody>
          <a:bodyPr wrap="square">
            <a:spAutoFit/>
          </a:bodyPr>
          <a:lstStyle/>
          <a:p>
            <a:pPr algn="r"/>
            <a:r>
              <a:rPr lang="en-US" sz="900" i="1">
                <a:solidFill>
                  <a:srgbClr val="6D6E70"/>
                </a:solidFill>
                <a:latin typeface="Arial" panose="020B0604020202020204" pitchFamily="34" charset="0"/>
                <a:cs typeface="Arial" panose="020B0604020202020204" pitchFamily="34" charset="0"/>
              </a:rPr>
              <a:t>*These are select examples from the wide range of services we provided to military members, veterans and their families from Oct. – Dec. 2022.</a:t>
            </a:r>
          </a:p>
        </p:txBody>
      </p:sp>
      <p:sp>
        <p:nvSpPr>
          <p:cNvPr id="3" name="Text Placeholder 13">
            <a:extLst>
              <a:ext uri="{FF2B5EF4-FFF2-40B4-BE49-F238E27FC236}">
                <a16:creationId xmlns:a16="http://schemas.microsoft.com/office/drawing/2014/main" id="{CD26FCD8-6EF6-D254-579C-9B40B6E89CCD}"/>
              </a:ext>
            </a:extLst>
          </p:cNvPr>
          <p:cNvSpPr txBox="1">
            <a:spLocks/>
          </p:cNvSpPr>
          <p:nvPr/>
        </p:nvSpPr>
        <p:spPr>
          <a:xfrm>
            <a:off x="951200" y="4720166"/>
            <a:ext cx="1807496" cy="581891"/>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b="1">
                <a:latin typeface="Arial"/>
                <a:cs typeface="Arial"/>
              </a:rPr>
              <a:t>42,400</a:t>
            </a:r>
            <a:endParaRPr lang="en-US" b="1"/>
          </a:p>
        </p:txBody>
      </p:sp>
      <p:sp>
        <p:nvSpPr>
          <p:cNvPr id="4" name="Text Placeholder 14">
            <a:extLst>
              <a:ext uri="{FF2B5EF4-FFF2-40B4-BE49-F238E27FC236}">
                <a16:creationId xmlns:a16="http://schemas.microsoft.com/office/drawing/2014/main" id="{2903F139-3DFF-536D-950F-EC3DC0A506CE}"/>
              </a:ext>
            </a:extLst>
          </p:cNvPr>
          <p:cNvSpPr txBox="1">
            <a:spLocks/>
          </p:cNvSpPr>
          <p:nvPr/>
        </p:nvSpPr>
        <p:spPr>
          <a:xfrm>
            <a:off x="3383336" y="4720166"/>
            <a:ext cx="1529255" cy="581891"/>
          </a:xfrm>
          <a:prstGeom prst="rect">
            <a:avLst/>
          </a:prstGeom>
        </p:spPr>
        <p:txBody>
          <a:bodyPr/>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b="1">
                <a:latin typeface="Arial"/>
                <a:cs typeface="Arial"/>
              </a:rPr>
              <a:t>356,500</a:t>
            </a:r>
            <a:endParaRPr lang="en-US"/>
          </a:p>
        </p:txBody>
      </p:sp>
      <p:sp>
        <p:nvSpPr>
          <p:cNvPr id="5" name="Text Placeholder 15">
            <a:extLst>
              <a:ext uri="{FF2B5EF4-FFF2-40B4-BE49-F238E27FC236}">
                <a16:creationId xmlns:a16="http://schemas.microsoft.com/office/drawing/2014/main" id="{53F4FF02-8178-0B51-C900-CA16175C2760}"/>
              </a:ext>
            </a:extLst>
          </p:cNvPr>
          <p:cNvSpPr txBox="1">
            <a:spLocks/>
          </p:cNvSpPr>
          <p:nvPr/>
        </p:nvSpPr>
        <p:spPr>
          <a:xfrm>
            <a:off x="5532000" y="4720166"/>
            <a:ext cx="1529255"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b="1">
                <a:latin typeface="Arial"/>
                <a:cs typeface="Arial"/>
              </a:rPr>
              <a:t>161,800</a:t>
            </a:r>
            <a:endParaRPr lang="en-US"/>
          </a:p>
        </p:txBody>
      </p:sp>
      <p:sp>
        <p:nvSpPr>
          <p:cNvPr id="6" name="Text Placeholder 12">
            <a:extLst>
              <a:ext uri="{FF2B5EF4-FFF2-40B4-BE49-F238E27FC236}">
                <a16:creationId xmlns:a16="http://schemas.microsoft.com/office/drawing/2014/main" id="{93993715-EB9D-486B-9E75-8BF28036485D}"/>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
        <p:nvSpPr>
          <p:cNvPr id="13" name="Rectangle 12">
            <a:extLst>
              <a:ext uri="{FF2B5EF4-FFF2-40B4-BE49-F238E27FC236}">
                <a16:creationId xmlns:a16="http://schemas.microsoft.com/office/drawing/2014/main" id="{3BEF4D4A-8742-64B6-34F0-9925D2F624CF}"/>
              </a:ext>
            </a:extLst>
          </p:cNvPr>
          <p:cNvSpPr/>
          <p:nvPr/>
        </p:nvSpPr>
        <p:spPr>
          <a:xfrm>
            <a:off x="1304239" y="5644858"/>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Placeholder 15">
            <a:extLst>
              <a:ext uri="{FF2B5EF4-FFF2-40B4-BE49-F238E27FC236}">
                <a16:creationId xmlns:a16="http://schemas.microsoft.com/office/drawing/2014/main" id="{A19270C4-31C9-0E46-DF67-ACBB26A3A260}"/>
              </a:ext>
            </a:extLst>
          </p:cNvPr>
          <p:cNvSpPr txBox="1">
            <a:spLocks/>
          </p:cNvSpPr>
          <p:nvPr/>
        </p:nvSpPr>
        <p:spPr>
          <a:xfrm>
            <a:off x="7874587" y="4720166"/>
            <a:ext cx="1529255"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b="1">
                <a:latin typeface="Arial"/>
                <a:cs typeface="Arial"/>
              </a:rPr>
              <a:t>54,700</a:t>
            </a:r>
            <a:endParaRPr lang="en-US"/>
          </a:p>
        </p:txBody>
      </p:sp>
    </p:spTree>
    <p:extLst>
      <p:ext uri="{BB962C8B-B14F-4D97-AF65-F5344CB8AC3E}">
        <p14:creationId xmlns:p14="http://schemas.microsoft.com/office/powerpoint/2010/main" val="103113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015D7C-1B0E-83B3-6EA9-5B0F43FAA0C5}"/>
              </a:ext>
            </a:extLst>
          </p:cNvPr>
          <p:cNvSpPr/>
          <p:nvPr/>
        </p:nvSpPr>
        <p:spPr>
          <a:xfrm>
            <a:off x="6923482" y="2368774"/>
            <a:ext cx="1436914" cy="127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Training for the </a:t>
            </a:r>
            <a:br>
              <a:rPr lang="en-US">
                <a:latin typeface="Arial"/>
                <a:cs typeface="Arial"/>
              </a:rPr>
            </a:br>
            <a:r>
              <a:rPr lang="en-US">
                <a:latin typeface="Arial"/>
                <a:cs typeface="Arial"/>
              </a:rPr>
              <a:t>Moments That Matter</a:t>
            </a:r>
            <a:endParaRPr lang="en-US"/>
          </a:p>
        </p:txBody>
      </p:sp>
      <p:pic>
        <p:nvPicPr>
          <p:cNvPr id="4" name="Picture Placeholder 30">
            <a:extLst>
              <a:ext uri="{FF2B5EF4-FFF2-40B4-BE49-F238E27FC236}">
                <a16:creationId xmlns:a16="http://schemas.microsoft.com/office/drawing/2014/main" id="{4501C375-853B-0F03-94C0-E03C9D1260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988" r="-23995"/>
          <a:stretch/>
        </p:blipFill>
        <p:spPr>
          <a:xfrm>
            <a:off x="7020144" y="2368774"/>
            <a:ext cx="1694302" cy="1102521"/>
          </a:xfrm>
          <a:prstGeom prst="rect">
            <a:avLst/>
          </a:prstGeom>
        </p:spPr>
      </p:pic>
    </p:spTree>
    <p:extLst>
      <p:ext uri="{BB962C8B-B14F-4D97-AF65-F5344CB8AC3E}">
        <p14:creationId xmlns:p14="http://schemas.microsoft.com/office/powerpoint/2010/main" val="87058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B83C60-EE4E-0801-BBAE-48E6079F9D20}"/>
              </a:ext>
            </a:extLst>
          </p:cNvPr>
          <p:cNvSpPr>
            <a:spLocks noGrp="1"/>
          </p:cNvSpPr>
          <p:nvPr>
            <p:ph type="body" sz="quarter" idx="13"/>
          </p:nvPr>
        </p:nvSpPr>
        <p:spPr/>
        <p:txBody>
          <a:bodyPr/>
          <a:lstStyle/>
          <a:p>
            <a:r>
              <a:rPr lang="en-US"/>
              <a:t>“I’m thankful I had that strength and courage to move forward.”</a:t>
            </a:r>
          </a:p>
          <a:p>
            <a:endParaRPr lang="en-US"/>
          </a:p>
        </p:txBody>
      </p:sp>
      <p:sp>
        <p:nvSpPr>
          <p:cNvPr id="3" name="Text Placeholder 2">
            <a:extLst>
              <a:ext uri="{FF2B5EF4-FFF2-40B4-BE49-F238E27FC236}">
                <a16:creationId xmlns:a16="http://schemas.microsoft.com/office/drawing/2014/main" id="{3C1FAB99-756B-25DD-4D63-15C136B40CE8}"/>
              </a:ext>
            </a:extLst>
          </p:cNvPr>
          <p:cNvSpPr>
            <a:spLocks noGrp="1"/>
          </p:cNvSpPr>
          <p:nvPr>
            <p:ph type="body" sz="quarter" idx="14"/>
          </p:nvPr>
        </p:nvSpPr>
        <p:spPr>
          <a:xfrm>
            <a:off x="5029200" y="1977611"/>
            <a:ext cx="4660900" cy="1113252"/>
          </a:xfrm>
        </p:spPr>
        <p:txBody>
          <a:bodyPr/>
          <a:lstStyle/>
          <a:p>
            <a:r>
              <a:rPr lang="en-US" dirty="0"/>
              <a:t>Sasha Welch-Moore, who performed CPR </a:t>
            </a:r>
            <a:br>
              <a:rPr lang="en-US" dirty="0"/>
            </a:br>
            <a:r>
              <a:rPr lang="en-US" dirty="0"/>
              <a:t>on a man at her gym in Peoria, Illinois, </a:t>
            </a:r>
            <a:br>
              <a:rPr lang="en-US" dirty="0"/>
            </a:br>
            <a:r>
              <a:rPr lang="en-US" dirty="0"/>
              <a:t>ultimately helping save his life</a:t>
            </a:r>
            <a:endParaRPr lang="en-US" strike="sngStrike" dirty="0">
              <a:highlight>
                <a:srgbClr val="FFFF00"/>
              </a:highlight>
            </a:endParaRPr>
          </a:p>
          <a:p>
            <a:endParaRPr lang="en-US" dirty="0"/>
          </a:p>
          <a:p>
            <a:r>
              <a:rPr lang="en-US" dirty="0"/>
              <a:t>In January, Sasha (left) received the Red Cross </a:t>
            </a:r>
            <a:br>
              <a:rPr lang="en-US" dirty="0"/>
            </a:br>
            <a:r>
              <a:rPr lang="en-US" dirty="0"/>
              <a:t>Certificate of Merit — the highest lifesaving award </a:t>
            </a:r>
            <a:br>
              <a:rPr lang="en-US" dirty="0"/>
            </a:br>
            <a:r>
              <a:rPr lang="en-US" dirty="0"/>
              <a:t>from the organization. </a:t>
            </a:r>
          </a:p>
        </p:txBody>
      </p:sp>
      <p:pic>
        <p:nvPicPr>
          <p:cNvPr id="7" name="Picture Placeholder 6" descr="Two people holding a certificate&#10;&#10;Description automatically generated with medium confidence">
            <a:extLst>
              <a:ext uri="{FF2B5EF4-FFF2-40B4-BE49-F238E27FC236}">
                <a16:creationId xmlns:a16="http://schemas.microsoft.com/office/drawing/2014/main" id="{AF1AB8D5-4F6A-9B68-BE64-9B51DB3A047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15950" y="368300"/>
            <a:ext cx="3757613" cy="3508375"/>
          </a:xfrm>
        </p:spPr>
      </p:pic>
      <p:sp>
        <p:nvSpPr>
          <p:cNvPr id="5" name="Text Placeholder 4">
            <a:extLst>
              <a:ext uri="{FF2B5EF4-FFF2-40B4-BE49-F238E27FC236}">
                <a16:creationId xmlns:a16="http://schemas.microsoft.com/office/drawing/2014/main" id="{F49F9228-2147-E337-5D42-59CBF1EE6EFC}"/>
              </a:ext>
            </a:extLst>
          </p:cNvPr>
          <p:cNvSpPr>
            <a:spLocks noGrp="1"/>
          </p:cNvSpPr>
          <p:nvPr>
            <p:ph type="body" sz="quarter" idx="16"/>
          </p:nvPr>
        </p:nvSpPr>
        <p:spPr>
          <a:xfrm>
            <a:off x="546928" y="4273550"/>
            <a:ext cx="8984697" cy="1960995"/>
          </a:xfrm>
        </p:spPr>
        <p:txBody>
          <a:bodyPr/>
          <a:lstStyle/>
          <a:p>
            <a:r>
              <a:rPr lang="en-US" b="1" dirty="0">
                <a:solidFill>
                  <a:srgbClr val="ED1B24"/>
                </a:solidFill>
              </a:rPr>
              <a:t>CPR Trained Red Crosser Saved a Life: </a:t>
            </a:r>
            <a:r>
              <a:rPr lang="en-US" dirty="0"/>
              <a:t>Sasha was all too familiar with the pain of losing a loved one to a medical emergency. Her father died of a heart attack years earlier. Thinking of him, she wanted to do everything she could to help the man at the gym. </a:t>
            </a:r>
            <a:r>
              <a:rPr lang="en-US" b="1" dirty="0"/>
              <a:t>“Everybody has something to live for,” Sasha continued. “I felt like I owed it to him and maybe his kids or his wife to give it all I got and just to keep going. I feel like that’s what carried me through that situation.” </a:t>
            </a:r>
            <a:endParaRPr lang="en-US" b="1" dirty="0">
              <a:solidFill>
                <a:srgbClr val="ED1B24"/>
              </a:solidFill>
            </a:endParaRPr>
          </a:p>
        </p:txBody>
      </p:sp>
    </p:spTree>
    <p:extLst>
      <p:ext uri="{BB962C8B-B14F-4D97-AF65-F5344CB8AC3E}">
        <p14:creationId xmlns:p14="http://schemas.microsoft.com/office/powerpoint/2010/main" val="140680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983FC53-83E1-D751-0D5C-3A06B4CB70B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5566299" y="1659835"/>
            <a:ext cx="4153550" cy="4533002"/>
          </a:xfrm>
        </p:spPr>
      </p:pic>
      <p:sp>
        <p:nvSpPr>
          <p:cNvPr id="3" name="Title 2">
            <a:extLst>
              <a:ext uri="{FF2B5EF4-FFF2-40B4-BE49-F238E27FC236}">
                <a16:creationId xmlns:a16="http://schemas.microsoft.com/office/drawing/2014/main" id="{512D04D3-7782-1CB8-A9A7-7AB348F913C4}"/>
              </a:ext>
            </a:extLst>
          </p:cNvPr>
          <p:cNvSpPr>
            <a:spLocks noGrp="1"/>
          </p:cNvSpPr>
          <p:nvPr>
            <p:ph type="title"/>
          </p:nvPr>
        </p:nvSpPr>
        <p:spPr>
          <a:xfrm>
            <a:off x="382473" y="453045"/>
            <a:ext cx="8904402" cy="1089176"/>
          </a:xfrm>
        </p:spPr>
        <p:txBody>
          <a:bodyPr/>
          <a:lstStyle/>
          <a:p>
            <a:r>
              <a:rPr lang="en-US"/>
              <a:t>Red Cross Part of NFL’s Coalition to Help Prevent Student Athlete Deaths Due to Cardiac Arrest</a:t>
            </a:r>
          </a:p>
        </p:txBody>
      </p:sp>
      <p:sp>
        <p:nvSpPr>
          <p:cNvPr id="4" name="Content Placeholder 3">
            <a:extLst>
              <a:ext uri="{FF2B5EF4-FFF2-40B4-BE49-F238E27FC236}">
                <a16:creationId xmlns:a16="http://schemas.microsoft.com/office/drawing/2014/main" id="{3D538E67-6C1A-E675-7D48-7F07BE72538E}"/>
              </a:ext>
            </a:extLst>
          </p:cNvPr>
          <p:cNvSpPr>
            <a:spLocks noGrp="1"/>
          </p:cNvSpPr>
          <p:nvPr>
            <p:ph idx="1"/>
          </p:nvPr>
        </p:nvSpPr>
        <p:spPr>
          <a:xfrm>
            <a:off x="296886" y="1659835"/>
            <a:ext cx="5070981" cy="4163915"/>
          </a:xfrm>
        </p:spPr>
        <p:txBody>
          <a:bodyPr lIns="91440" tIns="45720" rIns="91440" bIns="45720" anchor="t">
            <a:noAutofit/>
          </a:bodyPr>
          <a:lstStyle/>
          <a:p>
            <a:pPr>
              <a:lnSpc>
                <a:spcPct val="114000"/>
              </a:lnSpc>
            </a:pPr>
            <a:r>
              <a:rPr lang="en-US" sz="1800" dirty="0">
                <a:latin typeface="Arial"/>
                <a:ea typeface="+mn-lt"/>
                <a:cs typeface="+mn-lt"/>
              </a:rPr>
              <a:t>The </a:t>
            </a:r>
            <a:r>
              <a:rPr lang="en-US" sz="1800" b="1" dirty="0">
                <a:latin typeface="Arial"/>
                <a:ea typeface="+mn-lt"/>
                <a:cs typeface="+mn-lt"/>
              </a:rPr>
              <a:t>Smart Heart Sports Coalition </a:t>
            </a:r>
            <a:r>
              <a:rPr lang="en-US" sz="1800" dirty="0">
                <a:latin typeface="Arial"/>
                <a:ea typeface="+mn-lt"/>
                <a:cs typeface="+mn-lt"/>
              </a:rPr>
              <a:t>is advocating for all 50 states to adopt evidence-based policies that will prevent fatal outcomes from sudden cardiac arrest among high school students.</a:t>
            </a:r>
          </a:p>
          <a:p>
            <a:pPr algn="ctr">
              <a:lnSpc>
                <a:spcPct val="114000"/>
              </a:lnSpc>
            </a:pPr>
            <a:r>
              <a:rPr lang="en-US" sz="1800" b="1" dirty="0">
                <a:solidFill>
                  <a:srgbClr val="ED1B24"/>
                </a:solidFill>
                <a:latin typeface="Arial"/>
                <a:ea typeface="+mn-lt"/>
                <a:cs typeface="+mn-lt"/>
              </a:rPr>
              <a:t>“The American Red Cross is proud to support and promote the NFL’s new national advocacy campaign to highlight the need for safety policies and training to prevent sudden cardiac arrest deaths </a:t>
            </a:r>
            <a:br>
              <a:rPr lang="en-US" sz="1800" b="1" dirty="0">
                <a:solidFill>
                  <a:srgbClr val="ED1B24"/>
                </a:solidFill>
                <a:latin typeface="Arial"/>
                <a:ea typeface="+mn-lt"/>
                <a:cs typeface="+mn-lt"/>
              </a:rPr>
            </a:br>
            <a:r>
              <a:rPr lang="en-US" sz="1800" b="1" dirty="0">
                <a:solidFill>
                  <a:srgbClr val="ED1B24"/>
                </a:solidFill>
                <a:latin typeface="Arial"/>
                <a:ea typeface="+mn-lt"/>
                <a:cs typeface="+mn-lt"/>
              </a:rPr>
              <a:t>among young people.” </a:t>
            </a:r>
            <a:endParaRPr lang="en-US" sz="1800" b="1" dirty="0">
              <a:solidFill>
                <a:srgbClr val="ED1B24"/>
              </a:solidFill>
              <a:ea typeface="+mn-lt"/>
              <a:cs typeface="+mn-lt"/>
            </a:endParaRPr>
          </a:p>
          <a:p>
            <a:pPr algn="ctr">
              <a:lnSpc>
                <a:spcPct val="114000"/>
              </a:lnSpc>
            </a:pPr>
            <a:r>
              <a:rPr lang="en-US" sz="1400" b="1" dirty="0">
                <a:latin typeface="Arial"/>
                <a:ea typeface="+mn-lt"/>
                <a:cs typeface="+mn-lt"/>
              </a:rPr>
              <a:t>- </a:t>
            </a:r>
            <a:r>
              <a:rPr lang="en-US" sz="1400" dirty="0">
                <a:latin typeface="Arial"/>
                <a:ea typeface="+mn-lt"/>
                <a:cs typeface="+mn-lt"/>
              </a:rPr>
              <a:t>Jack McMaster, president of Red Cross Training Services </a:t>
            </a:r>
            <a:endParaRPr lang="en-US" sz="1400" dirty="0">
              <a:latin typeface="Arial"/>
            </a:endParaRPr>
          </a:p>
          <a:p>
            <a:pPr>
              <a:lnSpc>
                <a:spcPct val="114000"/>
              </a:lnSpc>
            </a:pPr>
            <a:endParaRPr lang="en-US" sz="1800" dirty="0"/>
          </a:p>
        </p:txBody>
      </p:sp>
    </p:spTree>
    <p:extLst>
      <p:ext uri="{BB962C8B-B14F-4D97-AF65-F5344CB8AC3E}">
        <p14:creationId xmlns:p14="http://schemas.microsoft.com/office/powerpoint/2010/main" val="122493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95A4-4E15-47D0-8E48-F39B8816741A}"/>
              </a:ext>
            </a:extLst>
          </p:cNvPr>
          <p:cNvSpPr>
            <a:spLocks noGrp="1"/>
          </p:cNvSpPr>
          <p:nvPr>
            <p:ph type="title"/>
          </p:nvPr>
        </p:nvSpPr>
        <p:spPr/>
        <p:txBody>
          <a:bodyPr/>
          <a:lstStyle/>
          <a:p>
            <a:r>
              <a:rPr lang="en-US"/>
              <a:t>Training Services Impact </a:t>
            </a:r>
          </a:p>
        </p:txBody>
      </p:sp>
      <p:sp>
        <p:nvSpPr>
          <p:cNvPr id="8" name="Text Placeholder 7">
            <a:extLst>
              <a:ext uri="{FF2B5EF4-FFF2-40B4-BE49-F238E27FC236}">
                <a16:creationId xmlns:a16="http://schemas.microsoft.com/office/drawing/2014/main" id="{E0EE486A-DB8D-4A53-BADC-32746E60C72F}"/>
              </a:ext>
            </a:extLst>
          </p:cNvPr>
          <p:cNvSpPr>
            <a:spLocks noGrp="1"/>
          </p:cNvSpPr>
          <p:nvPr>
            <p:ph type="body" sz="quarter" idx="15"/>
          </p:nvPr>
        </p:nvSpPr>
        <p:spPr>
          <a:xfrm>
            <a:off x="1047018" y="3235820"/>
            <a:ext cx="2132121" cy="1233488"/>
          </a:xfrm>
        </p:spPr>
        <p:txBody>
          <a:bodyPr lIns="91440" tIns="45720" rIns="91440" bIns="45720" anchor="t"/>
          <a:lstStyle/>
          <a:p>
            <a:r>
              <a:rPr lang="en-US" sz="1800" b="1">
                <a:solidFill>
                  <a:srgbClr val="ED1B2E"/>
                </a:solidFill>
                <a:latin typeface="Arial"/>
                <a:cs typeface="Arial"/>
              </a:rPr>
              <a:t>728,000</a:t>
            </a:r>
            <a:endParaRPr lang="en-US" sz="1800" b="1">
              <a:solidFill>
                <a:srgbClr val="ED1B2E"/>
              </a:solidFill>
            </a:endParaRPr>
          </a:p>
          <a:p>
            <a:r>
              <a:rPr lang="en-US">
                <a:latin typeface="Arial"/>
                <a:cs typeface="Arial"/>
              </a:rPr>
              <a:t>people trained in First Aid, CPR and AED, making every community safer</a:t>
            </a:r>
          </a:p>
          <a:p>
            <a:endParaRPr lang="en-US"/>
          </a:p>
        </p:txBody>
      </p:sp>
      <p:sp>
        <p:nvSpPr>
          <p:cNvPr id="10" name="Text Placeholder 9">
            <a:extLst>
              <a:ext uri="{FF2B5EF4-FFF2-40B4-BE49-F238E27FC236}">
                <a16:creationId xmlns:a16="http://schemas.microsoft.com/office/drawing/2014/main" id="{0A4FE728-AA81-43FE-98FF-57EB816FFE9F}"/>
              </a:ext>
            </a:extLst>
          </p:cNvPr>
          <p:cNvSpPr>
            <a:spLocks noGrp="1"/>
          </p:cNvSpPr>
          <p:nvPr>
            <p:ph type="body" sz="quarter" idx="17"/>
          </p:nvPr>
        </p:nvSpPr>
        <p:spPr>
          <a:xfrm>
            <a:off x="3718115" y="3235820"/>
            <a:ext cx="2382053" cy="1233488"/>
          </a:xfrm>
        </p:spPr>
        <p:txBody>
          <a:bodyPr lIns="91440" tIns="45720" rIns="91440" bIns="45720" anchor="t"/>
          <a:lstStyle/>
          <a:p>
            <a:r>
              <a:rPr lang="en-US" sz="1800" b="1">
                <a:solidFill>
                  <a:srgbClr val="ED1B2E"/>
                </a:solidFill>
                <a:latin typeface="Arial"/>
                <a:cs typeface="Arial"/>
              </a:rPr>
              <a:t>739,500</a:t>
            </a:r>
            <a:endParaRPr lang="en-US" sz="1800" b="1">
              <a:solidFill>
                <a:srgbClr val="ED1B2E"/>
              </a:solidFill>
            </a:endParaRPr>
          </a:p>
          <a:p>
            <a:r>
              <a:rPr lang="en-US">
                <a:latin typeface="Arial"/>
                <a:cs typeface="Arial"/>
              </a:rPr>
              <a:t>people learned how to be safe in, on and around the water through our Aquatics and Water Safety training</a:t>
            </a:r>
          </a:p>
          <a:p>
            <a:endParaRPr lang="en-US"/>
          </a:p>
        </p:txBody>
      </p:sp>
      <p:sp>
        <p:nvSpPr>
          <p:cNvPr id="12" name="Text Placeholder 11">
            <a:extLst>
              <a:ext uri="{FF2B5EF4-FFF2-40B4-BE49-F238E27FC236}">
                <a16:creationId xmlns:a16="http://schemas.microsoft.com/office/drawing/2014/main" id="{9300AD28-B419-4DB8-841A-608511B2EF9C}"/>
              </a:ext>
            </a:extLst>
          </p:cNvPr>
          <p:cNvSpPr>
            <a:spLocks noGrp="1"/>
          </p:cNvSpPr>
          <p:nvPr>
            <p:ph type="body" sz="quarter" idx="19"/>
          </p:nvPr>
        </p:nvSpPr>
        <p:spPr>
          <a:xfrm>
            <a:off x="6703359" y="3235820"/>
            <a:ext cx="2706407" cy="1233488"/>
          </a:xfrm>
        </p:spPr>
        <p:txBody>
          <a:bodyPr lIns="91440" tIns="45720" rIns="91440" bIns="45720" anchor="t"/>
          <a:lstStyle/>
          <a:p>
            <a:r>
              <a:rPr lang="en-US" sz="1800" b="1">
                <a:solidFill>
                  <a:srgbClr val="ED1B2E"/>
                </a:solidFill>
                <a:latin typeface="Arial"/>
                <a:cs typeface="Arial"/>
              </a:rPr>
              <a:t>17,600</a:t>
            </a:r>
            <a:endParaRPr lang="en-US" sz="1800" b="1">
              <a:solidFill>
                <a:srgbClr val="ED1B2E"/>
              </a:solidFill>
            </a:endParaRPr>
          </a:p>
          <a:p>
            <a:r>
              <a:rPr lang="en-US">
                <a:latin typeface="Arial"/>
                <a:cs typeface="Arial"/>
              </a:rPr>
              <a:t>individuals trained in caregiving courses, empowering participants to provide quality care to people of all ages</a:t>
            </a:r>
          </a:p>
          <a:p>
            <a:endParaRPr lang="en-US"/>
          </a:p>
        </p:txBody>
      </p:sp>
      <p:sp>
        <p:nvSpPr>
          <p:cNvPr id="19" name="Text Placeholder 18">
            <a:extLst>
              <a:ext uri="{FF2B5EF4-FFF2-40B4-BE49-F238E27FC236}">
                <a16:creationId xmlns:a16="http://schemas.microsoft.com/office/drawing/2014/main" id="{BA54EE96-0E07-4E29-A120-FBFB836576BD}"/>
              </a:ext>
            </a:extLst>
          </p:cNvPr>
          <p:cNvSpPr>
            <a:spLocks noGrp="1"/>
          </p:cNvSpPr>
          <p:nvPr>
            <p:ph type="body" sz="quarter" idx="26"/>
          </p:nvPr>
        </p:nvSpPr>
        <p:spPr>
          <a:xfrm>
            <a:off x="870454" y="1070724"/>
            <a:ext cx="8230177" cy="1066800"/>
          </a:xfrm>
        </p:spPr>
        <p:txBody>
          <a:bodyPr lIns="91440" tIns="45720" rIns="91440" bIns="45720" anchor="t"/>
          <a:lstStyle/>
          <a:p>
            <a:pPr algn="ctr"/>
            <a:r>
              <a:rPr lang="en-US">
                <a:latin typeface="Arial"/>
                <a:cs typeface="Arial"/>
              </a:rPr>
              <a:t>Over the last quarter, we have equipped nearly </a:t>
            </a:r>
            <a:r>
              <a:rPr lang="en-US">
                <a:solidFill>
                  <a:srgbClr val="ED1B2E"/>
                </a:solidFill>
                <a:latin typeface="Arial"/>
                <a:cs typeface="Arial"/>
              </a:rPr>
              <a:t>1.5 million </a:t>
            </a:r>
            <a:r>
              <a:rPr lang="en-US">
                <a:latin typeface="Arial"/>
                <a:cs typeface="Arial"/>
              </a:rPr>
              <a:t>community members to help neighbors, friends and family members </a:t>
            </a:r>
            <a:br>
              <a:rPr lang="en-US">
                <a:latin typeface="Arial"/>
                <a:cs typeface="Arial"/>
              </a:rPr>
            </a:br>
            <a:r>
              <a:rPr lang="en-US">
                <a:latin typeface="Arial"/>
                <a:cs typeface="Arial"/>
              </a:rPr>
              <a:t>with vital skills:</a:t>
            </a:r>
          </a:p>
        </p:txBody>
      </p:sp>
      <p:pic>
        <p:nvPicPr>
          <p:cNvPr id="20" name="Picture 19">
            <a:extLst>
              <a:ext uri="{FF2B5EF4-FFF2-40B4-BE49-F238E27FC236}">
                <a16:creationId xmlns:a16="http://schemas.microsoft.com/office/drawing/2014/main" id="{162DCAC9-897F-4F0D-BDA3-F38441315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9010" y="2279129"/>
            <a:ext cx="1077218" cy="1077218"/>
          </a:xfrm>
          <a:prstGeom prst="rect">
            <a:avLst/>
          </a:prstGeom>
        </p:spPr>
      </p:pic>
      <p:pic>
        <p:nvPicPr>
          <p:cNvPr id="21" name="Picture 20">
            <a:extLst>
              <a:ext uri="{FF2B5EF4-FFF2-40B4-BE49-F238E27FC236}">
                <a16:creationId xmlns:a16="http://schemas.microsoft.com/office/drawing/2014/main" id="{F18DE3AC-FBAA-4028-9684-4DADC259AF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6414" y="2224904"/>
            <a:ext cx="986909" cy="986909"/>
          </a:xfrm>
          <a:prstGeom prst="rect">
            <a:avLst/>
          </a:prstGeom>
        </p:spPr>
      </p:pic>
      <p:pic>
        <p:nvPicPr>
          <p:cNvPr id="22" name="Picture Placeholder 30">
            <a:extLst>
              <a:ext uri="{FF2B5EF4-FFF2-40B4-BE49-F238E27FC236}">
                <a16:creationId xmlns:a16="http://schemas.microsoft.com/office/drawing/2014/main" id="{4933521C-DE90-461A-BABD-BFBC58117E3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t="-2988" r="-23995"/>
          <a:stretch/>
        </p:blipFill>
        <p:spPr>
          <a:xfrm>
            <a:off x="1499162" y="2149527"/>
            <a:ext cx="1427162" cy="928687"/>
          </a:xfrm>
          <a:prstGeom prst="rect">
            <a:avLst/>
          </a:prstGeom>
        </p:spPr>
      </p:pic>
      <p:sp>
        <p:nvSpPr>
          <p:cNvPr id="3" name="Text Placeholder 13">
            <a:extLst>
              <a:ext uri="{FF2B5EF4-FFF2-40B4-BE49-F238E27FC236}">
                <a16:creationId xmlns:a16="http://schemas.microsoft.com/office/drawing/2014/main" id="{380510BD-32FB-127D-CCE9-1FDFF51B040C}"/>
              </a:ext>
            </a:extLst>
          </p:cNvPr>
          <p:cNvSpPr txBox="1">
            <a:spLocks/>
          </p:cNvSpPr>
          <p:nvPr/>
        </p:nvSpPr>
        <p:spPr>
          <a:xfrm>
            <a:off x="1252899" y="4777756"/>
            <a:ext cx="1807496" cy="581891"/>
          </a:xfrm>
          <a:prstGeom prst="rect">
            <a:avLst/>
          </a:prstGeom>
        </p:spPr>
        <p:txBody>
          <a:bodyPr lIns="91440" tIns="45720" rIns="91440" bIns="45720" anchor="t"/>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1.9 million</a:t>
            </a:r>
            <a:endParaRPr lang="en-US" b="1"/>
          </a:p>
        </p:txBody>
      </p:sp>
      <p:sp>
        <p:nvSpPr>
          <p:cNvPr id="4" name="Text Placeholder 14">
            <a:extLst>
              <a:ext uri="{FF2B5EF4-FFF2-40B4-BE49-F238E27FC236}">
                <a16:creationId xmlns:a16="http://schemas.microsoft.com/office/drawing/2014/main" id="{D5615494-BE64-C100-ECEA-230467A47A45}"/>
              </a:ext>
            </a:extLst>
          </p:cNvPr>
          <p:cNvSpPr txBox="1">
            <a:spLocks/>
          </p:cNvSpPr>
          <p:nvPr/>
        </p:nvSpPr>
        <p:spPr>
          <a:xfrm>
            <a:off x="4132991" y="4777756"/>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 million </a:t>
            </a:r>
            <a:endParaRPr lang="en-US"/>
          </a:p>
        </p:txBody>
      </p:sp>
      <p:sp>
        <p:nvSpPr>
          <p:cNvPr id="5" name="Text Placeholder 15">
            <a:extLst>
              <a:ext uri="{FF2B5EF4-FFF2-40B4-BE49-F238E27FC236}">
                <a16:creationId xmlns:a16="http://schemas.microsoft.com/office/drawing/2014/main" id="{7E1A337C-1438-B80B-D550-8084DC2BB1C8}"/>
              </a:ext>
            </a:extLst>
          </p:cNvPr>
          <p:cNvSpPr txBox="1">
            <a:spLocks/>
          </p:cNvSpPr>
          <p:nvPr/>
        </p:nvSpPr>
        <p:spPr>
          <a:xfrm>
            <a:off x="7276246" y="4802894"/>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52,900 </a:t>
            </a:r>
            <a:endParaRPr lang="en-US"/>
          </a:p>
        </p:txBody>
      </p:sp>
      <p:sp>
        <p:nvSpPr>
          <p:cNvPr id="7" name="Text Placeholder 12">
            <a:extLst>
              <a:ext uri="{FF2B5EF4-FFF2-40B4-BE49-F238E27FC236}">
                <a16:creationId xmlns:a16="http://schemas.microsoft.com/office/drawing/2014/main" id="{06309B7A-F42B-F31B-E70D-3A33244F0463}"/>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Tree>
    <p:extLst>
      <p:ext uri="{BB962C8B-B14F-4D97-AF65-F5344CB8AC3E}">
        <p14:creationId xmlns:p14="http://schemas.microsoft.com/office/powerpoint/2010/main" val="236525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custDataLst>
      <p:tags r:id="rId1"/>
    </p:custDataLst>
    <p:extLst>
      <p:ext uri="{BB962C8B-B14F-4D97-AF65-F5344CB8AC3E}">
        <p14:creationId xmlns:p14="http://schemas.microsoft.com/office/powerpoint/2010/main" val="182901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431073" y="1069941"/>
            <a:ext cx="5718290" cy="876562"/>
          </a:xfrm>
        </p:spPr>
        <p:txBody>
          <a:bodyPr/>
          <a:lstStyle/>
          <a:p>
            <a:pPr lvl="0"/>
            <a:r>
              <a:rPr lang="en-US">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431073" y="1903907"/>
            <a:ext cx="5264332" cy="2713843"/>
          </a:xfrm>
          <a:prstGeom prst="rect">
            <a:avLst/>
          </a:prstGeom>
          <a:noFill/>
        </p:spPr>
        <p:txBody>
          <a:bodyPr wrap="square" lIns="91440" tIns="45720" rIns="91440" bIns="45720" rtlCol="0" anchor="t">
            <a:noAutofit/>
          </a:bodyPr>
          <a:lstStyle/>
          <a:p>
            <a:pPr marL="285750" indent="-285750" fontAlgn="base">
              <a:spcBef>
                <a:spcPts val="600"/>
              </a:spcBef>
              <a:spcAft>
                <a:spcPts val="600"/>
              </a:spcAft>
              <a:buClr>
                <a:srgbClr val="ED1B2E"/>
              </a:buClr>
              <a:buFont typeface="Arial" panose="020B0604020202020204" pitchFamily="34" charset="0"/>
              <a:buChar char="•"/>
              <a:defRPr/>
            </a:pPr>
            <a:r>
              <a:rPr lang="en-US" sz="1450" dirty="0">
                <a:solidFill>
                  <a:srgbClr val="6D6E70"/>
                </a:solidFill>
                <a:latin typeface="Arial"/>
                <a:cs typeface="Arial"/>
              </a:rPr>
              <a:t>Your name in </a:t>
            </a:r>
            <a:r>
              <a:rPr lang="en-US" sz="1450" b="1" dirty="0">
                <a:solidFill>
                  <a:srgbClr val="ED1B24"/>
                </a:solidFill>
                <a:latin typeface="Arial"/>
                <a:cs typeface="Arial"/>
              </a:rPr>
              <a:t>one full-page ad in</a:t>
            </a:r>
            <a:r>
              <a:rPr lang="en-US" sz="1450" dirty="0">
                <a:solidFill>
                  <a:srgbClr val="ED1B24"/>
                </a:solidFill>
                <a:latin typeface="Arial"/>
                <a:cs typeface="Arial"/>
              </a:rPr>
              <a:t> </a:t>
            </a:r>
            <a:r>
              <a:rPr lang="en-US" sz="1450" b="1" dirty="0">
                <a:solidFill>
                  <a:srgbClr val="ED1B24"/>
                </a:solidFill>
                <a:latin typeface="Arial"/>
                <a:cs typeface="Arial"/>
              </a:rPr>
              <a:t>Businessweek</a:t>
            </a:r>
            <a:r>
              <a:rPr lang="en-US" sz="1450" dirty="0">
                <a:solidFill>
                  <a:srgbClr val="6D6E70"/>
                </a:solidFill>
                <a:latin typeface="Arial"/>
                <a:cs typeface="Arial"/>
              </a:rPr>
              <a:t>, generating more than 200,000 impressions.</a:t>
            </a:r>
          </a:p>
          <a:p>
            <a:pPr marL="287020" indent="-287020">
              <a:spcBef>
                <a:spcPts val="600"/>
              </a:spcBef>
              <a:spcAft>
                <a:spcPts val="600"/>
              </a:spcAft>
              <a:buClr>
                <a:srgbClr val="ED1B24"/>
              </a:buClr>
              <a:buFont typeface="Arial" panose="020B0604020202020204" pitchFamily="34" charset="0"/>
              <a:buChar char="•"/>
            </a:pPr>
            <a:r>
              <a:rPr lang="en-US" sz="1450" dirty="0">
                <a:solidFill>
                  <a:srgbClr val="717073"/>
                </a:solidFill>
                <a:latin typeface="Arial"/>
                <a:cs typeface="Arial"/>
              </a:rPr>
              <a:t>Acknowledgement in Red Cross </a:t>
            </a:r>
            <a:r>
              <a:rPr lang="en-US" sz="1450" b="1" dirty="0">
                <a:solidFill>
                  <a:srgbClr val="ED1B24"/>
                </a:solidFill>
                <a:latin typeface="Arial"/>
                <a:cs typeface="Arial"/>
              </a:rPr>
              <a:t>FY22 Annual Report</a:t>
            </a:r>
            <a:r>
              <a:rPr lang="en-US" sz="1450" dirty="0">
                <a:solidFill>
                  <a:srgbClr val="717073"/>
                </a:solidFill>
                <a:latin typeface="Arial"/>
                <a:cs typeface="Arial"/>
              </a:rPr>
              <a:t>, an annual publication shared with our supporters.</a:t>
            </a:r>
          </a:p>
          <a:p>
            <a:pPr marL="285750" indent="-285750">
              <a:spcBef>
                <a:spcPts val="600"/>
              </a:spcBef>
              <a:spcAft>
                <a:spcPts val="600"/>
              </a:spcAft>
              <a:buClr>
                <a:srgbClr val="ED1B2E"/>
              </a:buClr>
              <a:buFont typeface="Arial" panose="020B0604020202020204" pitchFamily="34" charset="0"/>
              <a:buChar char="•"/>
            </a:pPr>
            <a:r>
              <a:rPr lang="en-US" sz="1450" b="1" dirty="0">
                <a:solidFill>
                  <a:srgbClr val="ED1B24"/>
                </a:solidFill>
                <a:latin typeface="Arial"/>
                <a:cs typeface="Arial"/>
              </a:rPr>
              <a:t>Template communications materials</a:t>
            </a:r>
            <a:r>
              <a:rPr lang="en-US" sz="1450" dirty="0">
                <a:solidFill>
                  <a:srgbClr val="717073"/>
                </a:solidFill>
                <a:latin typeface="Arial"/>
                <a:cs typeface="Arial"/>
              </a:rPr>
              <a:t>, including social posts and articles, provided to align partnership with timely home fire and blood donation messages as well as Red Cross Giving Day and March Is Red Cross Month.</a:t>
            </a:r>
          </a:p>
          <a:p>
            <a:pPr marL="285750" indent="-285750" fontAlgn="base">
              <a:spcBef>
                <a:spcPts val="600"/>
              </a:spcBef>
              <a:spcAft>
                <a:spcPts val="600"/>
              </a:spcAft>
              <a:buClr>
                <a:srgbClr val="C00000"/>
              </a:buClr>
              <a:buFont typeface="Arial" panose="020B0604020202020204" pitchFamily="34" charset="0"/>
              <a:buChar char="•"/>
              <a:defRPr/>
            </a:pPr>
            <a:endParaRPr lang="en-US" sz="1450" dirty="0">
              <a:solidFill>
                <a:srgbClr val="6D6E70"/>
              </a:solidFill>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charset="0"/>
              <a:ea typeface="+mn-ea"/>
              <a:cs typeface="+mn-cs"/>
            </a:endParaRPr>
          </a:p>
        </p:txBody>
      </p:sp>
      <p:sp>
        <p:nvSpPr>
          <p:cNvPr id="11" name="Content Placeholder 8">
            <a:extLst>
              <a:ext uri="{FF2B5EF4-FFF2-40B4-BE49-F238E27FC236}">
                <a16:creationId xmlns:a16="http://schemas.microsoft.com/office/drawing/2014/main" id="{23232539-AFBE-4ABA-B857-38C2B68DECC2}"/>
              </a:ext>
            </a:extLst>
          </p:cNvPr>
          <p:cNvSpPr txBox="1">
            <a:spLocks/>
          </p:cNvSpPr>
          <p:nvPr/>
        </p:nvSpPr>
        <p:spPr bwMode="auto">
          <a:xfrm>
            <a:off x="222390" y="4247533"/>
            <a:ext cx="5888105" cy="17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500"/>
              </a:spcBef>
              <a:spcAft>
                <a:spcPts val="500"/>
              </a:spcAft>
              <a:buFont typeface="Arial" panose="020B0604020202020204" pitchFamily="34" charset="0"/>
              <a:buChar char="•"/>
            </a:pPr>
            <a:r>
              <a:rPr lang="en-US" sz="1450" b="1" i="1" dirty="0"/>
              <a:t>During times of disaster: </a:t>
            </a: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Acknowledgment in </a:t>
            </a:r>
            <a:r>
              <a:rPr kumimoji="0" lang="en-US" sz="1450" b="1" i="0" u="none" strike="noStrike" kern="1200" cap="none" spc="0" normalizeH="0" baseline="0" noProof="0" dirty="0">
                <a:ln>
                  <a:noFill/>
                </a:ln>
                <a:solidFill>
                  <a:srgbClr val="ED1B2E"/>
                </a:solidFill>
                <a:effectLst/>
                <a:uLnTx/>
                <a:uFillTx/>
                <a:latin typeface="Arial" panose="020B0604020202020204" pitchFamily="34" charset="0"/>
                <a:cs typeface="Arial" panose="020B0604020202020204" pitchFamily="34" charset="0"/>
              </a:rPr>
              <a:t>two national news stories </a:t>
            </a:r>
            <a:r>
              <a:rPr kumimoji="0" lang="en-US" sz="1450" i="0" u="none" strike="noStrike" kern="1200" cap="none" spc="0" normalizeH="0" baseline="0" noProof="0" dirty="0">
                <a:ln>
                  <a:noFill/>
                </a:ln>
                <a:effectLst/>
                <a:uLnTx/>
                <a:uFillTx/>
                <a:latin typeface="Arial" panose="020B0604020202020204" pitchFamily="34" charset="0"/>
                <a:cs typeface="Arial" panose="020B0604020202020204" pitchFamily="34" charset="0"/>
              </a:rPr>
              <a:t>about disaster response activity </a:t>
            </a: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on redcross.org, generating nearly </a:t>
            </a:r>
            <a:r>
              <a:rPr lang="en-US" sz="1450" dirty="0">
                <a:latin typeface="Arial" panose="020B0604020202020204" pitchFamily="34" charset="0"/>
                <a:cs typeface="Arial" panose="020B0604020202020204" pitchFamily="34" charset="0"/>
              </a:rPr>
              <a:t>9</a:t>
            </a: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,000 total page views.</a:t>
            </a:r>
          </a:p>
          <a:p>
            <a:pPr lvl="1">
              <a:spcBef>
                <a:spcPts val="500"/>
              </a:spcBef>
              <a:spcAft>
                <a:spcPts val="500"/>
              </a:spcAft>
              <a:buFont typeface="Courier New" panose="02070309020205020404" pitchFamily="49" charset="0"/>
              <a:buChar char="o"/>
            </a:pPr>
            <a:endParaRPr lang="en-US" sz="1100" dirty="0">
              <a:solidFill>
                <a:schemeClr val="tx1">
                  <a:lumMod val="50000"/>
                  <a:lumOff val="50000"/>
                </a:schemeClr>
              </a:solidFill>
            </a:endParaRPr>
          </a:p>
          <a:p>
            <a:pPr marL="401638" lvl="1" indent="-234950">
              <a:spcBef>
                <a:spcPts val="0"/>
              </a:spcBef>
              <a:spcAft>
                <a:spcPts val="800"/>
              </a:spcAft>
            </a:pPr>
            <a:endParaRPr lang="en-US" sz="1300" dirty="0"/>
          </a:p>
        </p:txBody>
      </p:sp>
      <p:sp>
        <p:nvSpPr>
          <p:cNvPr id="12" name="Content Placeholder 8">
            <a:extLst>
              <a:ext uri="{FF2B5EF4-FFF2-40B4-BE49-F238E27FC236}">
                <a16:creationId xmlns:a16="http://schemas.microsoft.com/office/drawing/2014/main" id="{199B92DB-ED06-4A1A-9659-3E8F3EDEBD17}"/>
              </a:ext>
            </a:extLst>
          </p:cNvPr>
          <p:cNvSpPr txBox="1">
            <a:spLocks/>
          </p:cNvSpPr>
          <p:nvPr/>
        </p:nvSpPr>
        <p:spPr bwMode="auto">
          <a:xfrm>
            <a:off x="391884" y="5496925"/>
            <a:ext cx="8450977" cy="49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623888" marR="0" lvl="1" indent="-333375" algn="l" defTabSz="457200" rtl="0" eaLnBrk="1" fontAlgn="base" latinLnBrk="0" hangingPunct="1">
              <a:lnSpc>
                <a:spcPct val="100000"/>
              </a:lnSpc>
              <a:spcBef>
                <a:spcPts val="600"/>
              </a:spcBef>
              <a:spcAft>
                <a:spcPts val="600"/>
              </a:spcAft>
              <a:buClr>
                <a:srgbClr val="ED1B2E"/>
              </a:buClr>
              <a:buSzTx/>
              <a:buFont typeface="Courier New" panose="02070309020205020404" pitchFamily="49" charset="0"/>
              <a:buChar char="o"/>
              <a:tabLst/>
              <a:defRPr/>
            </a:pP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Recognition in </a:t>
            </a:r>
            <a:r>
              <a:rPr lang="en-US" sz="1450" b="1" dirty="0">
                <a:solidFill>
                  <a:srgbClr val="ED1B2E"/>
                </a:solidFill>
                <a:latin typeface="Arial" panose="020B0604020202020204" pitchFamily="34" charset="0"/>
                <a:cs typeface="Arial" panose="020B0604020202020204" pitchFamily="34" charset="0"/>
              </a:rPr>
              <a:t>10</a:t>
            </a:r>
            <a:r>
              <a:rPr kumimoji="0" lang="en-US" sz="1450" b="1" i="0" u="none" strike="noStrike" kern="1200" cap="none" spc="0" normalizeH="0" baseline="0" noProof="0" dirty="0">
                <a:ln>
                  <a:noFill/>
                </a:ln>
                <a:solidFill>
                  <a:srgbClr val="ED1B2E"/>
                </a:solidFill>
                <a:effectLst/>
                <a:uLnTx/>
                <a:uFillTx/>
                <a:latin typeface="Arial" panose="020B0604020202020204" pitchFamily="34" charset="0"/>
                <a:cs typeface="Arial" panose="020B0604020202020204" pitchFamily="34" charset="0"/>
              </a:rPr>
              <a:t> Disaster Information Update emails </a:t>
            </a: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shared with Red Cross supporters.</a:t>
            </a:r>
            <a:endParaRPr kumimoji="0" lang="en-US" sz="1450" b="1" i="1"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endParaRPr>
          </a:p>
          <a:p>
            <a:pPr lvl="1">
              <a:spcBef>
                <a:spcPts val="150"/>
              </a:spcBef>
              <a:spcAft>
                <a:spcPts val="250"/>
              </a:spcAft>
              <a:buFont typeface="Courier New" panose="02070309020205020404" pitchFamily="49" charset="0"/>
              <a:buChar char="o"/>
            </a:pPr>
            <a:endParaRPr lang="en-US" sz="1100" dirty="0">
              <a:solidFill>
                <a:schemeClr val="tx1">
                  <a:lumMod val="50000"/>
                  <a:lumOff val="50000"/>
                </a:schemeClr>
              </a:solidFill>
            </a:endParaRPr>
          </a:p>
          <a:p>
            <a:pPr marL="401638" lvl="1" indent="-234950">
              <a:spcBef>
                <a:spcPts val="0"/>
              </a:spcBef>
              <a:spcAft>
                <a:spcPts val="800"/>
              </a:spcAft>
            </a:pPr>
            <a:endParaRPr lang="en-US" sz="1300" dirty="0"/>
          </a:p>
        </p:txBody>
      </p:sp>
      <p:pic>
        <p:nvPicPr>
          <p:cNvPr id="2" name="Picture 1">
            <a:extLst>
              <a:ext uri="{FF2B5EF4-FFF2-40B4-BE49-F238E27FC236}">
                <a16:creationId xmlns:a16="http://schemas.microsoft.com/office/drawing/2014/main" id="{9B8A4E87-44A8-5CD9-CA6D-62EF2FBBE0DC}"/>
              </a:ext>
            </a:extLst>
          </p:cNvPr>
          <p:cNvPicPr>
            <a:picLocks noChangeAspect="1"/>
          </p:cNvPicPr>
          <p:nvPr/>
        </p:nvPicPr>
        <p:blipFill rotWithShape="1">
          <a:blip r:embed="rId3"/>
          <a:srcRect l="2969" t="2145" r="2069" b="2839"/>
          <a:stretch/>
        </p:blipFill>
        <p:spPr>
          <a:xfrm>
            <a:off x="6319179" y="906823"/>
            <a:ext cx="3415372" cy="44791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8833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4BA04-AC75-2950-E33F-EAFAA5B56D64}"/>
              </a:ext>
            </a:extLst>
          </p:cNvPr>
          <p:cNvSpPr>
            <a:spLocks noGrp="1"/>
          </p:cNvSpPr>
          <p:nvPr>
            <p:ph type="title"/>
          </p:nvPr>
        </p:nvSpPr>
        <p:spPr/>
        <p:txBody>
          <a:bodyPr/>
          <a:lstStyle/>
          <a:p>
            <a:r>
              <a:rPr lang="en-US"/>
              <a:t>Responding to Current Large Disasters</a:t>
            </a:r>
          </a:p>
        </p:txBody>
      </p:sp>
      <p:pic>
        <p:nvPicPr>
          <p:cNvPr id="11" name="Picture Placeholder 10" descr="A picture containing ground, outdoor, person, child&#10;&#10;Description automatically generated">
            <a:extLst>
              <a:ext uri="{FF2B5EF4-FFF2-40B4-BE49-F238E27FC236}">
                <a16:creationId xmlns:a16="http://schemas.microsoft.com/office/drawing/2014/main" id="{B156A760-ADBE-94C8-4DC9-777DDA29661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643499BB-114C-765E-A8E9-2C42AD06F978}"/>
              </a:ext>
            </a:extLst>
          </p:cNvPr>
          <p:cNvSpPr>
            <a:spLocks noGrp="1"/>
          </p:cNvSpPr>
          <p:nvPr>
            <p:ph type="body" sz="quarter" idx="14"/>
          </p:nvPr>
        </p:nvSpPr>
        <p:spPr>
          <a:xfrm>
            <a:off x="308113" y="1126784"/>
            <a:ext cx="9442174" cy="874504"/>
          </a:xfrm>
        </p:spPr>
        <p:txBody>
          <a:bodyPr/>
          <a:lstStyle/>
          <a:p>
            <a:r>
              <a:rPr kumimoji="0" lang="en-US" sz="2000" b="1" i="0" u="none" strike="noStrike" kern="1200" cap="none" spc="0" normalizeH="0" baseline="0" noProof="0" dirty="0">
                <a:ln>
                  <a:noFill/>
                </a:ln>
                <a:solidFill>
                  <a:srgbClr val="6D6E70"/>
                </a:solidFill>
                <a:effectLst/>
                <a:uLnTx/>
                <a:uFillTx/>
                <a:latin typeface="Arial" panose="020B0604020202020204" pitchFamily="34" charset="0"/>
                <a:ea typeface="+mj-ea"/>
                <a:cs typeface="Arial" panose="020B0604020202020204" pitchFamily="34" charset="0"/>
              </a:rPr>
              <a:t>Thanks to the forward-thinking commitment of Disaster Responder members like you, we were ready to respond immediately to urgent crises across the country when we were needed most.</a:t>
            </a:r>
          </a:p>
          <a:p>
            <a:endParaRPr lang="en-US" dirty="0"/>
          </a:p>
        </p:txBody>
      </p:sp>
      <p:sp>
        <p:nvSpPr>
          <p:cNvPr id="7" name="Text Placeholder 6">
            <a:extLst>
              <a:ext uri="{FF2B5EF4-FFF2-40B4-BE49-F238E27FC236}">
                <a16:creationId xmlns:a16="http://schemas.microsoft.com/office/drawing/2014/main" id="{B1654100-DBB9-837E-ABFD-7D45DD6C6F8B}"/>
              </a:ext>
            </a:extLst>
          </p:cNvPr>
          <p:cNvSpPr>
            <a:spLocks noGrp="1"/>
          </p:cNvSpPr>
          <p:nvPr>
            <p:ph type="body" sz="quarter" idx="15"/>
          </p:nvPr>
        </p:nvSpPr>
        <p:spPr/>
        <p:txBody>
          <a:bodyPr/>
          <a:lstStyle/>
          <a:p>
            <a:r>
              <a:rPr lang="en-US" sz="1550"/>
              <a:t>Following devastating and deadly </a:t>
            </a:r>
            <a:r>
              <a:rPr lang="en-US" sz="1550" b="1">
                <a:solidFill>
                  <a:srgbClr val="ED1B24"/>
                </a:solidFill>
              </a:rPr>
              <a:t>tornadoes and storms </a:t>
            </a:r>
            <a:r>
              <a:rPr lang="en-US" sz="1550"/>
              <a:t>that left communities reeling across the </a:t>
            </a:r>
            <a:r>
              <a:rPr lang="en-US" sz="1550" b="1">
                <a:solidFill>
                  <a:srgbClr val="ED1B24"/>
                </a:solidFill>
              </a:rPr>
              <a:t>South and Midwest</a:t>
            </a:r>
            <a:r>
              <a:rPr lang="en-US" sz="1550"/>
              <a:t>, hundreds of Red Crossers are on the ground in nine affected states. With our partners, we’re providing shelter, meals, relief supplies, physical and mental healthcare, and immediate financial assistance.</a:t>
            </a:r>
          </a:p>
        </p:txBody>
      </p:sp>
      <p:sp>
        <p:nvSpPr>
          <p:cNvPr id="8" name="Text Placeholder 7">
            <a:extLst>
              <a:ext uri="{FF2B5EF4-FFF2-40B4-BE49-F238E27FC236}">
                <a16:creationId xmlns:a16="http://schemas.microsoft.com/office/drawing/2014/main" id="{20733F49-1EC5-79BA-AC08-78E07D6ED000}"/>
              </a:ext>
            </a:extLst>
          </p:cNvPr>
          <p:cNvSpPr>
            <a:spLocks noGrp="1"/>
          </p:cNvSpPr>
          <p:nvPr>
            <p:ph type="body" sz="quarter" idx="17"/>
          </p:nvPr>
        </p:nvSpPr>
        <p:spPr/>
        <p:txBody>
          <a:bodyPr/>
          <a:lstStyle/>
          <a:p>
            <a:r>
              <a:rPr lang="en-US" sz="1550"/>
              <a:t>Three months of atmospheric rivers have caused unprecedented </a:t>
            </a:r>
            <a:r>
              <a:rPr lang="en-US" sz="1550" b="1">
                <a:solidFill>
                  <a:srgbClr val="ED1B24"/>
                </a:solidFill>
              </a:rPr>
              <a:t>floods and storms in California</a:t>
            </a:r>
            <a:r>
              <a:rPr lang="en-US" sz="1550"/>
              <a:t>, ultimately displacing tens of thousands of people throughout the state. In response, hundreds of Red Crossers from across the country are helping provide shelter, meals, comfort kits and </a:t>
            </a:r>
            <a:r>
              <a:rPr lang="en-US" sz="1550">
                <a:hlinkClick r:id="rId4"/>
              </a:rPr>
              <a:t>more</a:t>
            </a:r>
            <a:r>
              <a:rPr lang="en-US" sz="1550"/>
              <a:t>. </a:t>
            </a:r>
          </a:p>
          <a:p>
            <a:endParaRPr lang="en-US" sz="1550"/>
          </a:p>
        </p:txBody>
      </p:sp>
      <p:pic>
        <p:nvPicPr>
          <p:cNvPr id="10" name="Picture Placeholder 9" descr="A picture containing building&#10;&#10;Description automatically generated">
            <a:extLst>
              <a:ext uri="{FF2B5EF4-FFF2-40B4-BE49-F238E27FC236}">
                <a16:creationId xmlns:a16="http://schemas.microsoft.com/office/drawing/2014/main" id="{6F45BFCC-2E50-E916-CF82-88C4EA539D7B}"/>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9363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F7C0AB4-2E87-D843-90AA-9A459CA3BDD1}"/>
              </a:ext>
            </a:extLst>
          </p:cNvPr>
          <p:cNvSpPr txBox="1"/>
          <p:nvPr/>
        </p:nvSpPr>
        <p:spPr>
          <a:xfrm>
            <a:off x="407456" y="1211432"/>
            <a:ext cx="5444703" cy="3920053"/>
          </a:xfrm>
          <a:prstGeom prst="rect">
            <a:avLst/>
          </a:prstGeom>
          <a:noFill/>
        </p:spPr>
        <p:txBody>
          <a:bodyPr wrap="square" lIns="91440" tIns="45720" rIns="91440" bIns="45720" rtlCol="0" anchor="t">
            <a:noAutofit/>
          </a:bodyPr>
          <a:lstStyle/>
          <a:p>
            <a:pPr marL="285750" indent="-285750">
              <a:spcBef>
                <a:spcPts val="600"/>
              </a:spcBef>
              <a:spcAft>
                <a:spcPts val="600"/>
              </a:spcAft>
              <a:buClr>
                <a:srgbClr val="ED1B24"/>
              </a:buClr>
              <a:buFont typeface="Arial" panose="020B0604020202020204" pitchFamily="34" charset="0"/>
              <a:buChar char="•"/>
            </a:pPr>
            <a:r>
              <a:rPr lang="en-US" sz="1450" dirty="0">
                <a:solidFill>
                  <a:srgbClr val="6D6E70"/>
                </a:solidFill>
                <a:latin typeface="Arial"/>
                <a:cs typeface="Arial"/>
              </a:rPr>
              <a:t>ADGP members were also invited to an </a:t>
            </a:r>
            <a:r>
              <a:rPr lang="en-US" sz="1450" b="1" dirty="0">
                <a:solidFill>
                  <a:srgbClr val="ED1B24"/>
                </a:solidFill>
                <a:latin typeface="Arial"/>
                <a:cs typeface="Arial"/>
              </a:rPr>
              <a:t>exclusive virtual Disaster Leadership Roundtable </a:t>
            </a:r>
            <a:r>
              <a:rPr lang="en-US" sz="1450" dirty="0">
                <a:solidFill>
                  <a:srgbClr val="717073"/>
                </a:solidFill>
                <a:latin typeface="Arial"/>
                <a:cs typeface="Arial"/>
              </a:rPr>
              <a:t>on March 22 to learn more about the </a:t>
            </a:r>
            <a:r>
              <a:rPr lang="en-US" sz="1450" dirty="0">
                <a:solidFill>
                  <a:srgbClr val="6D6E70"/>
                </a:solidFill>
                <a:effectLst/>
                <a:latin typeface="Arial"/>
                <a:ea typeface="Times New Roman" panose="02020603050405020304" pitchFamily="18" charset="0"/>
                <a:cs typeface="Arial"/>
              </a:rPr>
              <a:t>critically important role your investments play in powering our work.</a:t>
            </a:r>
            <a:r>
              <a:rPr lang="en-US" sz="1450" dirty="0">
                <a:solidFill>
                  <a:srgbClr val="6D6E70"/>
                </a:solidFill>
                <a:latin typeface="Calibri"/>
                <a:ea typeface="Times New Roman" panose="02020603050405020304" pitchFamily="18" charset="0"/>
                <a:cs typeface="Calibri"/>
              </a:rPr>
              <a:t> </a:t>
            </a:r>
            <a:r>
              <a:rPr lang="en-US" sz="1450" dirty="0">
                <a:solidFill>
                  <a:srgbClr val="717073"/>
                </a:solidFill>
                <a:latin typeface="Arial"/>
                <a:cs typeface="Arial"/>
              </a:rPr>
              <a:t>The discussion included:</a:t>
            </a:r>
          </a:p>
          <a:p>
            <a:pPr marL="742950" lvl="1" indent="-285750">
              <a:spcBef>
                <a:spcPts val="600"/>
              </a:spcBef>
              <a:spcAft>
                <a:spcPts val="600"/>
              </a:spcAft>
              <a:buClr>
                <a:srgbClr val="ED1B24"/>
              </a:buClr>
              <a:buFont typeface="Courier New" panose="02070309020205020404" pitchFamily="49" charset="0"/>
              <a:buChar char="o"/>
            </a:pPr>
            <a:r>
              <a:rPr lang="en-US" sz="1450" dirty="0">
                <a:solidFill>
                  <a:srgbClr val="6D6E70"/>
                </a:solidFill>
                <a:latin typeface="Arial"/>
                <a:ea typeface="Times New Roman" panose="02020603050405020304" pitchFamily="18" charset="0"/>
                <a:cs typeface="Arial"/>
              </a:rPr>
              <a:t>Reflections on the past year of chronic disaster activity across the country.</a:t>
            </a:r>
          </a:p>
          <a:p>
            <a:pPr marL="742950" lvl="1" indent="-285750">
              <a:spcBef>
                <a:spcPts val="600"/>
              </a:spcBef>
              <a:spcAft>
                <a:spcPts val="600"/>
              </a:spcAft>
              <a:buClr>
                <a:srgbClr val="ED1B24"/>
              </a:buClr>
              <a:buFont typeface="Courier New" panose="02070309020205020404" pitchFamily="49" charset="0"/>
              <a:buChar char="o"/>
            </a:pPr>
            <a:r>
              <a:rPr lang="en-US" sz="1450" dirty="0">
                <a:solidFill>
                  <a:srgbClr val="6D6E70"/>
                </a:solidFill>
                <a:latin typeface="Arial"/>
                <a:ea typeface="Times New Roman" panose="02020603050405020304" pitchFamily="18" charset="0"/>
                <a:cs typeface="Arial"/>
              </a:rPr>
              <a:t>Updates on our disaster operation in response to California Storms and Floods.</a:t>
            </a:r>
            <a:endParaRPr lang="en-US" sz="1450" dirty="0">
              <a:solidFill>
                <a:srgbClr val="6D6E70"/>
              </a:solidFill>
              <a:effectLst/>
              <a:latin typeface="Arial"/>
              <a:ea typeface="Times New Roman" panose="02020603050405020304" pitchFamily="18" charset="0"/>
              <a:cs typeface="Arial"/>
            </a:endParaRPr>
          </a:p>
          <a:p>
            <a:pPr marL="742950" lvl="1" indent="-285750">
              <a:spcBef>
                <a:spcPts val="600"/>
              </a:spcBef>
              <a:spcAft>
                <a:spcPts val="600"/>
              </a:spcAft>
              <a:buClr>
                <a:srgbClr val="ED1B24"/>
              </a:buClr>
              <a:buFont typeface="Courier New" panose="02070309020205020404" pitchFamily="49" charset="0"/>
              <a:buChar char="o"/>
            </a:pPr>
            <a:r>
              <a:rPr lang="en-US" sz="1450" dirty="0">
                <a:solidFill>
                  <a:srgbClr val="6D6E70"/>
                </a:solidFill>
                <a:latin typeface="Arial"/>
                <a:ea typeface="Times New Roman" panose="02020603050405020304" pitchFamily="18" charset="0"/>
                <a:cs typeface="Arial"/>
              </a:rPr>
              <a:t>Mission adaptations we’re undertaking to better </a:t>
            </a:r>
            <a:r>
              <a:rPr lang="en-US" sz="1450" dirty="0">
                <a:solidFill>
                  <a:srgbClr val="6D6E70"/>
                </a:solidFill>
                <a:effectLst/>
                <a:latin typeface="Arial"/>
                <a:ea typeface="Calibri" panose="020F0502020204030204" pitchFamily="34" charset="0"/>
                <a:cs typeface="Arial"/>
              </a:rPr>
              <a:t>meet the needs of vulnerable populations and communities in a rapidly changing landscape. </a:t>
            </a:r>
          </a:p>
          <a:p>
            <a:pPr marL="742950" lvl="1" indent="-285750">
              <a:spcBef>
                <a:spcPts val="600"/>
              </a:spcBef>
              <a:spcAft>
                <a:spcPts val="600"/>
              </a:spcAft>
              <a:buClr>
                <a:srgbClr val="ED1B24"/>
              </a:buClr>
              <a:buFont typeface="Courier New" panose="02070309020205020404" pitchFamily="49" charset="0"/>
              <a:buChar char="o"/>
            </a:pPr>
            <a:r>
              <a:rPr lang="en-US" sz="1450" dirty="0">
                <a:solidFill>
                  <a:srgbClr val="6D6E70"/>
                </a:solidFill>
                <a:effectLst/>
                <a:latin typeface="Arial"/>
                <a:ea typeface="Times New Roman" panose="02020603050405020304" pitchFamily="18" charset="0"/>
                <a:cs typeface="Arial"/>
              </a:rPr>
              <a:t>How the global Red Cross </a:t>
            </a:r>
            <a:r>
              <a:rPr lang="en-US" sz="1450" dirty="0">
                <a:solidFill>
                  <a:srgbClr val="6D6E70"/>
                </a:solidFill>
                <a:latin typeface="Arial"/>
                <a:ea typeface="Times New Roman" panose="02020603050405020304" pitchFamily="18" charset="0"/>
                <a:cs typeface="Arial"/>
              </a:rPr>
              <a:t>Red Crescent </a:t>
            </a:r>
            <a:r>
              <a:rPr lang="en-US" sz="1450" dirty="0">
                <a:solidFill>
                  <a:srgbClr val="6D6E70"/>
                </a:solidFill>
                <a:effectLst/>
                <a:latin typeface="Arial"/>
                <a:ea typeface="Times New Roman" panose="02020603050405020304" pitchFamily="18" charset="0"/>
                <a:cs typeface="Arial"/>
              </a:rPr>
              <a:t>network and the American Red Cross </a:t>
            </a:r>
            <a:r>
              <a:rPr lang="en-US" sz="1450" dirty="0">
                <a:solidFill>
                  <a:srgbClr val="6D6E70"/>
                </a:solidFill>
                <a:latin typeface="Arial"/>
                <a:ea typeface="Times New Roman" panose="02020603050405020304" pitchFamily="18" charset="0"/>
                <a:cs typeface="Arial"/>
              </a:rPr>
              <a:t>are helping</a:t>
            </a:r>
            <a:r>
              <a:rPr lang="en-US" sz="1450" dirty="0">
                <a:solidFill>
                  <a:srgbClr val="6D6E70"/>
                </a:solidFill>
                <a:effectLst/>
                <a:latin typeface="Arial"/>
                <a:ea typeface="Times New Roman" panose="02020603050405020304" pitchFamily="18" charset="0"/>
                <a:cs typeface="Arial"/>
              </a:rPr>
              <a:t> those impacted by the Türkiye Earthquake.</a:t>
            </a:r>
          </a:p>
          <a:p>
            <a:pPr marL="285750" indent="-285750" fontAlgn="base">
              <a:spcBef>
                <a:spcPts val="600"/>
              </a:spcBef>
              <a:spcAft>
                <a:spcPts val="600"/>
              </a:spcAft>
              <a:buClr>
                <a:srgbClr val="C00000"/>
              </a:buClr>
              <a:buFont typeface="Arial" panose="020B0604020202020204" pitchFamily="34" charset="0"/>
              <a:buChar char="•"/>
              <a:defRPr/>
            </a:pPr>
            <a:endParaRPr lang="en-US" sz="1600" dirty="0">
              <a:solidFill>
                <a:srgbClr val="6D6E70"/>
              </a:solidFill>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charset="0"/>
              <a:ea typeface="+mn-ea"/>
              <a:cs typeface="+mn-cs"/>
            </a:endParaRPr>
          </a:p>
        </p:txBody>
      </p:sp>
      <p:sp>
        <p:nvSpPr>
          <p:cNvPr id="13" name="Title 30">
            <a:extLst>
              <a:ext uri="{FF2B5EF4-FFF2-40B4-BE49-F238E27FC236}">
                <a16:creationId xmlns:a16="http://schemas.microsoft.com/office/drawing/2014/main" id="{462D0802-CEE4-4802-8AF8-356338D44417}"/>
              </a:ext>
            </a:extLst>
          </p:cNvPr>
          <p:cNvSpPr>
            <a:spLocks noGrp="1"/>
          </p:cNvSpPr>
          <p:nvPr>
            <p:ph type="title"/>
          </p:nvPr>
        </p:nvSpPr>
        <p:spPr>
          <a:xfrm>
            <a:off x="178903" y="192965"/>
            <a:ext cx="9451233" cy="742433"/>
          </a:xfrm>
        </p:spPr>
        <p:txBody>
          <a:bodyPr/>
          <a:lstStyle/>
          <a:p>
            <a:r>
              <a:rPr lang="en-US" dirty="0"/>
              <a:t>Benefits and Resources</a:t>
            </a:r>
          </a:p>
        </p:txBody>
      </p:sp>
      <p:sp>
        <p:nvSpPr>
          <p:cNvPr id="54" name="Text Box 2">
            <a:extLst>
              <a:ext uri="{FF2B5EF4-FFF2-40B4-BE49-F238E27FC236}">
                <a16:creationId xmlns:a16="http://schemas.microsoft.com/office/drawing/2014/main" id="{1E86C6A5-0090-46C4-AAA7-9C950DA7E2FE}"/>
              </a:ext>
            </a:extLst>
          </p:cNvPr>
          <p:cNvSpPr txBox="1">
            <a:spLocks noChangeArrowheads="1"/>
          </p:cNvSpPr>
          <p:nvPr/>
        </p:nvSpPr>
        <p:spPr bwMode="auto">
          <a:xfrm>
            <a:off x="632032" y="5217878"/>
            <a:ext cx="5220127" cy="430210"/>
          </a:xfrm>
          <a:prstGeom prst="rect">
            <a:avLst/>
          </a:prstGeom>
          <a:solidFill>
            <a:srgbClr val="E7F2FB"/>
          </a:solidFill>
          <a:ln w="12700">
            <a:solidFill>
              <a:srgbClr val="004B79"/>
            </a:solidFill>
            <a:miter lim="800000"/>
            <a:headEnd/>
            <a:tailEnd/>
          </a:ln>
        </p:spPr>
        <p:txBody>
          <a:bodyPr rot="0" vert="horz" wrap="square" lIns="85344" tIns="42672" rIns="85344" bIns="42672" anchor="ctr" anchorCtr="0">
            <a:noAutofit/>
          </a:bodyPr>
          <a:lstStyle/>
          <a:p>
            <a:pPr algn="ctr"/>
            <a:r>
              <a:rPr lang="en-US" sz="1400" b="1" dirty="0">
                <a:solidFill>
                  <a:srgbClr val="003366"/>
                </a:solidFill>
                <a:latin typeface="Arial" panose="020B0604020202020204" pitchFamily="34" charset="0"/>
                <a:cs typeface="Arial" panose="020B0604020202020204" pitchFamily="34" charset="0"/>
              </a:rPr>
              <a:t>View a </a:t>
            </a:r>
            <a:r>
              <a:rPr lang="en-US" sz="1400" b="1">
                <a:solidFill>
                  <a:srgbClr val="003366"/>
                </a:solidFill>
                <a:latin typeface="Arial" panose="020B0604020202020204" pitchFamily="34" charset="0"/>
                <a:cs typeface="Arial" panose="020B0604020202020204" pitchFamily="34" charset="0"/>
                <a:hlinkClick r:id="rId3"/>
              </a:rPr>
              <a:t>recording</a:t>
            </a:r>
            <a:r>
              <a:rPr lang="en-US" sz="1400" b="1" dirty="0">
                <a:solidFill>
                  <a:srgbClr val="003366"/>
                </a:solidFill>
                <a:latin typeface="Arial" panose="020B0604020202020204" pitchFamily="34" charset="0"/>
                <a:cs typeface="Arial" panose="020B0604020202020204" pitchFamily="34" charset="0"/>
              </a:rPr>
              <a:t> of the dynamic conversation. </a:t>
            </a:r>
          </a:p>
        </p:txBody>
      </p:sp>
      <p:sp>
        <p:nvSpPr>
          <p:cNvPr id="56" name="TextBox 55">
            <a:extLst>
              <a:ext uri="{FF2B5EF4-FFF2-40B4-BE49-F238E27FC236}">
                <a16:creationId xmlns:a16="http://schemas.microsoft.com/office/drawing/2014/main" id="{69F2C97D-ADFA-42FF-B9D9-09F324146627}"/>
              </a:ext>
            </a:extLst>
          </p:cNvPr>
          <p:cNvSpPr txBox="1"/>
          <p:nvPr/>
        </p:nvSpPr>
        <p:spPr>
          <a:xfrm>
            <a:off x="8230037" y="5004255"/>
            <a:ext cx="1470993" cy="584775"/>
          </a:xfrm>
          <a:prstGeom prst="rect">
            <a:avLst/>
          </a:prstGeom>
          <a:noFill/>
        </p:spPr>
        <p:txBody>
          <a:bodyPr wrap="square" rtlCol="0">
            <a:spAutoFit/>
          </a:bodyPr>
          <a:lstStyle/>
          <a:p>
            <a:r>
              <a:rPr lang="en-US" sz="800" b="1" dirty="0">
                <a:solidFill>
                  <a:srgbClr val="6D6E70"/>
                </a:solidFill>
                <a:effectLst/>
                <a:latin typeface="Arial" panose="020B0604020202020204" pitchFamily="34" charset="0"/>
                <a:ea typeface="Times New Roman" panose="02020603050405020304" pitchFamily="18" charset="0"/>
              </a:rPr>
              <a:t>Brad Kieserman,</a:t>
            </a:r>
          </a:p>
          <a:p>
            <a:r>
              <a:rPr lang="en-US" sz="800" dirty="0">
                <a:solidFill>
                  <a:srgbClr val="6D6E70"/>
                </a:solidFill>
                <a:effectLst/>
                <a:latin typeface="Arial" panose="020B0604020202020204" pitchFamily="34" charset="0"/>
                <a:ea typeface="Times New Roman" panose="02020603050405020304" pitchFamily="18" charset="0"/>
              </a:rPr>
              <a:t>Vice President</a:t>
            </a:r>
          </a:p>
          <a:p>
            <a:r>
              <a:rPr lang="en-US" sz="800" dirty="0">
                <a:solidFill>
                  <a:srgbClr val="6D6E70"/>
                </a:solidFill>
                <a:latin typeface="Arial" panose="020B0604020202020204" pitchFamily="34" charset="0"/>
                <a:ea typeface="Times New Roman" panose="02020603050405020304" pitchFamily="18" charset="0"/>
              </a:rPr>
              <a:t>Disaster Operations </a:t>
            </a:r>
          </a:p>
          <a:p>
            <a:r>
              <a:rPr lang="en-US" sz="800" dirty="0">
                <a:solidFill>
                  <a:srgbClr val="6D6E70"/>
                </a:solidFill>
                <a:latin typeface="Arial" panose="020B0604020202020204" pitchFamily="34" charset="0"/>
                <a:ea typeface="Times New Roman" panose="02020603050405020304" pitchFamily="18" charset="0"/>
              </a:rPr>
              <a:t>and Logistics</a:t>
            </a:r>
          </a:p>
        </p:txBody>
      </p:sp>
      <p:sp>
        <p:nvSpPr>
          <p:cNvPr id="57" name="TextBox 56">
            <a:extLst>
              <a:ext uri="{FF2B5EF4-FFF2-40B4-BE49-F238E27FC236}">
                <a16:creationId xmlns:a16="http://schemas.microsoft.com/office/drawing/2014/main" id="{FEB446C6-A30E-4A37-BD59-3F503658A6A8}"/>
              </a:ext>
            </a:extLst>
          </p:cNvPr>
          <p:cNvSpPr txBox="1"/>
          <p:nvPr/>
        </p:nvSpPr>
        <p:spPr>
          <a:xfrm>
            <a:off x="8230038" y="3377542"/>
            <a:ext cx="1470993" cy="461665"/>
          </a:xfrm>
          <a:prstGeom prst="rect">
            <a:avLst/>
          </a:prstGeom>
          <a:noFill/>
        </p:spPr>
        <p:txBody>
          <a:bodyPr wrap="square" rtlCol="0">
            <a:spAutoFit/>
          </a:bodyPr>
          <a:lstStyle/>
          <a:p>
            <a:r>
              <a:rPr lang="en-US" sz="800" b="1" dirty="0">
                <a:solidFill>
                  <a:srgbClr val="6D6E70"/>
                </a:solidFill>
                <a:effectLst/>
                <a:latin typeface="Arial" panose="020B0604020202020204" pitchFamily="34" charset="0"/>
                <a:ea typeface="Times New Roman" panose="02020603050405020304" pitchFamily="18" charset="0"/>
              </a:rPr>
              <a:t>Becky Streifler,</a:t>
            </a:r>
          </a:p>
          <a:p>
            <a:r>
              <a:rPr lang="en-US" sz="800" dirty="0">
                <a:solidFill>
                  <a:srgbClr val="6D6E70"/>
                </a:solidFill>
                <a:effectLst/>
                <a:latin typeface="Arial" panose="020B0604020202020204" pitchFamily="34" charset="0"/>
                <a:ea typeface="Times New Roman" panose="02020603050405020304" pitchFamily="18" charset="0"/>
              </a:rPr>
              <a:t>Executive Director</a:t>
            </a:r>
          </a:p>
          <a:p>
            <a:r>
              <a:rPr lang="en-US" sz="800" dirty="0">
                <a:solidFill>
                  <a:srgbClr val="6D6E70"/>
                </a:solidFill>
                <a:latin typeface="Arial" panose="020B0604020202020204" pitchFamily="34" charset="0"/>
                <a:ea typeface="Times New Roman" panose="02020603050405020304" pitchFamily="18" charset="0"/>
              </a:rPr>
              <a:t>International Services</a:t>
            </a:r>
          </a:p>
        </p:txBody>
      </p:sp>
      <p:sp>
        <p:nvSpPr>
          <p:cNvPr id="58" name="TextBox 57">
            <a:extLst>
              <a:ext uri="{FF2B5EF4-FFF2-40B4-BE49-F238E27FC236}">
                <a16:creationId xmlns:a16="http://schemas.microsoft.com/office/drawing/2014/main" id="{E203CAB7-F590-43A5-8C6F-CD78C6A22BBB}"/>
              </a:ext>
            </a:extLst>
          </p:cNvPr>
          <p:cNvSpPr txBox="1"/>
          <p:nvPr/>
        </p:nvSpPr>
        <p:spPr>
          <a:xfrm>
            <a:off x="8230038" y="1935814"/>
            <a:ext cx="1504092" cy="461665"/>
          </a:xfrm>
          <a:prstGeom prst="rect">
            <a:avLst/>
          </a:prstGeom>
          <a:noFill/>
        </p:spPr>
        <p:txBody>
          <a:bodyPr wrap="square" rtlCol="0">
            <a:spAutoFit/>
          </a:bodyPr>
          <a:lstStyle/>
          <a:p>
            <a:r>
              <a:rPr lang="en-US" sz="800" b="1" dirty="0">
                <a:solidFill>
                  <a:srgbClr val="6D6E70"/>
                </a:solidFill>
                <a:effectLst/>
                <a:latin typeface="Arial" panose="020B0604020202020204" pitchFamily="34" charset="0"/>
                <a:ea typeface="Times New Roman" panose="02020603050405020304" pitchFamily="18" charset="0"/>
              </a:rPr>
              <a:t>HOST</a:t>
            </a:r>
          </a:p>
          <a:p>
            <a:r>
              <a:rPr lang="en-US" sz="800" b="1" dirty="0">
                <a:solidFill>
                  <a:srgbClr val="6D6E70"/>
                </a:solidFill>
                <a:latin typeface="Arial" panose="020B0604020202020204" pitchFamily="34" charset="0"/>
                <a:ea typeface="Times New Roman" panose="02020603050405020304" pitchFamily="18" charset="0"/>
              </a:rPr>
              <a:t>Anne McKeough,</a:t>
            </a:r>
            <a:endParaRPr lang="en-US" sz="800" b="1" dirty="0">
              <a:solidFill>
                <a:srgbClr val="6D6E70"/>
              </a:solidFill>
              <a:effectLst/>
              <a:latin typeface="Arial" panose="020B0604020202020204" pitchFamily="34" charset="0"/>
              <a:ea typeface="Times New Roman" panose="02020603050405020304" pitchFamily="18" charset="0"/>
            </a:endParaRPr>
          </a:p>
          <a:p>
            <a:r>
              <a:rPr lang="en-US" sz="800" dirty="0">
                <a:solidFill>
                  <a:srgbClr val="6D6E70"/>
                </a:solidFill>
                <a:effectLst/>
                <a:latin typeface="Arial" panose="020B0604020202020204" pitchFamily="34" charset="0"/>
                <a:ea typeface="Times New Roman" panose="02020603050405020304" pitchFamily="18" charset="0"/>
              </a:rPr>
              <a:t>Chief Development Officer</a:t>
            </a:r>
            <a:endParaRPr lang="en-US" sz="800" dirty="0">
              <a:solidFill>
                <a:srgbClr val="6D6E70"/>
              </a:solidFill>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0079399B-4E54-2700-69DB-46CA055A89E4}"/>
              </a:ext>
            </a:extLst>
          </p:cNvPr>
          <p:cNvPicPr>
            <a:picLocks noChangeAspect="1"/>
          </p:cNvPicPr>
          <p:nvPr/>
        </p:nvPicPr>
        <p:blipFill>
          <a:blip r:embed="rId4"/>
          <a:stretch>
            <a:fillRect/>
          </a:stretch>
        </p:blipFill>
        <p:spPr>
          <a:xfrm>
            <a:off x="6732648" y="1104157"/>
            <a:ext cx="1504092" cy="1270765"/>
          </a:xfrm>
          <a:prstGeom prst="rect">
            <a:avLst/>
          </a:prstGeom>
        </p:spPr>
      </p:pic>
      <p:pic>
        <p:nvPicPr>
          <p:cNvPr id="5" name="Picture 4">
            <a:extLst>
              <a:ext uri="{FF2B5EF4-FFF2-40B4-BE49-F238E27FC236}">
                <a16:creationId xmlns:a16="http://schemas.microsoft.com/office/drawing/2014/main" id="{FEB940A2-52AB-4419-D344-490F4AE5EEF5}"/>
              </a:ext>
            </a:extLst>
          </p:cNvPr>
          <p:cNvPicPr>
            <a:picLocks noChangeAspect="1"/>
          </p:cNvPicPr>
          <p:nvPr/>
        </p:nvPicPr>
        <p:blipFill>
          <a:blip r:embed="rId5"/>
          <a:stretch>
            <a:fillRect/>
          </a:stretch>
        </p:blipFill>
        <p:spPr>
          <a:xfrm>
            <a:off x="6758572" y="3861764"/>
            <a:ext cx="1504092" cy="1786324"/>
          </a:xfrm>
          <a:prstGeom prst="rect">
            <a:avLst/>
          </a:prstGeom>
        </p:spPr>
      </p:pic>
      <p:pic>
        <p:nvPicPr>
          <p:cNvPr id="7" name="Picture 6">
            <a:extLst>
              <a:ext uri="{FF2B5EF4-FFF2-40B4-BE49-F238E27FC236}">
                <a16:creationId xmlns:a16="http://schemas.microsoft.com/office/drawing/2014/main" id="{0EA75AD7-918E-D97E-6F3A-0F00467B2007}"/>
              </a:ext>
            </a:extLst>
          </p:cNvPr>
          <p:cNvPicPr>
            <a:picLocks noChangeAspect="1"/>
          </p:cNvPicPr>
          <p:nvPr/>
        </p:nvPicPr>
        <p:blipFill>
          <a:blip r:embed="rId6"/>
          <a:stretch>
            <a:fillRect/>
          </a:stretch>
        </p:blipFill>
        <p:spPr>
          <a:xfrm>
            <a:off x="6775122" y="2374922"/>
            <a:ext cx="1470993" cy="1540404"/>
          </a:xfrm>
          <a:prstGeom prst="rect">
            <a:avLst/>
          </a:prstGeom>
        </p:spPr>
      </p:pic>
    </p:spTree>
    <p:extLst>
      <p:ext uri="{BB962C8B-B14F-4D97-AF65-F5344CB8AC3E}">
        <p14:creationId xmlns:p14="http://schemas.microsoft.com/office/powerpoint/2010/main" val="503955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AEDA382-D1FF-5347-2457-BE403F40ED4D}"/>
              </a:ext>
            </a:extLst>
          </p:cNvPr>
          <p:cNvSpPr/>
          <p:nvPr/>
        </p:nvSpPr>
        <p:spPr>
          <a:xfrm>
            <a:off x="782237" y="4586701"/>
            <a:ext cx="8495113" cy="12997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2D0D6-33B8-87F1-E8E6-5C441F7D542D}"/>
              </a:ext>
            </a:extLst>
          </p:cNvPr>
          <p:cNvSpPr>
            <a:spLocks noGrp="1"/>
          </p:cNvSpPr>
          <p:nvPr>
            <p:ph type="title"/>
          </p:nvPr>
        </p:nvSpPr>
        <p:spPr>
          <a:xfrm>
            <a:off x="346294" y="192965"/>
            <a:ext cx="9376440" cy="742433"/>
          </a:xfrm>
        </p:spPr>
        <p:txBody>
          <a:bodyPr/>
          <a:lstStyle/>
          <a:p>
            <a:r>
              <a:rPr lang="en-US" dirty="0"/>
              <a:t>Join Us!</a:t>
            </a:r>
          </a:p>
        </p:txBody>
      </p:sp>
      <p:sp>
        <p:nvSpPr>
          <p:cNvPr id="6" name="Text Placeholder 5">
            <a:extLst>
              <a:ext uri="{FF2B5EF4-FFF2-40B4-BE49-F238E27FC236}">
                <a16:creationId xmlns:a16="http://schemas.microsoft.com/office/drawing/2014/main" id="{F7950CF0-5860-7FF5-99BE-12612A350983}"/>
              </a:ext>
            </a:extLst>
          </p:cNvPr>
          <p:cNvSpPr>
            <a:spLocks noGrp="1"/>
          </p:cNvSpPr>
          <p:nvPr>
            <p:ph type="body" sz="quarter" idx="10"/>
          </p:nvPr>
        </p:nvSpPr>
        <p:spPr>
          <a:xfrm>
            <a:off x="346294" y="1039911"/>
            <a:ext cx="9365812" cy="778950"/>
          </a:xfrm>
        </p:spPr>
        <p:txBody>
          <a:bodyPr lIns="91440" tIns="45720" rIns="91440" bIns="45720" anchor="t"/>
          <a:lstStyle/>
          <a:p>
            <a:r>
              <a:rPr lang="en-US" sz="2200" dirty="0">
                <a:solidFill>
                  <a:schemeClr val="accent1"/>
                </a:solidFill>
                <a:latin typeface="Arial"/>
                <a:cs typeface="Arial"/>
              </a:rPr>
              <a:t>Help your employees, customers and others stay safe this season!</a:t>
            </a:r>
          </a:p>
          <a:p>
            <a:endParaRPr lang="en-US" sz="2200" dirty="0"/>
          </a:p>
        </p:txBody>
      </p:sp>
      <p:sp>
        <p:nvSpPr>
          <p:cNvPr id="7" name="Text Placeholder 6">
            <a:extLst>
              <a:ext uri="{FF2B5EF4-FFF2-40B4-BE49-F238E27FC236}">
                <a16:creationId xmlns:a16="http://schemas.microsoft.com/office/drawing/2014/main" id="{8AEF0EFE-F7E1-D70E-75B0-5C2D7474A5F6}"/>
              </a:ext>
            </a:extLst>
          </p:cNvPr>
          <p:cNvSpPr>
            <a:spLocks noGrp="1"/>
          </p:cNvSpPr>
          <p:nvPr>
            <p:ph type="body" sz="quarter" idx="12"/>
          </p:nvPr>
        </p:nvSpPr>
        <p:spPr>
          <a:xfrm>
            <a:off x="346293" y="1752392"/>
            <a:ext cx="5987831" cy="3010315"/>
          </a:xfrm>
        </p:spPr>
        <p:txBody>
          <a:bodyPr lIns="91440" tIns="45720" rIns="91440" bIns="45720" anchor="t">
            <a:normAutofit/>
          </a:bodyPr>
          <a:lstStyle/>
          <a:p>
            <a:pPr marL="0" indent="0">
              <a:buNone/>
            </a:pPr>
            <a:r>
              <a:rPr lang="en-US" sz="2000" dirty="0">
                <a:latin typeface="Arial"/>
                <a:cs typeface="Arial"/>
              </a:rPr>
              <a:t>The Atlantic hurricane season runs from June 1 to November 30, and meteorologists are again predicting another active season.</a:t>
            </a:r>
          </a:p>
          <a:p>
            <a:pPr marL="0" indent="0">
              <a:buNone/>
            </a:pPr>
            <a:r>
              <a:rPr lang="en-US" sz="2000" dirty="0">
                <a:latin typeface="Arial"/>
                <a:cs typeface="Arial"/>
              </a:rPr>
              <a:t>The American Red Cross is readying our teams and resources to ensure help is available to anyone left in need by a disaster – and you can too. </a:t>
            </a:r>
          </a:p>
        </p:txBody>
      </p:sp>
      <p:sp>
        <p:nvSpPr>
          <p:cNvPr id="21" name="TextBox 20">
            <a:extLst>
              <a:ext uri="{FF2B5EF4-FFF2-40B4-BE49-F238E27FC236}">
                <a16:creationId xmlns:a16="http://schemas.microsoft.com/office/drawing/2014/main" id="{89BFA7C0-C234-C607-176C-715710C873BB}"/>
              </a:ext>
            </a:extLst>
          </p:cNvPr>
          <p:cNvSpPr txBox="1"/>
          <p:nvPr/>
        </p:nvSpPr>
        <p:spPr>
          <a:xfrm>
            <a:off x="647477" y="4624790"/>
            <a:ext cx="8764632" cy="1472198"/>
          </a:xfrm>
          <a:prstGeom prst="rect">
            <a:avLst/>
          </a:prstGeom>
          <a:noFill/>
        </p:spPr>
        <p:txBody>
          <a:bodyPr wrap="square">
            <a:spAutoFit/>
          </a:bodyPr>
          <a:lstStyle/>
          <a:p>
            <a:pPr algn="ctr" defTabSz="754380">
              <a:buClr>
                <a:srgbClr val="ED1B2E"/>
              </a:buClr>
              <a:buSzPct val="80000"/>
              <a:defRPr/>
            </a:pPr>
            <a:endParaRPr kumimoji="0" lang="en-US" sz="200" b="1" i="0" u="none" strike="noStrike" kern="1200" cap="none" spc="0" normalizeH="0" baseline="0" noProof="0" dirty="0">
              <a:ln>
                <a:noFill/>
              </a:ln>
              <a:solidFill>
                <a:schemeClr val="accent6"/>
              </a:solidFill>
              <a:effectLst/>
              <a:uLnTx/>
              <a:uFillTx/>
              <a:latin typeface="Arial"/>
              <a:ea typeface="+mn-ea"/>
              <a:cs typeface="Arial"/>
            </a:endParaRPr>
          </a:p>
          <a:p>
            <a:pPr algn="ctr" defTabSz="754380">
              <a:spcBef>
                <a:spcPts val="825"/>
              </a:spcBef>
              <a:spcAft>
                <a:spcPts val="1200"/>
              </a:spcAft>
              <a:buClr>
                <a:srgbClr val="ED1B2E"/>
              </a:buClr>
              <a:buSzPct val="80000"/>
              <a:defRPr/>
            </a:pPr>
            <a:r>
              <a:rPr kumimoji="0" lang="en-US" sz="2000" b="1" i="0" u="none" strike="noStrike" kern="1200" cap="none" spc="0" normalizeH="0" baseline="0" noProof="0" dirty="0">
                <a:ln>
                  <a:noFill/>
                </a:ln>
                <a:solidFill>
                  <a:schemeClr val="accent6"/>
                </a:solidFill>
                <a:effectLst/>
                <a:uLnTx/>
                <a:uFillTx/>
                <a:latin typeface="Arial"/>
                <a:ea typeface="+mn-ea"/>
                <a:cs typeface="Arial"/>
              </a:rPr>
              <a:t>Access these</a:t>
            </a:r>
            <a:r>
              <a:rPr lang="en-US" sz="2000" b="1" dirty="0">
                <a:solidFill>
                  <a:schemeClr val="accent6"/>
                </a:solidFill>
                <a:latin typeface="Arial"/>
                <a:cs typeface="Arial"/>
              </a:rPr>
              <a:t> </a:t>
            </a:r>
            <a:r>
              <a:rPr kumimoji="0" lang="en-US" sz="2000" b="1" i="0" u="none" strike="noStrike" kern="1200" cap="none" spc="0" normalizeH="0" baseline="0" noProof="0" dirty="0">
                <a:ln>
                  <a:noFill/>
                </a:ln>
                <a:solidFill>
                  <a:srgbClr val="0563C1"/>
                </a:solidFill>
                <a:effectLst/>
                <a:uLnTx/>
                <a:uFillTx/>
                <a:latin typeface="Arial"/>
                <a:ea typeface="+mn-ea"/>
                <a:cs typeface="Arial"/>
                <a:hlinkClick r:id="rId3">
                  <a:extLst>
                    <a:ext uri="{A12FA001-AC4F-418D-AE19-62706E023703}">
                      <ahyp:hlinkClr xmlns:ahyp="http://schemas.microsoft.com/office/drawing/2018/hyperlinkcolor" val="tx"/>
                    </a:ext>
                  </a:extLst>
                </a:hlinkClick>
              </a:rPr>
              <a:t>ADGP 2023 Hurricane Preparedness Communications </a:t>
            </a:r>
            <a:r>
              <a:rPr lang="en-US" sz="2000" b="1" dirty="0">
                <a:solidFill>
                  <a:srgbClr val="0563C1"/>
                </a:solidFill>
                <a:latin typeface="Arial"/>
                <a:cs typeface="Arial"/>
                <a:hlinkClick r:id="rId3">
                  <a:extLst>
                    <a:ext uri="{A12FA001-AC4F-418D-AE19-62706E023703}">
                      <ahyp:hlinkClr xmlns:ahyp="http://schemas.microsoft.com/office/drawing/2018/hyperlinkcolor" val="tx"/>
                    </a:ext>
                  </a:extLst>
                </a:hlinkClick>
              </a:rPr>
              <a:t>R</a:t>
            </a:r>
            <a:r>
              <a:rPr kumimoji="0" lang="en-US" sz="2000" b="1" i="0" u="none" strike="noStrike" kern="1200" cap="none" spc="0" normalizeH="0" baseline="0" noProof="0" dirty="0" err="1">
                <a:ln>
                  <a:noFill/>
                </a:ln>
                <a:solidFill>
                  <a:srgbClr val="0563C1"/>
                </a:solidFill>
                <a:effectLst/>
                <a:uLnTx/>
                <a:uFillTx/>
                <a:latin typeface="Arial"/>
                <a:ea typeface="+mn-ea"/>
                <a:cs typeface="Arial"/>
                <a:hlinkClick r:id="rId3">
                  <a:extLst>
                    <a:ext uri="{A12FA001-AC4F-418D-AE19-62706E023703}">
                      <ahyp:hlinkClr xmlns:ahyp="http://schemas.microsoft.com/office/drawing/2018/hyperlinkcolor" val="tx"/>
                    </a:ext>
                  </a:extLst>
                </a:hlinkClick>
              </a:rPr>
              <a:t>esources</a:t>
            </a:r>
            <a:r>
              <a:rPr kumimoji="0" lang="en-US" sz="2000" b="1" i="0" u="none" strike="noStrike" kern="1200" cap="none" spc="0" normalizeH="0" baseline="0" noProof="0" dirty="0">
                <a:ln>
                  <a:noFill/>
                </a:ln>
                <a:solidFill>
                  <a:srgbClr val="0563C1"/>
                </a:solidFill>
                <a:effectLst/>
                <a:uLnTx/>
                <a:uFillTx/>
                <a:latin typeface="Arial"/>
                <a:ea typeface="+mn-ea"/>
                <a:cs typeface="Arial"/>
                <a:hlinkClick r:id="rId3">
                  <a:extLst>
                    <a:ext uri="{A12FA001-AC4F-418D-AE19-62706E023703}">
                      <ahyp:hlinkClr xmlns:ahyp="http://schemas.microsoft.com/office/drawing/2018/hyperlinkcolor" val="tx"/>
                    </a:ext>
                  </a:extLst>
                </a:hlinkClick>
              </a:rPr>
              <a:t> </a:t>
            </a:r>
            <a:r>
              <a:rPr kumimoji="0" lang="en-US" sz="2000" b="1" i="0" u="none" strike="noStrike" kern="1200" cap="none" spc="0" normalizeH="0" baseline="0" noProof="0" dirty="0">
                <a:ln>
                  <a:noFill/>
                </a:ln>
                <a:solidFill>
                  <a:schemeClr val="accent6"/>
                </a:solidFill>
                <a:effectLst/>
                <a:uLnTx/>
                <a:uFillTx/>
                <a:latin typeface="Arial"/>
                <a:ea typeface="+mn-ea"/>
                <a:cs typeface="Arial"/>
              </a:rPr>
              <a:t>for ways to engage </a:t>
            </a:r>
            <a:r>
              <a:rPr lang="en-US" sz="2000" b="1" dirty="0">
                <a:solidFill>
                  <a:schemeClr val="accent6"/>
                </a:solidFill>
                <a:latin typeface="Arial" panose="020B0604020202020204" pitchFamily="34" charset="0"/>
                <a:cs typeface="Arial" panose="020B0604020202020204" pitchFamily="34" charset="0"/>
              </a:rPr>
              <a:t>employees, customers or social followers with important messages about preparedness. </a:t>
            </a:r>
            <a:endParaRPr lang="en-US" sz="2000" dirty="0">
              <a:solidFill>
                <a:srgbClr val="6D6E70"/>
              </a:solidFill>
              <a:latin typeface="Arial" panose="020B0604020202020204" pitchFamily="34" charset="0"/>
              <a:cs typeface="Arial" panose="020B0604020202020204" pitchFamily="34" charset="0"/>
            </a:endParaRPr>
          </a:p>
          <a:p>
            <a:pPr algn="ctr" defTabSz="754380">
              <a:buClr>
                <a:srgbClr val="ED1B2E"/>
              </a:buClr>
              <a:buSzPct val="80000"/>
              <a:defRPr/>
            </a:pPr>
            <a:endParaRPr lang="en-US" sz="800" b="1" dirty="0">
              <a:solidFill>
                <a:schemeClr val="accent6"/>
              </a:solidFill>
              <a:latin typeface="Arial" panose="020B0604020202020204" pitchFamily="34" charset="0"/>
              <a:cs typeface="Arial" panose="020B0604020202020204" pitchFamily="34" charset="0"/>
            </a:endParaRPr>
          </a:p>
        </p:txBody>
      </p:sp>
      <p:pic>
        <p:nvPicPr>
          <p:cNvPr id="25" name="Picture 24" descr="A picture containing text&#10;&#10;Description automatically generated">
            <a:extLst>
              <a:ext uri="{FF2B5EF4-FFF2-40B4-BE49-F238E27FC236}">
                <a16:creationId xmlns:a16="http://schemas.microsoft.com/office/drawing/2014/main" id="{FDD344CA-7D15-74A2-7127-B473236C892F}"/>
              </a:ext>
            </a:extLst>
          </p:cNvPr>
          <p:cNvPicPr>
            <a:picLocks noChangeAspect="1"/>
          </p:cNvPicPr>
          <p:nvPr/>
        </p:nvPicPr>
        <p:blipFill>
          <a:blip r:embed="rId4"/>
          <a:stretch>
            <a:fillRect/>
          </a:stretch>
        </p:blipFill>
        <p:spPr>
          <a:xfrm>
            <a:off x="6657975" y="1731259"/>
            <a:ext cx="2452951" cy="2452951"/>
          </a:xfrm>
          <a:prstGeom prst="rect">
            <a:avLst/>
          </a:prstGeom>
        </p:spPr>
      </p:pic>
    </p:spTree>
    <p:extLst>
      <p:ext uri="{BB962C8B-B14F-4D97-AF65-F5344CB8AC3E}">
        <p14:creationId xmlns:p14="http://schemas.microsoft.com/office/powerpoint/2010/main" val="1622467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person, grass, ground&#10;&#10;Description automatically generated">
            <a:extLst>
              <a:ext uri="{FF2B5EF4-FFF2-40B4-BE49-F238E27FC236}">
                <a16:creationId xmlns:a16="http://schemas.microsoft.com/office/drawing/2014/main" id="{21FA08ED-CF36-2C86-210E-581825B73C47}"/>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10058400" cy="4697413"/>
          </a:xfrm>
        </p:spPr>
      </p:pic>
    </p:spTree>
    <p:extLst>
      <p:ext uri="{BB962C8B-B14F-4D97-AF65-F5344CB8AC3E}">
        <p14:creationId xmlns:p14="http://schemas.microsoft.com/office/powerpoint/2010/main" val="263038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271139" y="455378"/>
            <a:ext cx="8904402" cy="1089176"/>
          </a:xfrm>
        </p:spPr>
        <p:txBody>
          <a:bodyPr lIns="91440" tIns="45720" rIns="91440" bIns="45720" anchor="ctr">
            <a:noAutofit/>
          </a:bodyPr>
          <a:lstStyle/>
          <a:p>
            <a:r>
              <a:rPr lang="en-US" sz="3200">
                <a:latin typeface="Arial"/>
                <a:cs typeface="Arial"/>
              </a:rPr>
              <a:t>Hurricane Ian: 6-Month Update</a:t>
            </a:r>
          </a:p>
        </p:txBody>
      </p:sp>
      <p:sp>
        <p:nvSpPr>
          <p:cNvPr id="3" name="Content Placeholder 2">
            <a:extLst>
              <a:ext uri="{FF2B5EF4-FFF2-40B4-BE49-F238E27FC236}">
                <a16:creationId xmlns:a16="http://schemas.microsoft.com/office/drawing/2014/main" id="{F2D56422-BA5C-6A5E-D708-056A412E3565}"/>
              </a:ext>
            </a:extLst>
          </p:cNvPr>
          <p:cNvSpPr>
            <a:spLocks noGrp="1"/>
          </p:cNvSpPr>
          <p:nvPr>
            <p:ph idx="1"/>
          </p:nvPr>
        </p:nvSpPr>
        <p:spPr>
          <a:xfrm>
            <a:off x="271139" y="1659835"/>
            <a:ext cx="5295160" cy="4634948"/>
          </a:xfrm>
        </p:spPr>
        <p:txBody>
          <a:bodyPr lIns="91440" tIns="45720" rIns="91440" bIns="45720" anchor="t">
            <a:noAutofit/>
          </a:bodyPr>
          <a:lstStyle/>
          <a:p>
            <a:pPr marL="0" indent="0">
              <a:lnSpc>
                <a:spcPct val="114000"/>
              </a:lnSpc>
              <a:spcBef>
                <a:spcPts val="600"/>
              </a:spcBef>
            </a:pPr>
            <a:r>
              <a:rPr lang="en-US" sz="1600" dirty="0">
                <a:latin typeface="Arial"/>
                <a:cs typeface="Arial"/>
              </a:rPr>
              <a:t>After Hurricane Ian devastated communities throughout Florida, the Red Cross provided shelter, relief and more. </a:t>
            </a:r>
          </a:p>
          <a:p>
            <a:pPr marL="0" indent="0">
              <a:lnSpc>
                <a:spcPct val="114000"/>
              </a:lnSpc>
              <a:spcBef>
                <a:spcPts val="600"/>
              </a:spcBef>
            </a:pPr>
            <a:r>
              <a:rPr lang="en-US" sz="1600" dirty="0">
                <a:latin typeface="Arial"/>
                <a:cs typeface="Arial"/>
              </a:rPr>
              <a:t>For those whose homes suffered major damage – like Terri Lawrence (pictured) — we provided sorely needed </a:t>
            </a:r>
            <a:r>
              <a:rPr lang="en-US" sz="1600" b="1" dirty="0">
                <a:solidFill>
                  <a:srgbClr val="ED1B24"/>
                </a:solidFill>
                <a:latin typeface="Arial"/>
                <a:cs typeface="Arial"/>
              </a:rPr>
              <a:t>financial assistance</a:t>
            </a:r>
            <a:r>
              <a:rPr lang="en-US" sz="1600" b="1" dirty="0">
                <a:latin typeface="Arial"/>
                <a:cs typeface="Arial"/>
              </a:rPr>
              <a:t>. </a:t>
            </a:r>
            <a:endParaRPr lang="en-US" sz="1600" dirty="0">
              <a:latin typeface="Arial"/>
              <a:cs typeface="Arial"/>
            </a:endParaRPr>
          </a:p>
          <a:p>
            <a:pPr marL="0" indent="0" algn="ctr">
              <a:lnSpc>
                <a:spcPct val="114000"/>
              </a:lnSpc>
              <a:spcBef>
                <a:spcPts val="600"/>
              </a:spcBef>
            </a:pPr>
            <a:r>
              <a:rPr lang="en-US" sz="1600" b="1" dirty="0">
                <a:solidFill>
                  <a:srgbClr val="ED1B24"/>
                </a:solidFill>
                <a:effectLst/>
                <a:latin typeface="Arial"/>
                <a:ea typeface="Times New Roman" panose="02020603050405020304" pitchFamily="18" charset="0"/>
                <a:cs typeface="Arial"/>
              </a:rPr>
              <a:t>“I still can’t believe they came searching </a:t>
            </a:r>
            <a:br>
              <a:rPr lang="en-US" sz="1600" b="1" dirty="0">
                <a:effectLst/>
                <a:ea typeface="Times New Roman" panose="02020603050405020304" pitchFamily="18" charset="0"/>
              </a:rPr>
            </a:br>
            <a:r>
              <a:rPr lang="en-US" sz="1600" b="1" dirty="0">
                <a:solidFill>
                  <a:srgbClr val="ED1B24"/>
                </a:solidFill>
                <a:effectLst/>
                <a:latin typeface="Arial"/>
                <a:ea typeface="Times New Roman" panose="02020603050405020304" pitchFamily="18" charset="0"/>
                <a:cs typeface="Arial"/>
              </a:rPr>
              <a:t>for me, people I’ve never met giving </a:t>
            </a:r>
            <a:br>
              <a:rPr lang="en-US" sz="1600" b="1" dirty="0">
                <a:effectLst/>
                <a:ea typeface="Times New Roman" panose="02020603050405020304" pitchFamily="18" charset="0"/>
              </a:rPr>
            </a:br>
            <a:r>
              <a:rPr lang="en-US" sz="1600" b="1" dirty="0">
                <a:solidFill>
                  <a:srgbClr val="ED1B24"/>
                </a:solidFill>
                <a:effectLst/>
                <a:latin typeface="Arial"/>
                <a:ea typeface="Times New Roman" panose="02020603050405020304" pitchFamily="18" charset="0"/>
                <a:cs typeface="Arial"/>
              </a:rPr>
              <a:t>me a helping hand.”</a:t>
            </a:r>
            <a:r>
              <a:rPr lang="en-US" sz="1600" b="1" dirty="0">
                <a:solidFill>
                  <a:srgbClr val="ED1B24"/>
                </a:solidFill>
                <a:latin typeface="Arial"/>
                <a:ea typeface="Times New Roman" panose="02020603050405020304" pitchFamily="18" charset="0"/>
                <a:cs typeface="Arial"/>
              </a:rPr>
              <a:t> </a:t>
            </a:r>
            <a:endParaRPr lang="en-US" sz="1600" b="1" dirty="0">
              <a:solidFill>
                <a:srgbClr val="ED1B24"/>
              </a:solidFill>
              <a:effectLst/>
              <a:ea typeface="Times New Roman" panose="02020603050405020304" pitchFamily="18" charset="0"/>
            </a:endParaRPr>
          </a:p>
          <a:p>
            <a:pPr marL="285750" indent="-285750" algn="ctr">
              <a:lnSpc>
                <a:spcPct val="114000"/>
              </a:lnSpc>
              <a:spcBef>
                <a:spcPts val="600"/>
              </a:spcBef>
              <a:buFontTx/>
              <a:buChar char="-"/>
            </a:pPr>
            <a:r>
              <a:rPr lang="en-US" sz="1200" dirty="0">
                <a:effectLst/>
                <a:latin typeface="Arial"/>
                <a:ea typeface="Times New Roman" panose="02020603050405020304" pitchFamily="18" charset="0"/>
                <a:cs typeface="Arial"/>
              </a:rPr>
              <a:t>Terri Lawrence, after receiving the </a:t>
            </a:r>
            <a:br>
              <a:rPr lang="en-US" sz="1200" dirty="0">
                <a:effectLst/>
                <a:ea typeface="Times New Roman" panose="02020603050405020304" pitchFamily="18" charset="0"/>
              </a:rPr>
            </a:br>
            <a:r>
              <a:rPr lang="en-US" sz="1200" dirty="0">
                <a:effectLst/>
                <a:latin typeface="Arial"/>
                <a:ea typeface="Times New Roman" panose="02020603050405020304" pitchFamily="18" charset="0"/>
                <a:cs typeface="Arial"/>
              </a:rPr>
              <a:t>pre-loaded debit card with recovery funds.</a:t>
            </a:r>
            <a:r>
              <a:rPr lang="en-US" sz="1200" dirty="0">
                <a:latin typeface="Arial"/>
                <a:ea typeface="Times New Roman" panose="02020603050405020304" pitchFamily="18" charset="0"/>
                <a:cs typeface="Arial"/>
              </a:rPr>
              <a:t> </a:t>
            </a:r>
            <a:endParaRPr lang="en-US" sz="1200" dirty="0">
              <a:effectLst/>
              <a:ea typeface="Times New Roman" panose="02020603050405020304" pitchFamily="18" charset="0"/>
            </a:endParaRPr>
          </a:p>
          <a:p>
            <a:pPr marL="0" indent="0">
              <a:lnSpc>
                <a:spcPct val="114000"/>
              </a:lnSpc>
              <a:spcBef>
                <a:spcPts val="600"/>
              </a:spcBef>
            </a:pPr>
            <a:r>
              <a:rPr lang="en-US" sz="1600" b="1" dirty="0">
                <a:latin typeface="Arial"/>
                <a:cs typeface="Arial"/>
              </a:rPr>
              <a:t>See our </a:t>
            </a:r>
            <a:r>
              <a:rPr lang="en-US" sz="1600" b="1" dirty="0">
                <a:latin typeface="Arial"/>
                <a:cs typeface="Arial"/>
                <a:hlinkClick r:id="rId3"/>
              </a:rPr>
              <a:t>6-Month Report</a:t>
            </a:r>
            <a:r>
              <a:rPr lang="en-US" sz="1600" b="1" dirty="0">
                <a:latin typeface="Arial"/>
                <a:cs typeface="Arial"/>
              </a:rPr>
              <a:t> and </a:t>
            </a:r>
            <a:r>
              <a:rPr lang="en-US" sz="1600" b="1" dirty="0" err="1">
                <a:latin typeface="Arial"/>
                <a:cs typeface="Arial"/>
                <a:hlinkClick r:id="rId4"/>
              </a:rPr>
              <a:t>Storymap</a:t>
            </a:r>
            <a:r>
              <a:rPr lang="en-US" sz="1600" b="1" dirty="0">
                <a:latin typeface="Arial"/>
                <a:cs typeface="Arial"/>
              </a:rPr>
              <a:t> for more on Hurricane Ian recovery.</a:t>
            </a:r>
          </a:p>
          <a:p>
            <a:pPr marL="285750" indent="-285750" algn="ctr">
              <a:lnSpc>
                <a:spcPct val="114000"/>
              </a:lnSpc>
              <a:spcBef>
                <a:spcPts val="600"/>
              </a:spcBef>
              <a:buFontTx/>
              <a:buChar char="-"/>
            </a:pPr>
            <a:endParaRPr lang="en-US" sz="1600" b="1" dirty="0">
              <a:effectLst/>
              <a:ea typeface="Times New Roman" panose="02020603050405020304" pitchFamily="18" charset="0"/>
            </a:endParaRPr>
          </a:p>
        </p:txBody>
      </p:sp>
      <p:sp>
        <p:nvSpPr>
          <p:cNvPr id="8" name="Text Placeholder 6">
            <a:extLst>
              <a:ext uri="{FF2B5EF4-FFF2-40B4-BE49-F238E27FC236}">
                <a16:creationId xmlns:a16="http://schemas.microsoft.com/office/drawing/2014/main" id="{B8FB35E5-31A9-7C9D-0897-54D972FDD5C6}"/>
              </a:ext>
            </a:extLst>
          </p:cNvPr>
          <p:cNvSpPr txBox="1">
            <a:spLocks/>
          </p:cNvSpPr>
          <p:nvPr/>
        </p:nvSpPr>
        <p:spPr>
          <a:xfrm>
            <a:off x="696798" y="1890398"/>
            <a:ext cx="4222747" cy="1526876"/>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marR="0" lvl="0" indent="0" defTabSz="754380" rtl="0" eaLnBrk="1" fontAlgn="auto" latinLnBrk="0" hangingPunct="1">
              <a:lnSpc>
                <a:spcPct val="100000"/>
              </a:lnSpc>
              <a:spcBef>
                <a:spcPts val="825"/>
              </a:spcBef>
              <a:spcAft>
                <a:spcPts val="1200"/>
              </a:spcAft>
              <a:buClr>
                <a:srgbClr val="ED1B2E"/>
              </a:buClr>
              <a:buSzPct val="80000"/>
              <a:buFont typeface="Arial" panose="020B0604020202020204" pitchFamily="34" charset="0"/>
              <a:buNone/>
              <a:tabLst/>
              <a:defRPr/>
            </a:pPr>
            <a:endParaRPr kumimoji="0" lang="en-US" sz="2800" b="0" i="0" u="none" strike="noStrike" kern="1200" cap="none" spc="0" normalizeH="0" baseline="0" noProof="0">
              <a:ln>
                <a:noFill/>
              </a:ln>
              <a:solidFill>
                <a:srgbClr val="4784B5"/>
              </a:solidFill>
              <a:effectLst/>
              <a:uLnTx/>
              <a:uFillTx/>
              <a:latin typeface="Georgia" panose="02040502050405020303" pitchFamily="18" charset="0"/>
              <a:ea typeface="+mn-ea"/>
              <a:cs typeface="Arial"/>
            </a:endParaRPr>
          </a:p>
        </p:txBody>
      </p:sp>
      <p:pic>
        <p:nvPicPr>
          <p:cNvPr id="13" name="Picture Placeholder 12" descr="A picture containing person, indoor, kitchen, red&#10;&#10;Description automatically generated">
            <a:extLst>
              <a:ext uri="{FF2B5EF4-FFF2-40B4-BE49-F238E27FC236}">
                <a16:creationId xmlns:a16="http://schemas.microsoft.com/office/drawing/2014/main" id="{B2BEE00F-F24D-64C7-B4FF-8BF3F8E44755}"/>
              </a:ext>
            </a:extLst>
          </p:cNvPr>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a:stretch/>
        </p:blipFill>
        <p:spPr>
          <a:xfrm>
            <a:off x="5566299" y="1659835"/>
            <a:ext cx="4153550" cy="4533002"/>
          </a:xfrm>
        </p:spPr>
      </p:pic>
    </p:spTree>
    <p:extLst>
      <p:ext uri="{BB962C8B-B14F-4D97-AF65-F5344CB8AC3E}">
        <p14:creationId xmlns:p14="http://schemas.microsoft.com/office/powerpoint/2010/main" val="377393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10;&#10;Description automatically generated">
            <a:extLst>
              <a:ext uri="{FF2B5EF4-FFF2-40B4-BE49-F238E27FC236}">
                <a16:creationId xmlns:a16="http://schemas.microsoft.com/office/drawing/2014/main" id="{617C9D02-0A5C-05FE-00C2-A2E76395C20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5566299" y="1659835"/>
            <a:ext cx="4153550" cy="4533002"/>
          </a:xfrm>
        </p:spPr>
      </p:pic>
      <p:sp>
        <p:nvSpPr>
          <p:cNvPr id="3" name="Title 2">
            <a:extLst>
              <a:ext uri="{FF2B5EF4-FFF2-40B4-BE49-F238E27FC236}">
                <a16:creationId xmlns:a16="http://schemas.microsoft.com/office/drawing/2014/main" id="{62415CC6-E3CC-C362-A89E-1D59FB694F36}"/>
              </a:ext>
            </a:extLst>
          </p:cNvPr>
          <p:cNvSpPr>
            <a:spLocks noGrp="1"/>
          </p:cNvSpPr>
          <p:nvPr>
            <p:ph type="title"/>
          </p:nvPr>
        </p:nvSpPr>
        <p:spPr>
          <a:xfrm>
            <a:off x="288304" y="359293"/>
            <a:ext cx="8904402" cy="1089176"/>
          </a:xfrm>
        </p:spPr>
        <p:txBody>
          <a:bodyPr/>
          <a:lstStyle/>
          <a:p>
            <a:br>
              <a:rPr lang="en-US" sz="3200"/>
            </a:br>
            <a:r>
              <a:rPr lang="en-US" sz="3200"/>
              <a:t>“You guys are like family to me.”</a:t>
            </a:r>
          </a:p>
        </p:txBody>
      </p:sp>
      <p:sp>
        <p:nvSpPr>
          <p:cNvPr id="4" name="Content Placeholder 3">
            <a:extLst>
              <a:ext uri="{FF2B5EF4-FFF2-40B4-BE49-F238E27FC236}">
                <a16:creationId xmlns:a16="http://schemas.microsoft.com/office/drawing/2014/main" id="{42C11CCB-AA3C-4560-67B4-C8E56B3BBD51}"/>
              </a:ext>
            </a:extLst>
          </p:cNvPr>
          <p:cNvSpPr>
            <a:spLocks noGrp="1"/>
          </p:cNvSpPr>
          <p:nvPr>
            <p:ph idx="1"/>
          </p:nvPr>
        </p:nvSpPr>
        <p:spPr>
          <a:xfrm>
            <a:off x="288304" y="1659835"/>
            <a:ext cx="5049815" cy="4163915"/>
          </a:xfrm>
        </p:spPr>
        <p:txBody>
          <a:bodyPr lIns="91440" tIns="45720" rIns="91440" bIns="45720" anchor="t">
            <a:noAutofit/>
          </a:bodyPr>
          <a:lstStyle/>
          <a:p>
            <a:pPr marL="0" indent="0">
              <a:lnSpc>
                <a:spcPct val="114000"/>
              </a:lnSpc>
            </a:pPr>
            <a:r>
              <a:rPr lang="en-US" sz="1600">
                <a:latin typeface="Arial"/>
                <a:cs typeface="Arial"/>
              </a:rPr>
              <a:t>After a series of setback, including </a:t>
            </a:r>
            <a:r>
              <a:rPr lang="en-US" sz="1600" b="1">
                <a:solidFill>
                  <a:srgbClr val="ED1B24"/>
                </a:solidFill>
                <a:latin typeface="Arial"/>
                <a:cs typeface="Arial"/>
              </a:rPr>
              <a:t>Hurricane Ian’s </a:t>
            </a:r>
            <a:r>
              <a:rPr lang="en-US" sz="1600">
                <a:latin typeface="Arial"/>
                <a:cs typeface="Arial"/>
              </a:rPr>
              <a:t>impact, Barbara (pictured) was without a home. </a:t>
            </a:r>
            <a:endParaRPr lang="en-US" sz="1600"/>
          </a:p>
          <a:p>
            <a:pPr marL="0" indent="0">
              <a:lnSpc>
                <a:spcPct val="114000"/>
              </a:lnSpc>
            </a:pPr>
            <a:r>
              <a:rPr lang="en-US" sz="1600">
                <a:latin typeface="Arial"/>
                <a:cs typeface="Arial"/>
              </a:rPr>
              <a:t>After weeks in a Red Cross shelter, she connected with our </a:t>
            </a:r>
            <a:r>
              <a:rPr lang="en-US" sz="1600" b="1">
                <a:solidFill>
                  <a:srgbClr val="ED1B24"/>
                </a:solidFill>
                <a:latin typeface="Arial"/>
                <a:cs typeface="Arial"/>
              </a:rPr>
              <a:t>Shelter Resident Transition</a:t>
            </a:r>
            <a:r>
              <a:rPr lang="en-US" sz="1600">
                <a:solidFill>
                  <a:srgbClr val="ED1B24"/>
                </a:solidFill>
                <a:latin typeface="Arial"/>
                <a:cs typeface="Arial"/>
              </a:rPr>
              <a:t> </a:t>
            </a:r>
            <a:r>
              <a:rPr lang="en-US" sz="1600">
                <a:latin typeface="Arial"/>
                <a:cs typeface="Arial"/>
              </a:rPr>
              <a:t>team, who, with extended casework, helped her secure housing and a car. </a:t>
            </a:r>
            <a:endParaRPr lang="en-US" sz="1600" b="1"/>
          </a:p>
          <a:p>
            <a:pPr marL="0" indent="0" algn="ctr">
              <a:lnSpc>
                <a:spcPct val="114000"/>
              </a:lnSpc>
            </a:pPr>
            <a:r>
              <a:rPr lang="en-US" sz="1600" b="1">
                <a:solidFill>
                  <a:srgbClr val="ED1B24"/>
                </a:solidFill>
                <a:latin typeface="Arial"/>
                <a:cs typeface="Arial"/>
              </a:rPr>
              <a:t>“You’ve done what family typically tries to do. You made sure I wasn’t homeless for Thanksgiving, Christmas and New Year’s. You made sure </a:t>
            </a:r>
            <a:br>
              <a:rPr lang="en-US" sz="1600" b="1">
                <a:solidFill>
                  <a:srgbClr val="ED1B24"/>
                </a:solidFill>
                <a:latin typeface="Arial"/>
                <a:cs typeface="Arial"/>
              </a:rPr>
            </a:br>
            <a:r>
              <a:rPr lang="en-US" sz="1600" b="1">
                <a:solidFill>
                  <a:srgbClr val="ED1B24"/>
                </a:solidFill>
                <a:latin typeface="Arial"/>
                <a:cs typeface="Arial"/>
              </a:rPr>
              <a:t>we were safe.” </a:t>
            </a:r>
            <a:endParaRPr lang="en-US" sz="1600" b="1">
              <a:solidFill>
                <a:srgbClr val="ED1B24"/>
              </a:solidFill>
            </a:endParaRPr>
          </a:p>
          <a:p>
            <a:pPr marL="0" indent="0" algn="ctr">
              <a:lnSpc>
                <a:spcPct val="114000"/>
              </a:lnSpc>
            </a:pPr>
            <a:r>
              <a:rPr lang="en-US" sz="1600">
                <a:latin typeface="Arial"/>
                <a:cs typeface="Arial"/>
              </a:rPr>
              <a:t>- </a:t>
            </a:r>
            <a:r>
              <a:rPr lang="en-US" sz="1200">
                <a:latin typeface="Arial"/>
                <a:cs typeface="Arial"/>
              </a:rPr>
              <a:t>Barbara, Hurricane Ian survivor and </a:t>
            </a:r>
            <a:br>
              <a:rPr lang="en-US" sz="1200"/>
            </a:br>
            <a:r>
              <a:rPr lang="en-US" sz="1200">
                <a:latin typeface="Arial"/>
                <a:cs typeface="Arial"/>
              </a:rPr>
              <a:t>Red Cross shelter resident</a:t>
            </a:r>
          </a:p>
        </p:txBody>
      </p:sp>
    </p:spTree>
    <p:extLst>
      <p:ext uri="{BB962C8B-B14F-4D97-AF65-F5344CB8AC3E}">
        <p14:creationId xmlns:p14="http://schemas.microsoft.com/office/powerpoint/2010/main" val="197274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a:xfrm>
            <a:off x="101663" y="192965"/>
            <a:ext cx="9840989" cy="502189"/>
          </a:xfrm>
        </p:spPr>
        <p:txBody>
          <a:bodyPr lIns="91440" tIns="45720" rIns="91440" bIns="45720" anchor="t"/>
          <a:lstStyle/>
          <a:p>
            <a:r>
              <a:rPr lang="en-US">
                <a:latin typeface="Arial"/>
                <a:cs typeface="Arial"/>
              </a:rPr>
              <a:t>Red Cross Responded to 81 Large Disasters</a:t>
            </a:r>
            <a:endParaRPr lang="en-US"/>
          </a:p>
        </p:txBody>
      </p:sp>
      <p:sp>
        <p:nvSpPr>
          <p:cNvPr id="3" name="Content Placeholder 2">
            <a:extLst>
              <a:ext uri="{FF2B5EF4-FFF2-40B4-BE49-F238E27FC236}">
                <a16:creationId xmlns:a16="http://schemas.microsoft.com/office/drawing/2014/main" id="{B0733AB0-9C8B-48D9-8BB9-AB3E014C6172}"/>
              </a:ext>
            </a:extLst>
          </p:cNvPr>
          <p:cNvSpPr txBox="1">
            <a:spLocks/>
          </p:cNvSpPr>
          <p:nvPr/>
        </p:nvSpPr>
        <p:spPr>
          <a:xfrm>
            <a:off x="259722" y="1154055"/>
            <a:ext cx="3728267" cy="4092689"/>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lnSpc>
                <a:spcPct val="114000"/>
              </a:lnSpc>
              <a:spcBef>
                <a:spcPts val="0"/>
              </a:spcBef>
              <a:spcAft>
                <a:spcPts val="0"/>
              </a:spcAft>
              <a:buAutoNum type="arabicPeriod"/>
            </a:pPr>
            <a:r>
              <a:rPr lang="en-US" sz="1200" dirty="0">
                <a:latin typeface="Arial"/>
                <a:cs typeface="Arial"/>
              </a:rPr>
              <a:t>Alabama-Mississippi Tornadoes (Level 4)</a:t>
            </a:r>
            <a:endParaRPr lang="en-US" sz="1200" dirty="0">
              <a:solidFill>
                <a:srgbClr val="6D6E70"/>
              </a:solidFill>
            </a:endParaRPr>
          </a:p>
          <a:p>
            <a:pPr marL="228600" indent="-228600">
              <a:lnSpc>
                <a:spcPct val="114000"/>
              </a:lnSpc>
              <a:spcBef>
                <a:spcPts val="0"/>
              </a:spcBef>
              <a:spcAft>
                <a:spcPts val="0"/>
              </a:spcAft>
              <a:buAutoNum type="arabicPeriod"/>
            </a:pPr>
            <a:r>
              <a:rPr lang="en-US" sz="1200" dirty="0">
                <a:latin typeface="Arial"/>
                <a:cs typeface="Arial"/>
              </a:rPr>
              <a:t>Georgia Tornadoes (Level 4)</a:t>
            </a:r>
          </a:p>
          <a:p>
            <a:pPr marL="228600" indent="-228600">
              <a:lnSpc>
                <a:spcPct val="114000"/>
              </a:lnSpc>
              <a:spcBef>
                <a:spcPts val="0"/>
              </a:spcBef>
              <a:spcAft>
                <a:spcPts val="0"/>
              </a:spcAft>
              <a:buAutoNum type="arabicPeriod"/>
            </a:pPr>
            <a:r>
              <a:rPr lang="en-US" sz="1200" dirty="0">
                <a:latin typeface="Arial"/>
                <a:cs typeface="Arial"/>
              </a:rPr>
              <a:t>Half Moon Bay, CA Civil Disturbance (Level 3)</a:t>
            </a:r>
          </a:p>
          <a:p>
            <a:pPr marL="228600" indent="-228600">
              <a:lnSpc>
                <a:spcPct val="114000"/>
              </a:lnSpc>
              <a:spcBef>
                <a:spcPts val="0"/>
              </a:spcBef>
              <a:spcAft>
                <a:spcPts val="0"/>
              </a:spcAft>
              <a:buAutoNum type="arabicPeriod"/>
            </a:pPr>
            <a:r>
              <a:rPr lang="en-US" sz="1200" dirty="0">
                <a:latin typeface="Arial"/>
                <a:cs typeface="Arial"/>
              </a:rPr>
              <a:t>Texas Tornadoes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Lake Park, IL Multifamily Fire (Level 3)</a:t>
            </a:r>
            <a:endParaRPr lang="en-US" sz="1200" dirty="0">
              <a:solidFill>
                <a:srgbClr val="6D6E70"/>
              </a:solidFill>
            </a:endParaRPr>
          </a:p>
          <a:p>
            <a:pPr marL="228600" indent="-228600">
              <a:lnSpc>
                <a:spcPct val="114000"/>
              </a:lnSpc>
              <a:spcBef>
                <a:spcPts val="0"/>
              </a:spcBef>
              <a:spcAft>
                <a:spcPts val="0"/>
              </a:spcAft>
              <a:buAutoNum type="arabicPeriod"/>
            </a:pPr>
            <a:r>
              <a:rPr lang="en-US" sz="1200" dirty="0">
                <a:solidFill>
                  <a:srgbClr val="6D6E70"/>
                </a:solidFill>
                <a:latin typeface="Arial"/>
                <a:cs typeface="Arial"/>
              </a:rPr>
              <a:t>Miami Gardens, FL Multifamily Fire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Silver Spring, MD Multifamily Fire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Oklahoma Tornadoes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California Floods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California Atmospheric Rivers (Level 5)</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Kentucky Floods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Yonkers, NY Multifamily Fire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Southwest Border Operations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Whippany, NJ Multifamily Fire (Level3)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Tornadoes, AL/MS (Level 6)</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Tornadoes, MO/AR (Level 5)</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Tornadoes, GA (Level 4)</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Tornadoes, TN (Level 4)</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&amp; Midwest Tornadoes , IA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&amp; Midwest Tornadoes, IL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&amp; Midwest Tornadoes, IN (Level3)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Oklahoma Wildfires (Level 3)</a:t>
            </a:r>
          </a:p>
          <a:p>
            <a:pPr marL="228600" indent="-228600">
              <a:lnSpc>
                <a:spcPct val="114000"/>
              </a:lnSpc>
              <a:spcBef>
                <a:spcPts val="600"/>
              </a:spcBef>
              <a:spcAft>
                <a:spcPts val="600"/>
              </a:spcAft>
              <a:buAutoNum type="arabicPeriod"/>
            </a:pPr>
            <a:endParaRPr lang="en-US" sz="1200" dirty="0">
              <a:solidFill>
                <a:srgbClr val="6D6E70"/>
              </a:solidFill>
              <a:latin typeface="Arial"/>
              <a:cs typeface="Arial"/>
            </a:endParaRPr>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3966954" y="1121280"/>
            <a:ext cx="5512470"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lang="en-US" sz="2000">
                <a:solidFill>
                  <a:srgbClr val="6D6E70"/>
                </a:solidFill>
                <a:latin typeface="Arial"/>
                <a:cs typeface="Arial"/>
              </a:rPr>
              <a:t> </a:t>
            </a:r>
            <a:r>
              <a:rPr lang="en-US" sz="2000">
                <a:solidFill>
                  <a:srgbClr val="ED1B24"/>
                </a:solidFill>
                <a:latin typeface="Arial"/>
                <a:cs typeface="Arial"/>
              </a:rPr>
              <a:t>Including 22 very</a:t>
            </a:r>
            <a:r>
              <a:rPr kumimoji="0" lang="en-US" sz="2000" b="1" i="0" u="none" strike="noStrike" kern="1200" cap="none" spc="0" normalizeH="0" baseline="0" noProof="0">
                <a:ln>
                  <a:noFill/>
                </a:ln>
                <a:solidFill>
                  <a:srgbClr val="ED1B24"/>
                </a:solidFill>
                <a:effectLst/>
                <a:uLnTx/>
                <a:uFillTx/>
                <a:latin typeface="Arial"/>
                <a:ea typeface="+mj-ea"/>
                <a:cs typeface="Arial"/>
              </a:rPr>
              <a:t> large </a:t>
            </a:r>
            <a:r>
              <a:rPr lang="en-US" sz="2000">
                <a:solidFill>
                  <a:srgbClr val="ED1B24"/>
                </a:solidFill>
                <a:latin typeface="Arial"/>
                <a:cs typeface="Arial"/>
              </a:rPr>
              <a:t>domestic disasters</a:t>
            </a:r>
            <a:endParaRPr lang="en-US" sz="2000" b="1" i="0" u="none" strike="noStrike" kern="1200" cap="none" spc="0" normalizeH="0" baseline="0" noProof="0">
              <a:ln>
                <a:noFill/>
              </a:ln>
              <a:solidFill>
                <a:srgbClr val="6D6E70"/>
              </a:solidFill>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629586" y="1727212"/>
            <a:ext cx="5989527" cy="3699476"/>
          </a:xfrm>
          <a:prstGeom prst="rect">
            <a:avLst/>
          </a:prstGeom>
          <a:noFill/>
          <a:ln w="9525">
            <a:noFill/>
            <a:miter lim="800000"/>
            <a:headEnd/>
            <a:tailEnd/>
          </a:ln>
        </p:spPr>
      </p:pic>
      <p:sp>
        <p:nvSpPr>
          <p:cNvPr id="14" name="Rectangle 13">
            <a:extLst>
              <a:ext uri="{FF2B5EF4-FFF2-40B4-BE49-F238E27FC236}">
                <a16:creationId xmlns:a16="http://schemas.microsoft.com/office/drawing/2014/main" id="{41B25652-2BD4-4783-AA39-53DA0AE9A185}"/>
              </a:ext>
            </a:extLst>
          </p:cNvPr>
          <p:cNvSpPr/>
          <p:nvPr/>
        </p:nvSpPr>
        <p:spPr>
          <a:xfrm>
            <a:off x="4732792" y="5697353"/>
            <a:ext cx="5152766" cy="746358"/>
          </a:xfrm>
          <a:prstGeom prst="rect">
            <a:avLst/>
          </a:prstGeom>
        </p:spPr>
        <p:txBody>
          <a:bodyPr wrap="square">
            <a:spAutoFit/>
          </a:bodyPr>
          <a:lstStyle/>
          <a:p>
            <a:pPr algn="r" fontAlgn="base">
              <a:spcBef>
                <a:spcPct val="0"/>
              </a:spcBef>
              <a:spcAft>
                <a:spcPct val="0"/>
              </a:spcAft>
              <a:defRPr/>
            </a:pPr>
            <a:r>
              <a:rPr lang="en-US" sz="850">
                <a:solidFill>
                  <a:srgbClr val="6D6E70"/>
                </a:solidFill>
                <a:latin typeface="Arial" panose="020B0604020202020204" pitchFamily="34" charset="0"/>
                <a:cs typeface="Arial" charset="0"/>
              </a:rPr>
              <a:t>Jan. 1 – March 31, 2023</a:t>
            </a:r>
            <a:endParaRPr lang="en-US" sz="850">
              <a:solidFill>
                <a:srgbClr val="6D6E70"/>
              </a:solidFill>
              <a:cs typeface="Arial" charset="0"/>
            </a:endParaRPr>
          </a:p>
          <a:p>
            <a:pPr marL="0" marR="0" lvl="0" indent="0" algn="r" defTabSz="457200" rtl="0" eaLnBrk="1" fontAlgn="base" latinLnBrk="0" hangingPunct="1">
              <a:lnSpc>
                <a:spcPct val="100000"/>
              </a:lnSpc>
              <a:spcBef>
                <a:spcPct val="0"/>
              </a:spcBef>
              <a:spcAft>
                <a:spcPct val="0"/>
              </a:spcAft>
              <a:buClrTx/>
              <a:buSzTx/>
              <a:buFontTx/>
              <a:buNone/>
              <a:tabLst/>
              <a:defRPr/>
            </a:pPr>
            <a:r>
              <a:rPr lang="en-US" sz="850">
                <a:solidFill>
                  <a:srgbClr val="6D6E70"/>
                </a:solidFill>
                <a:effectLst/>
                <a:latin typeface="Arial" panose="020B0604020202020204" pitchFamily="34" charset="0"/>
                <a:ea typeface="Calibri" panose="020F0502020204030204" pitchFamily="34" charset="0"/>
              </a:rPr>
              <a:t>“Large”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“Very 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Disasters listed chronologically.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226446" y="301623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485535" y="362569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249798" y="41342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359673" y="368812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068810" y="24527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451630" y="28017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683508" y="311620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8855364" y="26672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586693" y="28017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8835357" y="27213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467651" y="35622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507033" y="27213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023089" y="23861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8945085" y="2558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6871244" y="444711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7758648" y="2843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732089" y="2558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013865" y="22007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106058" y="19354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126659" y="47933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8753943" y="271301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283331" y="42194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8919248" y="27199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054382" y="27990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641773" y="37429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7998547" y="322403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6996428" y="327889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249798" y="2552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8952084" y="24755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564756" y="33914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7862196" y="39739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513866" y="32340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6806032" y="23767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159015" y="41381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7953827" y="39739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221632" y="28566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095837" y="222695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7886579" y="302616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8864384" y="25482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8842356" y="27857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045670" y="250154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8919248" y="277480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443483" y="18933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517464" y="3633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276496" y="392465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568826" y="367196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545869" y="22167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708843" y="29117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006948" y="27364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008238" y="235757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4746478" y="517166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411558" y="47828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4800430" y="521206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251053" y="4876866"/>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3949640" y="29198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057037" y="30138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3923170" y="30273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204813" y="38320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057542" y="37248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3923844" y="356411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044645" y="34837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098597" y="332297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3857502" y="337670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460998" y="39535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554991" y="387316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3804730" y="30954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3912128" y="31760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346474" y="221051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3" name="Oval 12">
            <a:extLst>
              <a:ext uri="{FF2B5EF4-FFF2-40B4-BE49-F238E27FC236}">
                <a16:creationId xmlns:a16="http://schemas.microsoft.com/office/drawing/2014/main" id="{DA9071AA-79BB-4164-AE9C-F527998D0B69}"/>
              </a:ext>
            </a:extLst>
          </p:cNvPr>
          <p:cNvSpPr>
            <a:spLocks noChangeAspect="1" noChangeArrowheads="1"/>
          </p:cNvSpPr>
          <p:nvPr/>
        </p:nvSpPr>
        <p:spPr bwMode="auto">
          <a:xfrm>
            <a:off x="7879444" y="4002934"/>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4973720" y="228869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684634" y="21279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313574" y="40628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713295" y="35062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8792809" y="35989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686791" y="35857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289226" y="47254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342235" y="49772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408496" y="48446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7931418" y="42350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183209" y="43410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8" name="Oval 107">
            <a:extLst>
              <a:ext uri="{FF2B5EF4-FFF2-40B4-BE49-F238E27FC236}">
                <a16:creationId xmlns:a16="http://schemas.microsoft.com/office/drawing/2014/main" id="{CAB4D333-A7C4-8FEF-AF44-CB380FE59D79}"/>
              </a:ext>
            </a:extLst>
          </p:cNvPr>
          <p:cNvSpPr>
            <a:spLocks noChangeAspect="1" noChangeArrowheads="1"/>
          </p:cNvSpPr>
          <p:nvPr/>
        </p:nvSpPr>
        <p:spPr bwMode="auto">
          <a:xfrm>
            <a:off x="7382998" y="4228186"/>
            <a:ext cx="349904"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602359" y="337368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7" name="Oval 16">
            <a:extLst>
              <a:ext uri="{FF2B5EF4-FFF2-40B4-BE49-F238E27FC236}">
                <a16:creationId xmlns:a16="http://schemas.microsoft.com/office/drawing/2014/main" id="{0CBF3B2D-5926-4B62-ACE8-83B07F329234}"/>
              </a:ext>
            </a:extLst>
          </p:cNvPr>
          <p:cNvSpPr>
            <a:spLocks noChangeAspect="1" noChangeArrowheads="1"/>
          </p:cNvSpPr>
          <p:nvPr/>
        </p:nvSpPr>
        <p:spPr bwMode="auto">
          <a:xfrm>
            <a:off x="3997924" y="3727128"/>
            <a:ext cx="349905" cy="35016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9</a:t>
            </a:r>
          </a:p>
        </p:txBody>
      </p:sp>
      <p:sp>
        <p:nvSpPr>
          <p:cNvPr id="114" name="Oval 113">
            <a:extLst>
              <a:ext uri="{FF2B5EF4-FFF2-40B4-BE49-F238E27FC236}">
                <a16:creationId xmlns:a16="http://schemas.microsoft.com/office/drawing/2014/main" id="{1A57990F-DA79-7E43-C410-DA2F4814DB03}"/>
              </a:ext>
            </a:extLst>
          </p:cNvPr>
          <p:cNvSpPr>
            <a:spLocks noChangeAspect="1" noChangeArrowheads="1"/>
          </p:cNvSpPr>
          <p:nvPr/>
        </p:nvSpPr>
        <p:spPr bwMode="auto">
          <a:xfrm>
            <a:off x="6151012" y="3806575"/>
            <a:ext cx="430849" cy="44511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p>
        </p:txBody>
      </p:sp>
      <p:sp>
        <p:nvSpPr>
          <p:cNvPr id="116" name="Oval 115">
            <a:extLst>
              <a:ext uri="{FF2B5EF4-FFF2-40B4-BE49-F238E27FC236}">
                <a16:creationId xmlns:a16="http://schemas.microsoft.com/office/drawing/2014/main" id="{F85FB8A1-38A9-B9CD-71F3-FE8744C69AA1}"/>
              </a:ext>
            </a:extLst>
          </p:cNvPr>
          <p:cNvSpPr>
            <a:spLocks noChangeAspect="1" noChangeArrowheads="1"/>
          </p:cNvSpPr>
          <p:nvPr/>
        </p:nvSpPr>
        <p:spPr bwMode="auto">
          <a:xfrm>
            <a:off x="7247401" y="3043402"/>
            <a:ext cx="323400"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5952858" y="22374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282850" y="2599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575224" y="33162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0" name="Oval 119">
            <a:extLst>
              <a:ext uri="{FF2B5EF4-FFF2-40B4-BE49-F238E27FC236}">
                <a16:creationId xmlns:a16="http://schemas.microsoft.com/office/drawing/2014/main" id="{76AD743B-3D4D-FCC6-7DF7-F494A0CAC27F}"/>
              </a:ext>
            </a:extLst>
          </p:cNvPr>
          <p:cNvSpPr>
            <a:spLocks noChangeAspect="1" noChangeArrowheads="1"/>
          </p:cNvSpPr>
          <p:nvPr/>
        </p:nvSpPr>
        <p:spPr bwMode="auto">
          <a:xfrm>
            <a:off x="6736574" y="4518188"/>
            <a:ext cx="335699" cy="336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22" name="Oval 121">
            <a:extLst>
              <a:ext uri="{FF2B5EF4-FFF2-40B4-BE49-F238E27FC236}">
                <a16:creationId xmlns:a16="http://schemas.microsoft.com/office/drawing/2014/main" id="{07666304-87CA-9B9A-2A3F-E9A63FA6932F}"/>
              </a:ext>
            </a:extLst>
          </p:cNvPr>
          <p:cNvSpPr>
            <a:spLocks noChangeAspect="1" noChangeArrowheads="1"/>
          </p:cNvSpPr>
          <p:nvPr/>
        </p:nvSpPr>
        <p:spPr bwMode="auto">
          <a:xfrm>
            <a:off x="8353430" y="4689755"/>
            <a:ext cx="443624" cy="417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368852" y="408833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4" name="Oval 123">
            <a:extLst>
              <a:ext uri="{FF2B5EF4-FFF2-40B4-BE49-F238E27FC236}">
                <a16:creationId xmlns:a16="http://schemas.microsoft.com/office/drawing/2014/main" id="{055F5C74-9F21-D6EF-BA0C-17B78952E374}"/>
              </a:ext>
            </a:extLst>
          </p:cNvPr>
          <p:cNvSpPr>
            <a:spLocks noChangeAspect="1" noChangeArrowheads="1"/>
          </p:cNvSpPr>
          <p:nvPr/>
        </p:nvSpPr>
        <p:spPr bwMode="auto">
          <a:xfrm>
            <a:off x="8655922" y="2865671"/>
            <a:ext cx="335698" cy="34985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25" name="Oval 124">
            <a:extLst>
              <a:ext uri="{FF2B5EF4-FFF2-40B4-BE49-F238E27FC236}">
                <a16:creationId xmlns:a16="http://schemas.microsoft.com/office/drawing/2014/main" id="{B6387D57-B034-94F6-080E-180E7CB74B28}"/>
              </a:ext>
            </a:extLst>
          </p:cNvPr>
          <p:cNvSpPr>
            <a:spLocks noChangeAspect="1" noChangeArrowheads="1"/>
          </p:cNvSpPr>
          <p:nvPr/>
        </p:nvSpPr>
        <p:spPr bwMode="auto">
          <a:xfrm>
            <a:off x="3731428" y="3039818"/>
            <a:ext cx="322288" cy="32301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p>
        </p:txBody>
      </p:sp>
      <p:sp>
        <p:nvSpPr>
          <p:cNvPr id="126" name="Oval 125">
            <a:extLst>
              <a:ext uri="{FF2B5EF4-FFF2-40B4-BE49-F238E27FC236}">
                <a16:creationId xmlns:a16="http://schemas.microsoft.com/office/drawing/2014/main" id="{CD720DB0-694D-96B9-6813-03B69537BC82}"/>
              </a:ext>
            </a:extLst>
          </p:cNvPr>
          <p:cNvSpPr>
            <a:spLocks noChangeAspect="1" noChangeArrowheads="1"/>
          </p:cNvSpPr>
          <p:nvPr/>
        </p:nvSpPr>
        <p:spPr bwMode="auto">
          <a:xfrm>
            <a:off x="3684889" y="3279525"/>
            <a:ext cx="349905" cy="36393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344630" y="389445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013326" y="37486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4880804" y="23306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 name="Oval 8">
            <a:extLst>
              <a:ext uri="{FF2B5EF4-FFF2-40B4-BE49-F238E27FC236}">
                <a16:creationId xmlns:a16="http://schemas.microsoft.com/office/drawing/2014/main" id="{05234982-7BF8-2E64-17FF-82ACC3A33AC8}"/>
              </a:ext>
            </a:extLst>
          </p:cNvPr>
          <p:cNvSpPr>
            <a:spLocks noChangeAspect="1" noChangeArrowheads="1"/>
          </p:cNvSpPr>
          <p:nvPr/>
        </p:nvSpPr>
        <p:spPr bwMode="auto">
          <a:xfrm>
            <a:off x="7704157" y="3361764"/>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11</a:t>
            </a:r>
          </a:p>
        </p:txBody>
      </p:sp>
      <p:sp>
        <p:nvSpPr>
          <p:cNvPr id="11" name="Oval 10">
            <a:extLst>
              <a:ext uri="{FF2B5EF4-FFF2-40B4-BE49-F238E27FC236}">
                <a16:creationId xmlns:a16="http://schemas.microsoft.com/office/drawing/2014/main" id="{DDD0AB3A-BEDA-69FB-D20E-3F9AE323647C}"/>
              </a:ext>
            </a:extLst>
          </p:cNvPr>
          <p:cNvSpPr>
            <a:spLocks noChangeAspect="1" noChangeArrowheads="1"/>
          </p:cNvSpPr>
          <p:nvPr/>
        </p:nvSpPr>
        <p:spPr bwMode="auto">
          <a:xfrm>
            <a:off x="8673624" y="261082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12</a:t>
            </a:r>
          </a:p>
        </p:txBody>
      </p:sp>
      <p:sp>
        <p:nvSpPr>
          <p:cNvPr id="12" name="Oval 11">
            <a:extLst>
              <a:ext uri="{FF2B5EF4-FFF2-40B4-BE49-F238E27FC236}">
                <a16:creationId xmlns:a16="http://schemas.microsoft.com/office/drawing/2014/main" id="{16C2EBEF-BEC2-A9C1-3C89-37018A7AC7CB}"/>
              </a:ext>
            </a:extLst>
          </p:cNvPr>
          <p:cNvSpPr>
            <a:spLocks noChangeAspect="1" noChangeArrowheads="1"/>
          </p:cNvSpPr>
          <p:nvPr/>
        </p:nvSpPr>
        <p:spPr bwMode="auto">
          <a:xfrm>
            <a:off x="5514482" y="420683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13</a:t>
            </a:r>
          </a:p>
        </p:txBody>
      </p:sp>
      <p:sp>
        <p:nvSpPr>
          <p:cNvPr id="15" name="Oval 14">
            <a:extLst>
              <a:ext uri="{FF2B5EF4-FFF2-40B4-BE49-F238E27FC236}">
                <a16:creationId xmlns:a16="http://schemas.microsoft.com/office/drawing/2014/main" id="{D74457EC-2AF8-4DA8-E7A6-0655DC84BBC3}"/>
              </a:ext>
            </a:extLst>
          </p:cNvPr>
          <p:cNvSpPr>
            <a:spLocks noChangeAspect="1" noChangeArrowheads="1"/>
          </p:cNvSpPr>
          <p:nvPr/>
        </p:nvSpPr>
        <p:spPr bwMode="auto">
          <a:xfrm>
            <a:off x="8883409" y="242323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14</a:t>
            </a:r>
          </a:p>
        </p:txBody>
      </p:sp>
      <p:sp>
        <p:nvSpPr>
          <p:cNvPr id="16" name="Oval 15">
            <a:extLst>
              <a:ext uri="{FF2B5EF4-FFF2-40B4-BE49-F238E27FC236}">
                <a16:creationId xmlns:a16="http://schemas.microsoft.com/office/drawing/2014/main" id="{F38E73F1-790B-87C7-572F-9FB9532CA033}"/>
              </a:ext>
            </a:extLst>
          </p:cNvPr>
          <p:cNvSpPr>
            <a:spLocks noChangeAspect="1" noChangeArrowheads="1"/>
          </p:cNvSpPr>
          <p:nvPr/>
        </p:nvSpPr>
        <p:spPr bwMode="auto">
          <a:xfrm>
            <a:off x="7212472" y="4139948"/>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15</a:t>
            </a:r>
          </a:p>
        </p:txBody>
      </p:sp>
      <p:sp>
        <p:nvSpPr>
          <p:cNvPr id="18" name="Oval 17">
            <a:extLst>
              <a:ext uri="{FF2B5EF4-FFF2-40B4-BE49-F238E27FC236}">
                <a16:creationId xmlns:a16="http://schemas.microsoft.com/office/drawing/2014/main" id="{30A66907-76B1-CA59-D906-B6BC5320D487}"/>
              </a:ext>
            </a:extLst>
          </p:cNvPr>
          <p:cNvSpPr>
            <a:spLocks noChangeAspect="1" noChangeArrowheads="1"/>
          </p:cNvSpPr>
          <p:nvPr/>
        </p:nvSpPr>
        <p:spPr bwMode="auto">
          <a:xfrm>
            <a:off x="6921679" y="368405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16</a:t>
            </a:r>
          </a:p>
        </p:txBody>
      </p:sp>
      <p:sp>
        <p:nvSpPr>
          <p:cNvPr id="19" name="Oval 18">
            <a:extLst>
              <a:ext uri="{FF2B5EF4-FFF2-40B4-BE49-F238E27FC236}">
                <a16:creationId xmlns:a16="http://schemas.microsoft.com/office/drawing/2014/main" id="{60E71794-66CB-B8E4-92E4-DB68FE7F92DD}"/>
              </a:ext>
            </a:extLst>
          </p:cNvPr>
          <p:cNvSpPr>
            <a:spLocks noChangeAspect="1" noChangeArrowheads="1"/>
          </p:cNvSpPr>
          <p:nvPr/>
        </p:nvSpPr>
        <p:spPr bwMode="auto">
          <a:xfrm>
            <a:off x="7837376" y="4287640"/>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17</a:t>
            </a:r>
          </a:p>
        </p:txBody>
      </p:sp>
      <p:sp>
        <p:nvSpPr>
          <p:cNvPr id="20" name="Oval 19">
            <a:extLst>
              <a:ext uri="{FF2B5EF4-FFF2-40B4-BE49-F238E27FC236}">
                <a16:creationId xmlns:a16="http://schemas.microsoft.com/office/drawing/2014/main" id="{8ADF9279-40E7-127D-9CC9-29ED3CFD3A31}"/>
              </a:ext>
            </a:extLst>
          </p:cNvPr>
          <p:cNvSpPr>
            <a:spLocks noChangeAspect="1" noChangeArrowheads="1"/>
          </p:cNvSpPr>
          <p:nvPr/>
        </p:nvSpPr>
        <p:spPr bwMode="auto">
          <a:xfrm>
            <a:off x="7504853" y="3685958"/>
            <a:ext cx="430849" cy="44511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18</a:t>
            </a:r>
          </a:p>
        </p:txBody>
      </p:sp>
      <p:sp>
        <p:nvSpPr>
          <p:cNvPr id="21" name="Oval 20">
            <a:extLst>
              <a:ext uri="{FF2B5EF4-FFF2-40B4-BE49-F238E27FC236}">
                <a16:creationId xmlns:a16="http://schemas.microsoft.com/office/drawing/2014/main" id="{DAA59314-C2C4-631D-87DC-F1997998B193}"/>
              </a:ext>
            </a:extLst>
          </p:cNvPr>
          <p:cNvSpPr>
            <a:spLocks noChangeAspect="1" noChangeArrowheads="1"/>
          </p:cNvSpPr>
          <p:nvPr/>
        </p:nvSpPr>
        <p:spPr bwMode="auto">
          <a:xfrm>
            <a:off x="6677738" y="2879044"/>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19</a:t>
            </a:r>
          </a:p>
        </p:txBody>
      </p:sp>
      <p:sp>
        <p:nvSpPr>
          <p:cNvPr id="22" name="Oval 21">
            <a:extLst>
              <a:ext uri="{FF2B5EF4-FFF2-40B4-BE49-F238E27FC236}">
                <a16:creationId xmlns:a16="http://schemas.microsoft.com/office/drawing/2014/main" id="{DFA6D57C-5485-DDF7-4443-06D4B6E0316B}"/>
              </a:ext>
            </a:extLst>
          </p:cNvPr>
          <p:cNvSpPr>
            <a:spLocks noChangeAspect="1" noChangeArrowheads="1"/>
          </p:cNvSpPr>
          <p:nvPr/>
        </p:nvSpPr>
        <p:spPr bwMode="auto">
          <a:xfrm>
            <a:off x="6333845" y="3683800"/>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22</a:t>
            </a:r>
          </a:p>
        </p:txBody>
      </p:sp>
      <p:sp>
        <p:nvSpPr>
          <p:cNvPr id="49" name="Oval 48">
            <a:extLst>
              <a:ext uri="{FF2B5EF4-FFF2-40B4-BE49-F238E27FC236}">
                <a16:creationId xmlns:a16="http://schemas.microsoft.com/office/drawing/2014/main" id="{E8A1FE9C-F6E0-5DEE-CD23-BE73FEDD0D63}"/>
              </a:ext>
            </a:extLst>
          </p:cNvPr>
          <p:cNvSpPr>
            <a:spLocks noChangeAspect="1" noChangeArrowheads="1"/>
          </p:cNvSpPr>
          <p:nvPr/>
        </p:nvSpPr>
        <p:spPr bwMode="auto">
          <a:xfrm>
            <a:off x="7272262" y="3375428"/>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21</a:t>
            </a:r>
          </a:p>
        </p:txBody>
      </p:sp>
      <p:sp>
        <p:nvSpPr>
          <p:cNvPr id="59" name="Oval 58">
            <a:extLst>
              <a:ext uri="{FF2B5EF4-FFF2-40B4-BE49-F238E27FC236}">
                <a16:creationId xmlns:a16="http://schemas.microsoft.com/office/drawing/2014/main" id="{5A69CCD8-6123-121E-EE3E-BD4D6EEC6A43}"/>
              </a:ext>
            </a:extLst>
          </p:cNvPr>
          <p:cNvSpPr>
            <a:spLocks noChangeAspect="1" noChangeArrowheads="1"/>
          </p:cNvSpPr>
          <p:nvPr/>
        </p:nvSpPr>
        <p:spPr bwMode="auto">
          <a:xfrm>
            <a:off x="6937342" y="3160931"/>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20</a:t>
            </a:r>
          </a:p>
        </p:txBody>
      </p:sp>
    </p:spTree>
    <p:extLst>
      <p:ext uri="{BB962C8B-B14F-4D97-AF65-F5344CB8AC3E}">
        <p14:creationId xmlns:p14="http://schemas.microsoft.com/office/powerpoint/2010/main" val="411844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Domestic Response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42385" y="3320772"/>
            <a:ext cx="1749949" cy="1233488"/>
          </a:xfrm>
        </p:spPr>
        <p:txBody>
          <a:bodyPr lIns="91440" tIns="45720" rIns="91440" bIns="45720" anchor="t"/>
          <a:lstStyle/>
          <a:p>
            <a:pPr>
              <a:spcBef>
                <a:spcPct val="20000"/>
              </a:spcBef>
            </a:pPr>
            <a:r>
              <a:rPr lang="en-US" sz="2400" b="1">
                <a:solidFill>
                  <a:srgbClr val="ED1B24"/>
                </a:solidFill>
                <a:latin typeface="Arial"/>
                <a:cs typeface="Arial"/>
              </a:rPr>
              <a:t>282,800</a:t>
            </a:r>
            <a:endParaRPr lang="en-US" sz="2400" b="1">
              <a:solidFill>
                <a:srgbClr val="ED1B24"/>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dirty="0">
                <a:solidFill>
                  <a:srgbClr val="ED1B24"/>
                </a:solidFill>
                <a:latin typeface="Arial"/>
                <a:cs typeface="Arial"/>
              </a:rPr>
              <a:t>20,700</a:t>
            </a:r>
            <a:endParaRPr lang="en-US" dirty="0">
              <a:solidFill>
                <a:srgbClr val="ED1B24"/>
              </a:solidFill>
            </a:endParaRPr>
          </a:p>
          <a:p>
            <a:r>
              <a:rPr lang="en-US" dirty="0">
                <a:solidFill>
                  <a:srgbClr val="6D6E70"/>
                </a:solidFill>
                <a:latin typeface="Arial"/>
                <a:cs typeface="Arial"/>
              </a:rPr>
              <a:t>overnight stays in emergency lodgings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24892"/>
            <a:ext cx="1749949" cy="1233488"/>
          </a:xfrm>
        </p:spPr>
        <p:txBody>
          <a:bodyPr lIns="91440" tIns="45720" rIns="91440" bIns="45720" anchor="t"/>
          <a:lstStyle/>
          <a:p>
            <a:r>
              <a:rPr lang="en-US" sz="2400" b="1">
                <a:solidFill>
                  <a:srgbClr val="ED1B24"/>
                </a:solidFill>
                <a:latin typeface="Arial"/>
                <a:cs typeface="Arial"/>
              </a:rPr>
              <a:t>18,000</a:t>
            </a:r>
            <a:endParaRPr lang="en-US" sz="2400" b="1">
              <a:solidFill>
                <a:srgbClr val="ED1B24"/>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19596"/>
            <a:ext cx="1658780" cy="1233488"/>
          </a:xfrm>
        </p:spPr>
        <p:txBody>
          <a:bodyPr lIns="91440" tIns="45720" rIns="91440" bIns="45720" anchor="t"/>
          <a:lstStyle/>
          <a:p>
            <a:r>
              <a:rPr lang="en-US" sz="2400" b="1">
                <a:solidFill>
                  <a:srgbClr val="ED1B24"/>
                </a:solidFill>
                <a:latin typeface="Arial"/>
                <a:cs typeface="Arial"/>
              </a:rPr>
              <a:t>14,100</a:t>
            </a:r>
            <a:endParaRPr lang="en-US" sz="1800" b="1">
              <a:solidFill>
                <a:srgbClr val="ED1B24"/>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3.2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a:latin typeface="Arial"/>
                <a:cs typeface="Arial"/>
              </a:rPr>
              <a:t>130,400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142,500</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28,300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a:t>
            </a:r>
            <a:r>
              <a:rPr lang="en-US">
                <a:latin typeface="Arial"/>
                <a:cs typeface="Arial"/>
              </a:rPr>
              <a:t>nearly</a:t>
            </a:r>
            <a:r>
              <a:rPr lang="en-US">
                <a:solidFill>
                  <a:srgbClr val="6D6E70"/>
                </a:solidFill>
                <a:latin typeface="Arial"/>
                <a:cs typeface="Arial"/>
              </a:rPr>
              <a:t> </a:t>
            </a:r>
            <a:r>
              <a:rPr lang="en-US">
                <a:solidFill>
                  <a:srgbClr val="ED1B24"/>
                </a:solidFill>
                <a:latin typeface="Arial"/>
                <a:cs typeface="Arial"/>
              </a:rPr>
              <a:t>3,050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70750" y="2401345"/>
            <a:ext cx="6890751" cy="2075188"/>
          </a:xfrm>
        </p:spPr>
        <p:txBody>
          <a:bodyPr wrap="square" lIns="0" tIns="45720" rIns="0" bIns="45720" anchor="t">
            <a:noAutofit/>
          </a:bodyPr>
          <a:lstStyle/>
          <a:p>
            <a:pPr algn="l"/>
            <a:r>
              <a:rPr lang="en-US" dirty="0">
                <a:latin typeface="Arial"/>
                <a:cs typeface="Arial"/>
              </a:rPr>
              <a:t>Helping People Impacted     By Home Fires</a:t>
            </a:r>
            <a:endParaRPr lang="en-US" dirty="0"/>
          </a:p>
        </p:txBody>
      </p:sp>
      <p:pic>
        <p:nvPicPr>
          <p:cNvPr id="3" name="Picture 2">
            <a:extLst>
              <a:ext uri="{FF2B5EF4-FFF2-40B4-BE49-F238E27FC236}">
                <a16:creationId xmlns:a16="http://schemas.microsoft.com/office/drawing/2014/main" id="{49AE9E19-2126-E586-C774-28B1C3016074}"/>
              </a:ext>
            </a:extLst>
          </p:cNvPr>
          <p:cNvPicPr>
            <a:picLocks noChangeAspect="1"/>
          </p:cNvPicPr>
          <p:nvPr/>
        </p:nvPicPr>
        <p:blipFill>
          <a:blip r:embed="rId3"/>
          <a:stretch>
            <a:fillRect/>
          </a:stretch>
        </p:blipFill>
        <p:spPr>
          <a:xfrm>
            <a:off x="7288315" y="2564368"/>
            <a:ext cx="1093628" cy="1075760"/>
          </a:xfrm>
          <a:prstGeom prst="rect">
            <a:avLst/>
          </a:prstGeom>
        </p:spPr>
      </p:pic>
    </p:spTree>
    <p:extLst>
      <p:ext uri="{BB962C8B-B14F-4D97-AF65-F5344CB8AC3E}">
        <p14:creationId xmlns:p14="http://schemas.microsoft.com/office/powerpoint/2010/main" val="397293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229703" y="192965"/>
            <a:ext cx="9543830" cy="742433"/>
          </a:xfrm>
        </p:spPr>
        <p:txBody>
          <a:bodyPr lIns="91440" tIns="45720" rIns="91440" bIns="45720" anchor="ctr">
            <a:noAutofit/>
          </a:bodyPr>
          <a:lstStyle/>
          <a:p>
            <a:pPr>
              <a:lnSpc>
                <a:spcPts val="3800"/>
              </a:lnSpc>
            </a:pPr>
            <a:r>
              <a:rPr lang="en-US" sz="2200" dirty="0">
                <a:latin typeface="Arial"/>
                <a:cs typeface="Arial"/>
              </a:rPr>
              <a:t>Over 80 Chicago Households Made Safer with Free Smoke Alarms</a:t>
            </a:r>
            <a:endParaRPr lang="en-US" sz="2200" dirty="0"/>
          </a:p>
        </p:txBody>
      </p:sp>
      <p:sp>
        <p:nvSpPr>
          <p:cNvPr id="13" name="Text Placeholder 12">
            <a:extLst>
              <a:ext uri="{FF2B5EF4-FFF2-40B4-BE49-F238E27FC236}">
                <a16:creationId xmlns:a16="http://schemas.microsoft.com/office/drawing/2014/main" id="{2BDE7B17-1070-F7DF-7AB0-64D941AC2A9E}"/>
              </a:ext>
            </a:extLst>
          </p:cNvPr>
          <p:cNvSpPr>
            <a:spLocks noGrp="1"/>
          </p:cNvSpPr>
          <p:nvPr>
            <p:ph type="body" sz="quarter" idx="12"/>
          </p:nvPr>
        </p:nvSpPr>
        <p:spPr>
          <a:xfrm>
            <a:off x="264231" y="1923374"/>
            <a:ext cx="5171369" cy="2217553"/>
          </a:xfrm>
        </p:spPr>
        <p:txBody>
          <a:bodyPr/>
          <a:lstStyle/>
          <a:p>
            <a:pPr marL="0" indent="0">
              <a:lnSpc>
                <a:spcPct val="114000"/>
              </a:lnSpc>
              <a:buNone/>
            </a:pPr>
            <a:r>
              <a:rPr lang="en-US" sz="1800"/>
              <a:t>In partnership with the Chicago Fire Department and the Ephphatha Lutheran Church of the Deaf, Red Cross volunteers installed more than </a:t>
            </a:r>
            <a:br>
              <a:rPr lang="en-US" sz="1800" b="1"/>
            </a:br>
            <a:r>
              <a:rPr lang="en-US" sz="1800" b="1">
                <a:solidFill>
                  <a:srgbClr val="ED1B24"/>
                </a:solidFill>
              </a:rPr>
              <a:t>200 smoke alarms</a:t>
            </a:r>
            <a:r>
              <a:rPr lang="en-US" sz="1800" b="1"/>
              <a:t>, </a:t>
            </a:r>
            <a:r>
              <a:rPr lang="en-US" sz="1800"/>
              <a:t>including:</a:t>
            </a:r>
          </a:p>
          <a:p>
            <a:pPr>
              <a:lnSpc>
                <a:spcPct val="114000"/>
              </a:lnSpc>
              <a:spcBef>
                <a:spcPts val="0"/>
              </a:spcBef>
              <a:spcAft>
                <a:spcPts val="600"/>
              </a:spcAft>
            </a:pPr>
            <a:r>
              <a:rPr lang="en-US" sz="1800" b="1">
                <a:solidFill>
                  <a:srgbClr val="ED1B24"/>
                </a:solidFill>
              </a:rPr>
              <a:t>20 bed shaker alarms </a:t>
            </a:r>
          </a:p>
          <a:p>
            <a:pPr>
              <a:lnSpc>
                <a:spcPct val="114000"/>
              </a:lnSpc>
              <a:spcBef>
                <a:spcPts val="0"/>
              </a:spcBef>
              <a:spcAft>
                <a:spcPts val="600"/>
              </a:spcAft>
            </a:pPr>
            <a:r>
              <a:rPr lang="en-US" sz="1800" b="1">
                <a:solidFill>
                  <a:srgbClr val="ED1B24"/>
                </a:solidFill>
              </a:rPr>
              <a:t>17 strobe alarms </a:t>
            </a:r>
          </a:p>
        </p:txBody>
      </p:sp>
      <p:pic>
        <p:nvPicPr>
          <p:cNvPr id="7" name="Picture Placeholder 6">
            <a:extLst>
              <a:ext uri="{FF2B5EF4-FFF2-40B4-BE49-F238E27FC236}">
                <a16:creationId xmlns:a16="http://schemas.microsoft.com/office/drawing/2014/main" id="{C5AEA7A4-9937-B206-101A-C2F9AB1CA38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5597912" y="1058770"/>
            <a:ext cx="4036994" cy="3081628"/>
          </a:xfrm>
        </p:spPr>
      </p:pic>
      <p:sp>
        <p:nvSpPr>
          <p:cNvPr id="9" name="Text Placeholder 8">
            <a:extLst>
              <a:ext uri="{FF2B5EF4-FFF2-40B4-BE49-F238E27FC236}">
                <a16:creationId xmlns:a16="http://schemas.microsoft.com/office/drawing/2014/main" id="{1F5D8FE9-7422-4711-A01A-1EBABB637A6B}"/>
              </a:ext>
            </a:extLst>
          </p:cNvPr>
          <p:cNvSpPr>
            <a:spLocks noGrp="1"/>
          </p:cNvSpPr>
          <p:nvPr>
            <p:ph type="body" sz="quarter" idx="10"/>
          </p:nvPr>
        </p:nvSpPr>
        <p:spPr>
          <a:xfrm>
            <a:off x="264231" y="1058769"/>
            <a:ext cx="5510874" cy="778950"/>
          </a:xfrm>
        </p:spPr>
        <p:txBody>
          <a:bodyPr/>
          <a:lstStyle/>
          <a:p>
            <a:pPr marL="0" indent="0"/>
            <a:r>
              <a:rPr lang="en-US" dirty="0">
                <a:latin typeface="Arial"/>
                <a:cs typeface="Arial"/>
              </a:rPr>
              <a:t>200+ Smoke Alarms Installed, </a:t>
            </a:r>
            <a:r>
              <a:rPr lang="en-US" sz="2000" dirty="0">
                <a:latin typeface="Arial"/>
                <a:cs typeface="Arial"/>
              </a:rPr>
              <a:t>Many for People Who Are Deaf or Hard of Hearing</a:t>
            </a:r>
            <a:endParaRPr lang="en-US" dirty="0"/>
          </a:p>
        </p:txBody>
      </p:sp>
      <p:sp>
        <p:nvSpPr>
          <p:cNvPr id="8" name="TextBox 7">
            <a:extLst>
              <a:ext uri="{FF2B5EF4-FFF2-40B4-BE49-F238E27FC236}">
                <a16:creationId xmlns:a16="http://schemas.microsoft.com/office/drawing/2014/main" id="{E6B8A88A-F611-EEC5-D8EE-4AC18A740FAE}"/>
              </a:ext>
            </a:extLst>
          </p:cNvPr>
          <p:cNvSpPr txBox="1"/>
          <p:nvPr/>
        </p:nvSpPr>
        <p:spPr>
          <a:xfrm>
            <a:off x="264231" y="4264298"/>
            <a:ext cx="9367152" cy="1644937"/>
          </a:xfrm>
          <a:prstGeom prst="rect">
            <a:avLst/>
          </a:prstGeom>
          <a:noFill/>
        </p:spPr>
        <p:txBody>
          <a:bodyPr wrap="square" lIns="91440" tIns="45720" rIns="91440" bIns="45720" rtlCol="0" anchor="t">
            <a:spAutoFit/>
          </a:bodyPr>
          <a:lstStyle/>
          <a:p>
            <a:pPr>
              <a:lnSpc>
                <a:spcPct val="114000"/>
              </a:lnSpc>
            </a:pPr>
            <a:r>
              <a:rPr lang="en-US">
                <a:solidFill>
                  <a:srgbClr val="6D6E70"/>
                </a:solidFill>
                <a:latin typeface="Arial"/>
                <a:cs typeface="Arial"/>
              </a:rPr>
              <a:t>The deaf or hard of hearing community is particularly vulnerable to home fires because they may not be able to hear a traditional smoke alarm. A specialized alarm, commonly referred to as a “bed shaker,” is installed next to the bed. In case of a fire, the alarm is activated when a traditional smoke alarm sounds. </a:t>
            </a:r>
            <a:r>
              <a:rPr lang="en-US" b="1">
                <a:solidFill>
                  <a:srgbClr val="6D6E70"/>
                </a:solidFill>
                <a:latin typeface="Arial"/>
                <a:cs typeface="Arial"/>
              </a:rPr>
              <a:t>This effort is part of our nationwide </a:t>
            </a:r>
            <a:r>
              <a:rPr lang="en-US" b="1" i="1">
                <a:solidFill>
                  <a:srgbClr val="6D6E70"/>
                </a:solidFill>
                <a:latin typeface="Arial"/>
                <a:cs typeface="Arial"/>
              </a:rPr>
              <a:t>Sound the Alarm </a:t>
            </a:r>
            <a:r>
              <a:rPr lang="en-US" b="1">
                <a:solidFill>
                  <a:srgbClr val="6D6E70"/>
                </a:solidFill>
                <a:latin typeface="Arial"/>
                <a:cs typeface="Arial"/>
              </a:rPr>
              <a:t>campaign, which has </a:t>
            </a:r>
            <a:r>
              <a:rPr lang="en-US" b="1">
                <a:solidFill>
                  <a:srgbClr val="ED1B24"/>
                </a:solidFill>
                <a:latin typeface="Arial"/>
                <a:cs typeface="Arial"/>
              </a:rPr>
              <a:t>saved over 1,700 lives </a:t>
            </a:r>
            <a:r>
              <a:rPr lang="en-US" b="1">
                <a:solidFill>
                  <a:srgbClr val="6D6E70"/>
                </a:solidFill>
                <a:latin typeface="Arial"/>
                <a:cs typeface="Arial"/>
              </a:rPr>
              <a:t>and counting.</a:t>
            </a:r>
          </a:p>
        </p:txBody>
      </p:sp>
    </p:spTree>
    <p:extLst>
      <p:ext uri="{BB962C8B-B14F-4D97-AF65-F5344CB8AC3E}">
        <p14:creationId xmlns:p14="http://schemas.microsoft.com/office/powerpoint/2010/main" val="576792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70" ma:contentTypeDescription="Create a new document." ma:contentTypeScope="" ma:versionID="368155018ea30a7ecb9231057ac0bd88">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bfa9258f98f7b80d80124d85a3457230"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ConfirmedforVid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ConfirmedforVideo" ma:index="30" nillable="true" ma:displayName="Confirmed for Video" ma:format="Dropdown" ma:internalName="ConfirmedforVideo">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15cf46a6-57b0-493a-b6e0-0817c4a110d6">Z7UVSJU4EYRE-43553385-162299</_dlc_DocId>
    <_dlc_DocIdUrl xmlns="15cf46a6-57b0-493a-b6e0-0817c4a110d6">
      <Url>https://americanredcross.sharepoint.com/sites/HumSvc/HSO/DevOps/_layouts/15/DocIdRedir.aspx?ID=Z7UVSJU4EYRE-43553385-162299</Url>
      <Description>Z7UVSJU4EYRE-43553385-162299</Description>
    </_dlc_DocIdUrl>
    <_ip_UnifiedCompliancePolicyUIAction xmlns="http://schemas.microsoft.com/sharepoint/v3" xsi:nil="true"/>
    <lcf76f155ced4ddcb4097134ff3c332f xmlns="dfb93c61-09fd-40ff-8f23-56ad7d9a9b29">
      <Terms xmlns="http://schemas.microsoft.com/office/infopath/2007/PartnerControls"/>
    </lcf76f155ced4ddcb4097134ff3c332f>
    <_Flow_SignoffStatus xmlns="dfb93c61-09fd-40ff-8f23-56ad7d9a9b29" xsi:nil="true"/>
    <_ip_UnifiedCompliancePolicyProperties xmlns="http://schemas.microsoft.com/sharepoint/v3" xsi:nil="true"/>
    <TaxCatchAll xmlns="15cf46a6-57b0-493a-b6e0-0817c4a110d6" xsi:nil="true"/>
    <SharedWithUsers xmlns="3ba72d68-eddd-44e1-847b-51506bb268af">
      <UserInfo>
        <DisplayName>Brown, Anne</DisplayName>
        <AccountId>15429</AccountId>
        <AccountType/>
      </UserInfo>
      <UserInfo>
        <DisplayName>Long, Jodi</DisplayName>
        <AccountId>179</AccountId>
        <AccountType/>
      </UserInfo>
      <UserInfo>
        <DisplayName>Carambot, Jayden (Intern)</DisplayName>
        <AccountId>43439</AccountId>
        <AccountType/>
      </UserInfo>
      <UserInfo>
        <DisplayName>Schulze, Rachel</DisplayName>
        <AccountId>30452</AccountId>
        <AccountType/>
      </UserInfo>
    </SharedWithUsers>
    <ConfirmedforVideo xmlns="dfb93c61-09fd-40ff-8f23-56ad7d9a9b29" xsi:nil="true"/>
  </documentManagement>
</p:properties>
</file>

<file path=customXml/itemProps1.xml><?xml version="1.0" encoding="utf-8"?>
<ds:datastoreItem xmlns:ds="http://schemas.openxmlformats.org/officeDocument/2006/customXml" ds:itemID="{B51DF4D5-6A24-4091-B1A9-52064BE4E38B}">
  <ds:schemaRefs>
    <ds:schemaRef ds:uri="http://schemas.microsoft.com/sharepoint/v3/contenttype/forms"/>
  </ds:schemaRefs>
</ds:datastoreItem>
</file>

<file path=customXml/itemProps2.xml><?xml version="1.0" encoding="utf-8"?>
<ds:datastoreItem xmlns:ds="http://schemas.openxmlformats.org/officeDocument/2006/customXml" ds:itemID="{2CC64334-42E9-41D8-996E-F58946EB3064}">
  <ds:schemaRefs>
    <ds:schemaRef ds:uri="15cf46a6-57b0-493a-b6e0-0817c4a110d6"/>
    <ds:schemaRef ds:uri="3ba72d68-eddd-44e1-847b-51506bb268af"/>
    <ds:schemaRef ds:uri="dfb93c61-09fd-40ff-8f23-56ad7d9a9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0A9963D8-F023-4EFC-822B-8F762C0934DD}">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545CB2A4-5E58-42FB-B787-DB493392B713}">
  <ds:schemaRefs>
    <ds:schemaRef ds:uri="http://purl.org/dc/dcmitype/"/>
    <ds:schemaRef ds:uri="dfb93c61-09fd-40ff-8f23-56ad7d9a9b29"/>
    <ds:schemaRef ds:uri="http://schemas.microsoft.com/sharepoint/v3"/>
    <ds:schemaRef ds:uri="3ba72d68-eddd-44e1-847b-51506bb268af"/>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15cf46a6-57b0-493a-b6e0-0817c4a110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1285</TotalTime>
  <Words>2844</Words>
  <Application>Microsoft Office PowerPoint</Application>
  <PresentationFormat>Custom</PresentationFormat>
  <Paragraphs>299</Paragraphs>
  <Slides>32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AkzidenzGroteskStd</vt:lpstr>
      <vt:lpstr>Arial</vt:lpstr>
      <vt:lpstr>Calibri</vt:lpstr>
      <vt:lpstr>Courier New</vt:lpstr>
      <vt:lpstr>Georgia</vt:lpstr>
      <vt:lpstr>System Font Regular</vt:lpstr>
      <vt:lpstr>Office Theme</vt:lpstr>
      <vt:lpstr>Quarterly Partnership Update</vt:lpstr>
      <vt:lpstr>Alleviating Suffering  Through Disaster Relief</vt:lpstr>
      <vt:lpstr>Responding to Current Large Disasters</vt:lpstr>
      <vt:lpstr>Hurricane Ian: 6-Month Update</vt:lpstr>
      <vt:lpstr> “You guys are like family to me.”</vt:lpstr>
      <vt:lpstr>Red Cross Responded to 81 Large Disasters</vt:lpstr>
      <vt:lpstr>Domestic Response Impact </vt:lpstr>
      <vt:lpstr>Helping People Impacted     By Home Fires</vt:lpstr>
      <vt:lpstr>Over 80 Chicago Households Made Safer with Free Smoke Alarms</vt:lpstr>
      <vt:lpstr>Meeting the Growing Need for Home Fire Financial Assistance</vt:lpstr>
      <vt:lpstr>Home Fire Campaign Impact </vt:lpstr>
      <vt:lpstr>Alleviating Suffering  Around the World</vt:lpstr>
      <vt:lpstr>PowerPoint Presentation</vt:lpstr>
      <vt:lpstr>PowerPoint Presentation</vt:lpstr>
      <vt:lpstr>7 Major Emergencies Around the World </vt:lpstr>
      <vt:lpstr>International Services Impact </vt:lpstr>
      <vt:lpstr>Saving Lives Through  Blood Services</vt:lpstr>
      <vt:lpstr>PowerPoint Presentation</vt:lpstr>
      <vt:lpstr>PowerPoint Presentation</vt:lpstr>
      <vt:lpstr>Blood Services Impact </vt:lpstr>
      <vt:lpstr>Supporting Military and Veteran Families</vt:lpstr>
      <vt:lpstr>PowerPoint Presentation</vt:lpstr>
      <vt:lpstr>Military Support Impact </vt:lpstr>
      <vt:lpstr>Training for the  Moments That Matter</vt:lpstr>
      <vt:lpstr>PowerPoint Presentation</vt:lpstr>
      <vt:lpstr>Red Cross Part of NFL’s Coalition to Help Prevent Student Athlete Deaths Due to Cardiac Arrest</vt:lpstr>
      <vt:lpstr>Training Services Impact </vt:lpstr>
      <vt:lpstr>Your Partnership</vt:lpstr>
      <vt:lpstr>Benefits and Resources</vt:lpstr>
      <vt:lpstr>Benefits and Resources</vt:lpstr>
      <vt:lpstr>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Allison R.</dc:creator>
  <cp:lastModifiedBy>Brown, Anne</cp:lastModifiedBy>
  <cp:revision>5</cp:revision>
  <dcterms:created xsi:type="dcterms:W3CDTF">2021-06-10T02:51:28Z</dcterms:created>
  <dcterms:modified xsi:type="dcterms:W3CDTF">2023-06-29T13:35:16Z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f72feb7f-224d-4aa9-bc03-8ad5cb0ddca1</vt:lpwstr>
  </property>
  <property fmtid="{D5CDD505-2E9C-101B-9397-08002B2CF9AE}" pid="4" name="MediaServiceImageTags">
    <vt:lpwstr/>
  </property>
</Properties>
</file>